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323" r:id="rId3"/>
    <p:sldId id="349" r:id="rId4"/>
    <p:sldId id="350" r:id="rId5"/>
    <p:sldId id="335" r:id="rId6"/>
    <p:sldId id="336" r:id="rId7"/>
    <p:sldId id="334" r:id="rId8"/>
    <p:sldId id="337" r:id="rId9"/>
    <p:sldId id="338" r:id="rId10"/>
    <p:sldId id="339" r:id="rId11"/>
    <p:sldId id="324" r:id="rId12"/>
    <p:sldId id="325" r:id="rId13"/>
    <p:sldId id="259" r:id="rId14"/>
    <p:sldId id="260" r:id="rId15"/>
    <p:sldId id="261" r:id="rId16"/>
    <p:sldId id="264" r:id="rId17"/>
    <p:sldId id="340" r:id="rId18"/>
    <p:sldId id="265" r:id="rId19"/>
    <p:sldId id="315" r:id="rId20"/>
    <p:sldId id="266" r:id="rId21"/>
    <p:sldId id="316" r:id="rId22"/>
    <p:sldId id="267" r:id="rId23"/>
    <p:sldId id="317" r:id="rId24"/>
    <p:sldId id="268" r:id="rId25"/>
    <p:sldId id="269" r:id="rId26"/>
    <p:sldId id="330" r:id="rId27"/>
    <p:sldId id="341" r:id="rId28"/>
    <p:sldId id="270" r:id="rId29"/>
    <p:sldId id="332" r:id="rId30"/>
    <p:sldId id="271" r:id="rId31"/>
    <p:sldId id="342" r:id="rId32"/>
    <p:sldId id="274" r:id="rId33"/>
    <p:sldId id="343" r:id="rId34"/>
    <p:sldId id="327" r:id="rId35"/>
    <p:sldId id="328" r:id="rId36"/>
    <p:sldId id="331" r:id="rId37"/>
    <p:sldId id="275" r:id="rId38"/>
    <p:sldId id="276" r:id="rId39"/>
    <p:sldId id="344" r:id="rId40"/>
    <p:sldId id="353" r:id="rId41"/>
    <p:sldId id="345" r:id="rId42"/>
    <p:sldId id="346" r:id="rId43"/>
    <p:sldId id="347" r:id="rId44"/>
    <p:sldId id="329" r:id="rId45"/>
    <p:sldId id="277" r:id="rId46"/>
    <p:sldId id="278" r:id="rId47"/>
    <p:sldId id="319" r:id="rId48"/>
    <p:sldId id="279" r:id="rId49"/>
    <p:sldId id="280" r:id="rId50"/>
    <p:sldId id="281" r:id="rId51"/>
    <p:sldId id="282" r:id="rId52"/>
    <p:sldId id="352" r:id="rId53"/>
    <p:sldId id="351" r:id="rId54"/>
    <p:sldId id="320" r:id="rId55"/>
    <p:sldId id="283" r:id="rId56"/>
    <p:sldId id="284" r:id="rId57"/>
    <p:sldId id="285" r:id="rId58"/>
    <p:sldId id="286" r:id="rId59"/>
    <p:sldId id="287" r:id="rId60"/>
    <p:sldId id="288" r:id="rId61"/>
    <p:sldId id="289" r:id="rId62"/>
    <p:sldId id="290" r:id="rId63"/>
    <p:sldId id="291" r:id="rId64"/>
    <p:sldId id="293" r:id="rId65"/>
    <p:sldId id="292" r:id="rId66"/>
    <p:sldId id="294" r:id="rId67"/>
    <p:sldId id="295" r:id="rId68"/>
    <p:sldId id="296" r:id="rId69"/>
    <p:sldId id="297" r:id="rId70"/>
    <p:sldId id="298" r:id="rId71"/>
    <p:sldId id="321" r:id="rId72"/>
    <p:sldId id="299" r:id="rId73"/>
    <p:sldId id="300" r:id="rId74"/>
    <p:sldId id="301" r:id="rId75"/>
    <p:sldId id="302" r:id="rId76"/>
    <p:sldId id="303" r:id="rId77"/>
    <p:sldId id="304" r:id="rId78"/>
    <p:sldId id="305" r:id="rId79"/>
    <p:sldId id="306" r:id="rId80"/>
    <p:sldId id="307" r:id="rId81"/>
    <p:sldId id="308" r:id="rId82"/>
    <p:sldId id="309" r:id="rId83"/>
    <p:sldId id="310" r:id="rId84"/>
    <p:sldId id="311" r:id="rId85"/>
    <p:sldId id="312" r:id="rId8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00FF"/>
    <a:srgbClr val="FF00FF"/>
    <a:srgbClr val="66FF66"/>
    <a:srgbClr val="FF33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35" autoAdjust="0"/>
    <p:restoredTop sz="85714" autoAdjust="0"/>
  </p:normalViewPr>
  <p:slideViewPr>
    <p:cSldViewPr>
      <p:cViewPr varScale="1">
        <p:scale>
          <a:sx n="65" d="100"/>
          <a:sy n="65" d="100"/>
        </p:scale>
        <p:origin x="1032" y="65"/>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9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C9AE343-498A-435F-9D2A-3D24533FE411}"/>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ltLang="zh-CN"/>
          </a:p>
        </p:txBody>
      </p:sp>
      <p:sp>
        <p:nvSpPr>
          <p:cNvPr id="91139" name="Rectangle 3">
            <a:extLst>
              <a:ext uri="{FF2B5EF4-FFF2-40B4-BE49-F238E27FC236}">
                <a16:creationId xmlns:a16="http://schemas.microsoft.com/office/drawing/2014/main" id="{31EA6012-1AF3-49A3-9E1A-C5FA375477D2}"/>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a:extLst>
              <a:ext uri="{FF2B5EF4-FFF2-40B4-BE49-F238E27FC236}">
                <a16:creationId xmlns:a16="http://schemas.microsoft.com/office/drawing/2014/main" id="{139A631C-7E09-4882-9E46-8A93CD18439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1141" name="Rectangle 5">
            <a:extLst>
              <a:ext uri="{FF2B5EF4-FFF2-40B4-BE49-F238E27FC236}">
                <a16:creationId xmlns:a16="http://schemas.microsoft.com/office/drawing/2014/main" id="{E2F841FB-8294-4E1D-9DEE-00A7233CB92F}"/>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91142" name="Rectangle 6">
            <a:extLst>
              <a:ext uri="{FF2B5EF4-FFF2-40B4-BE49-F238E27FC236}">
                <a16:creationId xmlns:a16="http://schemas.microsoft.com/office/drawing/2014/main" id="{A61047F3-03D9-4B72-A218-C4FCA8DB067D}"/>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defRPr sz="1200"/>
            </a:lvl1pPr>
          </a:lstStyle>
          <a:p>
            <a:pPr>
              <a:defRPr/>
            </a:pPr>
            <a:endParaRPr lang="en-US" altLang="zh-CN"/>
          </a:p>
        </p:txBody>
      </p:sp>
      <p:sp>
        <p:nvSpPr>
          <p:cNvPr id="91143" name="Rectangle 7">
            <a:extLst>
              <a:ext uri="{FF2B5EF4-FFF2-40B4-BE49-F238E27FC236}">
                <a16:creationId xmlns:a16="http://schemas.microsoft.com/office/drawing/2014/main" id="{9504B52C-3663-4012-A84C-E7332DB1AE27}"/>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D27E4F8F-011C-4E27-AC03-6C510221FDC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enet.com.cn/server" TargetMode="External"/><Relationship Id="rId7" Type="http://schemas.openxmlformats.org/officeDocument/2006/relationships/hyperlink" Target="http://www.baidu.com/baidu?tn=enet&amp;q6=site:(enet.com.cn)&amp;cl=3&amp;rn=10&amp;ct=0&amp;lm=0&amp;word=site:(enet.com.cn)++&#37038;&#20214;%20&#36164;&#35759;&#20013;&#2451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www.enet.com.cn/esafety" TargetMode="External"/><Relationship Id="rId5" Type="http://schemas.openxmlformats.org/officeDocument/2006/relationships/hyperlink" Target="http://www.enet.com.cn/security" TargetMode="External"/><Relationship Id="rId4" Type="http://schemas.openxmlformats.org/officeDocument/2006/relationships/hyperlink" Target="http://www.enet.com.cn/elink"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enet.com.cn/ecorp/inforcenter/sl3139.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enet.com.cn/server"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www.baidu.com/baidu?tn=enet&amp;q6=site:(enet.com.cn)&amp;cl=3&amp;rn=10&amp;ct=0&amp;lm=0&amp;word=site:(enet.com.cn)++&#25705;&#25176;&#32599;&#25289;%20&#36164;&#35759;&#20013;&#24515;" TargetMode="External"/><Relationship Id="rId4" Type="http://schemas.openxmlformats.org/officeDocument/2006/relationships/hyperlink" Target="http://www.enet.com.cn/cio/inforcenter/S4754_20050429412520.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ED6349C5-B058-4BCE-A520-D9B26531C70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824EA89-366A-4C66-9FA7-19C271587AE6}" type="slidenum">
              <a:rPr lang="en-US" altLang="zh-CN"/>
              <a:pPr/>
              <a:t>1</a:t>
            </a:fld>
            <a:endParaRPr lang="en-US" altLang="zh-CN"/>
          </a:p>
        </p:txBody>
      </p:sp>
      <p:sp>
        <p:nvSpPr>
          <p:cNvPr id="4099" name="Rectangle 2">
            <a:extLst>
              <a:ext uri="{FF2B5EF4-FFF2-40B4-BE49-F238E27FC236}">
                <a16:creationId xmlns:a16="http://schemas.microsoft.com/office/drawing/2014/main" id="{8CFD902A-EF36-4B1A-AD81-E309AC63A615}"/>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192EC2A6-9381-489D-A243-0C9E4537C8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自从</a:t>
            </a:r>
            <a:r>
              <a:rPr lang="en-US" altLang="zh-CN"/>
              <a:t>1986</a:t>
            </a:r>
            <a:r>
              <a:rPr lang="zh-CN" altLang="en-US"/>
              <a:t>年美国</a:t>
            </a:r>
            <a:r>
              <a:rPr lang="en-US" altLang="zh-CN"/>
              <a:t>Digital</a:t>
            </a:r>
            <a:r>
              <a:rPr lang="zh-CN" altLang="en-US"/>
              <a:t>公司在</a:t>
            </a:r>
            <a:r>
              <a:rPr lang="en-US" altLang="zh-CN"/>
              <a:t>Internet</a:t>
            </a:r>
            <a:r>
              <a:rPr lang="zh-CN" altLang="en-US"/>
              <a:t>上安装了全球第一个商用防火墙系统后，提出了防火墙的概念，防火墙技术得到了飞速的发展。第二代防火墙，也称代理</a:t>
            </a:r>
            <a:r>
              <a:rPr lang="zh-CN" altLang="en-US">
                <a:hlinkClick r:id="rId3"/>
              </a:rPr>
              <a:t>服务器</a:t>
            </a:r>
            <a:r>
              <a:rPr lang="zh-CN" altLang="en-US"/>
              <a:t>，它用来提供</a:t>
            </a:r>
            <a:r>
              <a:rPr lang="zh-CN" altLang="en-US">
                <a:hlinkClick r:id="rId4"/>
              </a:rPr>
              <a:t>网络</a:t>
            </a:r>
            <a:r>
              <a:rPr lang="zh-CN" altLang="en-US"/>
              <a:t>服务级的控制，起到外部网络向被保护的内部网络申请服务时中间转接作用，这种方法可以有效地防止对内部网络的直接攻击，</a:t>
            </a:r>
            <a:r>
              <a:rPr lang="zh-CN" altLang="en-US">
                <a:hlinkClick r:id="rId5"/>
              </a:rPr>
              <a:t>安全</a:t>
            </a:r>
            <a:r>
              <a:rPr lang="zh-CN" altLang="en-US"/>
              <a:t>性较高。第三代防火墙有效地提高了防火墙的安全性，称为状态</a:t>
            </a:r>
            <a:r>
              <a:rPr lang="zh-CN" altLang="en-US">
                <a:hlinkClick r:id="rId6"/>
              </a:rPr>
              <a:t>监控</a:t>
            </a:r>
            <a:r>
              <a:rPr lang="zh-CN" altLang="en-US"/>
              <a:t>功能防火墙，它可以对每一层的数据包进行检测和监控。随着网络攻击手段和信息安全技术的发展，新一代的功能更强大、安全性更强的防火墙已经问世，这个阶段的防火墙已超出了原来传统意义上防火墙的范畴，已经演变成一个全方位的安全技术集成系统，我们称之为第四代防火墙，它可以抵御目前常见的网络攻击手段，如</a:t>
            </a:r>
            <a:r>
              <a:rPr lang="en-US" altLang="zh-CN"/>
              <a:t>IP</a:t>
            </a:r>
            <a:r>
              <a:rPr lang="zh-CN" altLang="en-US"/>
              <a:t>地址欺骗、特洛伊木马攻击、</a:t>
            </a:r>
            <a:r>
              <a:rPr lang="en-US" altLang="zh-CN"/>
              <a:t>Internet</a:t>
            </a:r>
            <a:r>
              <a:rPr lang="zh-CN" altLang="en-US"/>
              <a:t>蠕虫、口令探寻攻击、</a:t>
            </a:r>
            <a:r>
              <a:rPr lang="zh-CN" altLang="en-US">
                <a:hlinkClick r:id="rId7"/>
              </a:rPr>
              <a:t>邮件</a:t>
            </a:r>
            <a:r>
              <a:rPr lang="zh-CN" altLang="en-US"/>
              <a:t>攻击等等。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6D65FF9-03E2-4395-A161-16FF8488279B}"/>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F2839D35-D5C2-40D0-9C13-1BDA6C0C95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a:ea typeface="MS PGothic" panose="020B0600070205080204" pitchFamily="34" charset="-128"/>
            </a:endParaRPr>
          </a:p>
          <a:p>
            <a:endParaRPr lang="en-US" altLang="zh-CN" dirty="0"/>
          </a:p>
        </p:txBody>
      </p:sp>
      <p:sp>
        <p:nvSpPr>
          <p:cNvPr id="33796" name="Slide Number Placeholder 3">
            <a:extLst>
              <a:ext uri="{FF2B5EF4-FFF2-40B4-BE49-F238E27FC236}">
                <a16:creationId xmlns:a16="http://schemas.microsoft.com/office/drawing/2014/main" id="{63AB08CA-B543-4CB2-B61C-D4FD304EF70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9A5E98-4432-4E4E-8C71-DDC936A0F8C3}" type="slidenum">
              <a:rPr lang="en-AU" altLang="zh-CN"/>
              <a:pPr/>
              <a:t>26</a:t>
            </a:fld>
            <a:endParaRPr lang="en-AU"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E6D65FF9-03E2-4395-A161-16FF8488279B}"/>
              </a:ext>
            </a:extLst>
          </p:cNvPr>
          <p:cNvSpPr>
            <a:spLocks noGrp="1" noRot="1" noChangeAspect="1" noChangeArrowheads="1" noTextEdit="1"/>
          </p:cNvSpPr>
          <p:nvPr>
            <p:ph type="sldImg"/>
          </p:nvPr>
        </p:nvSpPr>
        <p:spPr>
          <a:ln/>
        </p:spPr>
      </p:sp>
      <p:sp>
        <p:nvSpPr>
          <p:cNvPr id="33795" name="Notes Placeholder 2">
            <a:extLst>
              <a:ext uri="{FF2B5EF4-FFF2-40B4-BE49-F238E27FC236}">
                <a16:creationId xmlns:a16="http://schemas.microsoft.com/office/drawing/2014/main" id="{F2839D35-D5C2-40D0-9C13-1BDA6C0C959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zh-CN" dirty="0">
              <a:ea typeface="MS PGothic" panose="020B0600070205080204" pitchFamily="34" charset="-128"/>
            </a:endParaRPr>
          </a:p>
          <a:p>
            <a:endParaRPr lang="en-US" altLang="zh-CN" dirty="0"/>
          </a:p>
        </p:txBody>
      </p:sp>
      <p:sp>
        <p:nvSpPr>
          <p:cNvPr id="33796" name="Slide Number Placeholder 3">
            <a:extLst>
              <a:ext uri="{FF2B5EF4-FFF2-40B4-BE49-F238E27FC236}">
                <a16:creationId xmlns:a16="http://schemas.microsoft.com/office/drawing/2014/main" id="{63AB08CA-B543-4CB2-B61C-D4FD304EF70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F9A5E98-4432-4E4E-8C71-DDC936A0F8C3}" type="slidenum">
              <a:rPr lang="en-AU" altLang="zh-CN"/>
              <a:pPr/>
              <a:t>27</a:t>
            </a:fld>
            <a:endParaRPr lang="en-AU" altLang="zh-CN"/>
          </a:p>
        </p:txBody>
      </p:sp>
    </p:spTree>
    <p:extLst>
      <p:ext uri="{BB962C8B-B14F-4D97-AF65-F5344CB8AC3E}">
        <p14:creationId xmlns:p14="http://schemas.microsoft.com/office/powerpoint/2010/main" val="297582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1446875-712B-4EBF-BB7D-99D19C44425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7860FC-418C-4A9F-AF4C-A7434C64089E}" type="slidenum">
              <a:rPr lang="en-US" altLang="zh-CN"/>
              <a:pPr/>
              <a:t>30</a:t>
            </a:fld>
            <a:endParaRPr lang="en-US" altLang="zh-CN"/>
          </a:p>
        </p:txBody>
      </p:sp>
      <p:sp>
        <p:nvSpPr>
          <p:cNvPr id="35843" name="Rectangle 2">
            <a:extLst>
              <a:ext uri="{FF2B5EF4-FFF2-40B4-BE49-F238E27FC236}">
                <a16:creationId xmlns:a16="http://schemas.microsoft.com/office/drawing/2014/main" id="{C7B51853-B050-46AA-BDFF-9148801A8C2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C8D9534-CBC9-428A-8ECA-8E7AB53624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Stateful</a:t>
            </a:r>
            <a:r>
              <a:rPr lang="zh-CN" altLang="en-US"/>
              <a:t>－</a:t>
            </a:r>
            <a:r>
              <a:rPr lang="en-US" altLang="zh-CN"/>
              <a:t>inspection</a:t>
            </a:r>
            <a:r>
              <a:rPr lang="zh-CN" altLang="en-US"/>
              <a:t>防火墙是新一代的防火墙技术，是由</a:t>
            </a:r>
            <a:r>
              <a:rPr lang="en-US" altLang="zh-CN"/>
              <a:t>CheckPoint</a:t>
            </a:r>
            <a:r>
              <a:rPr lang="zh-CN" altLang="en-US"/>
              <a:t>公司引入的。它监视每一个有效连接的状态，并根据这些信息决定网络数据包是否能够通过防火墙。它在协议栈低层截取数据包，然后分析这些数据包，并且将当前数据包和状态信息与前一时刻的数据包和状态信息进行比较，从而得到该数据包的控制信息，来达到保护网络安全的目的。 </a:t>
            </a:r>
          </a:p>
          <a:p>
            <a:pPr eaLnBrk="1" hangingPunct="1"/>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1446875-712B-4EBF-BB7D-99D19C44425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7860FC-418C-4A9F-AF4C-A7434C64089E}" type="slidenum">
              <a:rPr lang="en-US" altLang="zh-CN"/>
              <a:pPr/>
              <a:t>31</a:t>
            </a:fld>
            <a:endParaRPr lang="en-US" altLang="zh-CN"/>
          </a:p>
        </p:txBody>
      </p:sp>
      <p:sp>
        <p:nvSpPr>
          <p:cNvPr id="35843" name="Rectangle 2">
            <a:extLst>
              <a:ext uri="{FF2B5EF4-FFF2-40B4-BE49-F238E27FC236}">
                <a16:creationId xmlns:a16="http://schemas.microsoft.com/office/drawing/2014/main" id="{C7B51853-B050-46AA-BDFF-9148801A8C27}"/>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C8D9534-CBC9-428A-8ECA-8E7AB53624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zh-CN" dirty="0"/>
          </a:p>
        </p:txBody>
      </p:sp>
    </p:spTree>
    <p:extLst>
      <p:ext uri="{BB962C8B-B14F-4D97-AF65-F5344CB8AC3E}">
        <p14:creationId xmlns:p14="http://schemas.microsoft.com/office/powerpoint/2010/main" val="1004036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74D48566-FF8C-4C88-93D9-2A275CAD5947}"/>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ADB7C8FE-6A0E-46A7-ADD6-BE6DF290474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2" name="灯片编号占位符 3">
            <a:extLst>
              <a:ext uri="{FF2B5EF4-FFF2-40B4-BE49-F238E27FC236}">
                <a16:creationId xmlns:a16="http://schemas.microsoft.com/office/drawing/2014/main" id="{968196C7-E9AD-4F90-8F8D-9E84E0BF98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744A12-05F2-4B2E-8B2F-235A62D6656E}" type="slidenum">
              <a:rPr lang="en-US" altLang="zh-CN"/>
              <a:pPr/>
              <a:t>32</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a:extLst>
              <a:ext uri="{FF2B5EF4-FFF2-40B4-BE49-F238E27FC236}">
                <a16:creationId xmlns:a16="http://schemas.microsoft.com/office/drawing/2014/main" id="{74D48566-FF8C-4C88-93D9-2A275CAD5947}"/>
              </a:ext>
            </a:extLst>
          </p:cNvPr>
          <p:cNvSpPr>
            <a:spLocks noGrp="1" noRot="1" noChangeAspect="1" noChangeArrowheads="1" noTextEdit="1"/>
          </p:cNvSpPr>
          <p:nvPr>
            <p:ph type="sldImg"/>
          </p:nvPr>
        </p:nvSpPr>
        <p:spPr>
          <a:ln/>
        </p:spPr>
      </p:sp>
      <p:sp>
        <p:nvSpPr>
          <p:cNvPr id="37891" name="备注占位符 2">
            <a:extLst>
              <a:ext uri="{FF2B5EF4-FFF2-40B4-BE49-F238E27FC236}">
                <a16:creationId xmlns:a16="http://schemas.microsoft.com/office/drawing/2014/main" id="{ADB7C8FE-6A0E-46A7-ADD6-BE6DF290474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892" name="灯片编号占位符 3">
            <a:extLst>
              <a:ext uri="{FF2B5EF4-FFF2-40B4-BE49-F238E27FC236}">
                <a16:creationId xmlns:a16="http://schemas.microsoft.com/office/drawing/2014/main" id="{968196C7-E9AD-4F90-8F8D-9E84E0BF98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744A12-05F2-4B2E-8B2F-235A62D6656E}" type="slidenum">
              <a:rPr lang="en-US" altLang="zh-CN"/>
              <a:pPr/>
              <a:t>33</a:t>
            </a:fld>
            <a:endParaRPr lang="en-US" altLang="zh-CN"/>
          </a:p>
        </p:txBody>
      </p:sp>
    </p:spTree>
    <p:extLst>
      <p:ext uri="{BB962C8B-B14F-4D97-AF65-F5344CB8AC3E}">
        <p14:creationId xmlns:p14="http://schemas.microsoft.com/office/powerpoint/2010/main" val="1984154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F409DAD-03FE-4DA9-8497-3F0A272E871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D628D6C-D08E-4678-86F9-147ACA261B32}" type="slidenum">
              <a:rPr lang="en-AU" altLang="zh-CN"/>
              <a:pPr/>
              <a:t>36</a:t>
            </a:fld>
            <a:endParaRPr lang="en-AU" altLang="zh-CN"/>
          </a:p>
        </p:txBody>
      </p:sp>
      <p:sp>
        <p:nvSpPr>
          <p:cNvPr id="41987" name="Rectangle 2">
            <a:extLst>
              <a:ext uri="{FF2B5EF4-FFF2-40B4-BE49-F238E27FC236}">
                <a16:creationId xmlns:a16="http://schemas.microsoft.com/office/drawing/2014/main" id="{0C686B73-0C38-4A65-8600-C95FD88CDF0B}"/>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EE8E3726-B34B-4FEB-94E4-8F72734AD1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MS PGothic" panose="020B0600070205080204" pitchFamily="34" charset="-128"/>
              </a:rPr>
              <a:t> A stateful inspection packet firewall tightens up the rules for TCP traffic by</a:t>
            </a:r>
          </a:p>
          <a:p>
            <a:r>
              <a:rPr lang="en-US" altLang="zh-CN">
                <a:ea typeface="MS PGothic" panose="020B0600070205080204" pitchFamily="34" charset="-128"/>
              </a:rPr>
              <a:t>creating a directory of outbound TCP connections, as shown in Table 12.2. There is</a:t>
            </a:r>
          </a:p>
          <a:p>
            <a:r>
              <a:rPr lang="en-US" altLang="zh-CN">
                <a:ea typeface="MS PGothic" panose="020B0600070205080204" pitchFamily="34" charset="-128"/>
              </a:rPr>
              <a:t>an entry for each currently established connection. The packet filter will now allow</a:t>
            </a:r>
          </a:p>
          <a:p>
            <a:r>
              <a:rPr lang="en-US" altLang="zh-CN">
                <a:ea typeface="MS PGothic" panose="020B0600070205080204" pitchFamily="34" charset="-128"/>
              </a:rPr>
              <a:t>incoming traffic to high-numbered ports only for those packets that fit the profile of</a:t>
            </a:r>
          </a:p>
          <a:p>
            <a:r>
              <a:rPr lang="en-US" altLang="zh-CN">
                <a:ea typeface="MS PGothic" panose="020B0600070205080204" pitchFamily="34" charset="-128"/>
              </a:rPr>
              <a:t>one of the entries in this directory.</a:t>
            </a:r>
          </a:p>
          <a:p>
            <a:endParaRPr lang="en-US" altLang="zh-CN">
              <a:ea typeface="MS PGothic" panose="020B0600070205080204" pitchFamily="34" charset="-128"/>
            </a:endParaRPr>
          </a:p>
          <a:p>
            <a:r>
              <a:rPr lang="en-US" altLang="zh-CN">
                <a:ea typeface="MS PGothic" panose="020B0600070205080204" pitchFamily="34" charset="-128"/>
              </a:rPr>
              <a:t> A stateful packet inspection firewall reviews the same packet information</a:t>
            </a:r>
          </a:p>
          <a:p>
            <a:r>
              <a:rPr lang="en-US" altLang="zh-CN">
                <a:ea typeface="MS PGothic" panose="020B0600070205080204" pitchFamily="34" charset="-128"/>
              </a:rPr>
              <a:t>as a packet filtering firewall, but also records information about TCP connections</a:t>
            </a:r>
          </a:p>
          <a:p>
            <a:r>
              <a:rPr lang="en-US" altLang="zh-CN">
                <a:ea typeface="MS PGothic" panose="020B0600070205080204" pitchFamily="34" charset="-128"/>
              </a:rPr>
              <a:t>(Figure 12.1c). Some stateful firewalls also keep track of TCP sequence numbers</a:t>
            </a:r>
          </a:p>
          <a:p>
            <a:r>
              <a:rPr lang="en-US" altLang="zh-CN">
                <a:ea typeface="MS PGothic" panose="020B0600070205080204" pitchFamily="34" charset="-128"/>
              </a:rPr>
              <a:t>to prevent attacks that depend on the sequence number, such as session hijacking.</a:t>
            </a:r>
          </a:p>
          <a:p>
            <a:r>
              <a:rPr lang="en-US" altLang="zh-CN">
                <a:ea typeface="MS PGothic" panose="020B0600070205080204" pitchFamily="34" charset="-128"/>
              </a:rPr>
              <a:t>Some even inspect limited amounts of application data for some well-known</a:t>
            </a:r>
          </a:p>
          <a:p>
            <a:r>
              <a:rPr lang="en-US" altLang="zh-CN">
                <a:ea typeface="MS PGothic" panose="020B0600070205080204" pitchFamily="34" charset="-128"/>
              </a:rPr>
              <a:t>protocols like FTP, IM and SIPS commands, in order to identify and track related</a:t>
            </a:r>
          </a:p>
          <a:p>
            <a:r>
              <a:rPr lang="en-US" altLang="zh-CN">
                <a:ea typeface="MS PGothic" panose="020B0600070205080204" pitchFamily="34" charset="-128"/>
              </a:rPr>
              <a:t>connections.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875AD317-61E1-4E0F-AF51-9DA67BC16A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8382B9-E621-4D76-B6F3-116E29BF2E74}" type="slidenum">
              <a:rPr lang="en-US" altLang="zh-CN"/>
              <a:pPr/>
              <a:t>45</a:t>
            </a:fld>
            <a:endParaRPr lang="en-US" altLang="zh-CN"/>
          </a:p>
        </p:txBody>
      </p:sp>
      <p:sp>
        <p:nvSpPr>
          <p:cNvPr id="47107" name="Rectangle 2">
            <a:extLst>
              <a:ext uri="{FF2B5EF4-FFF2-40B4-BE49-F238E27FC236}">
                <a16:creationId xmlns:a16="http://schemas.microsoft.com/office/drawing/2014/main" id="{063071BD-5165-4E15-BBB9-F82D8A06AD8A}"/>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77ACE086-C3E1-432B-863A-C672708D3A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天融信特有的技术</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E0A23397-095B-4078-9704-95770A8EEE3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036F033-5CDF-43B6-BC19-1EAF8FEAD614}" type="slidenum">
              <a:rPr lang="en-US" altLang="zh-CN"/>
              <a:pPr/>
              <a:t>47</a:t>
            </a:fld>
            <a:endParaRPr lang="en-US" altLang="zh-CN"/>
          </a:p>
        </p:txBody>
      </p:sp>
      <p:sp>
        <p:nvSpPr>
          <p:cNvPr id="50179" name="Rectangle 2">
            <a:extLst>
              <a:ext uri="{FF2B5EF4-FFF2-40B4-BE49-F238E27FC236}">
                <a16:creationId xmlns:a16="http://schemas.microsoft.com/office/drawing/2014/main" id="{E2155A2E-E21C-4514-A3A0-D548046F5039}"/>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53A64D8B-7E4A-4CE3-BF94-2F29191DA51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7E4F8F-011C-4E27-AC03-6C510221FDCA}" type="slidenum">
              <a:rPr lang="en-US" altLang="zh-CN" smtClean="0"/>
              <a:pPr>
                <a:defRPr/>
              </a:pPr>
              <a:t>49</a:t>
            </a:fld>
            <a:endParaRPr lang="en-US" altLang="zh-CN"/>
          </a:p>
        </p:txBody>
      </p:sp>
    </p:spTree>
    <p:extLst>
      <p:ext uri="{BB962C8B-B14F-4D97-AF65-F5344CB8AC3E}">
        <p14:creationId xmlns:p14="http://schemas.microsoft.com/office/powerpoint/2010/main" val="2917098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7E4F8F-011C-4E27-AC03-6C510221FDCA}" type="slidenum">
              <a:rPr lang="en-US" altLang="zh-CN" smtClean="0"/>
              <a:pPr>
                <a:defRPr/>
              </a:pPr>
              <a:t>8</a:t>
            </a:fld>
            <a:endParaRPr lang="en-US" altLang="zh-CN"/>
          </a:p>
        </p:txBody>
      </p:sp>
    </p:spTree>
    <p:extLst>
      <p:ext uri="{BB962C8B-B14F-4D97-AF65-F5344CB8AC3E}">
        <p14:creationId xmlns:p14="http://schemas.microsoft.com/office/powerpoint/2010/main" val="1118374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7E4F8F-011C-4E27-AC03-6C510221FDCA}" type="slidenum">
              <a:rPr lang="en-US" altLang="zh-CN" smtClean="0"/>
              <a:pPr>
                <a:defRPr/>
              </a:pPr>
              <a:t>52</a:t>
            </a:fld>
            <a:endParaRPr lang="en-US" altLang="zh-CN"/>
          </a:p>
        </p:txBody>
      </p:sp>
    </p:spTree>
    <p:extLst>
      <p:ext uri="{BB962C8B-B14F-4D97-AF65-F5344CB8AC3E}">
        <p14:creationId xmlns:p14="http://schemas.microsoft.com/office/powerpoint/2010/main" val="856167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72E03866-D5B7-49CA-AEC8-BF74F0F67CE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F813FD-0720-4904-81A9-B271527A45A9}" type="slidenum">
              <a:rPr lang="en-US" altLang="zh-CN"/>
              <a:pPr/>
              <a:t>54</a:t>
            </a:fld>
            <a:endParaRPr lang="en-US" altLang="zh-CN"/>
          </a:p>
        </p:txBody>
      </p:sp>
      <p:sp>
        <p:nvSpPr>
          <p:cNvPr id="56323" name="Rectangle 2">
            <a:extLst>
              <a:ext uri="{FF2B5EF4-FFF2-40B4-BE49-F238E27FC236}">
                <a16:creationId xmlns:a16="http://schemas.microsoft.com/office/drawing/2014/main" id="{C09B8DB3-12EB-4317-B323-0D22896936F0}"/>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CD255979-6053-474F-A315-B2C2E895D1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5F62BCE6-0209-4F3A-BD9E-FCA55DCFA80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FFC080-0FBE-4D01-8092-84C4CDD467C6}" type="slidenum">
              <a:rPr lang="en-US" altLang="zh-CN"/>
              <a:pPr/>
              <a:t>55</a:t>
            </a:fld>
            <a:endParaRPr lang="en-US" altLang="zh-CN"/>
          </a:p>
        </p:txBody>
      </p:sp>
      <p:sp>
        <p:nvSpPr>
          <p:cNvPr id="58371" name="Rectangle 2">
            <a:extLst>
              <a:ext uri="{FF2B5EF4-FFF2-40B4-BE49-F238E27FC236}">
                <a16:creationId xmlns:a16="http://schemas.microsoft.com/office/drawing/2014/main" id="{37C40CC6-2E72-495B-9A81-42AD1888A97A}"/>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733D0F4E-B16F-414F-AAF7-EFCCB0C0111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网络钓鱼（</a:t>
            </a:r>
            <a:r>
              <a:rPr lang="en-US" altLang="zh-CN"/>
              <a:t>Phishing</a:t>
            </a:r>
            <a:r>
              <a:rPr lang="zh-CN" altLang="en-US"/>
              <a:t>）一词，是“</a:t>
            </a:r>
            <a:r>
              <a:rPr lang="en-US" altLang="zh-CN"/>
              <a:t>Fishing”</a:t>
            </a:r>
            <a:r>
              <a:rPr lang="zh-CN" altLang="en-US"/>
              <a:t>和“</a:t>
            </a:r>
            <a:r>
              <a:rPr lang="en-US" altLang="zh-CN"/>
              <a:t>Phone”</a:t>
            </a:r>
            <a:r>
              <a:rPr lang="zh-CN" altLang="en-US"/>
              <a:t>的综合体，由于黑客始祖起初是以电话作案，所以用“</a:t>
            </a:r>
            <a:r>
              <a:rPr lang="en-US" altLang="zh-CN"/>
              <a:t>Ph”</a:t>
            </a:r>
            <a:r>
              <a:rPr lang="zh-CN" altLang="en-US"/>
              <a:t>来取代“</a:t>
            </a:r>
            <a:r>
              <a:rPr lang="en-US" altLang="zh-CN"/>
              <a:t>F”</a:t>
            </a:r>
            <a:r>
              <a:rPr lang="zh-CN" altLang="en-US"/>
              <a:t>，创造了”</a:t>
            </a:r>
            <a:r>
              <a:rPr lang="en-US" altLang="zh-CN"/>
              <a:t>Phishing”</a:t>
            </a:r>
            <a:r>
              <a:rPr lang="zh-CN" altLang="en-US"/>
              <a:t>。“网络钓鱼”攻击利用欺骗性的电子邮件和伪造的</a:t>
            </a:r>
            <a:r>
              <a:rPr lang="en-US" altLang="zh-CN"/>
              <a:t>Web</a:t>
            </a:r>
            <a:r>
              <a:rPr lang="zh-CN" altLang="en-US"/>
              <a:t>站点来进行诈骗活动，受骗者往往会泄露自己的财务数据，如信用卡号、账户用户名、口令和社保编号等</a:t>
            </a:r>
            <a:r>
              <a:rPr lang="zh-CN" altLang="en-US">
                <a:hlinkClick r:id="rId3"/>
              </a:rPr>
              <a:t>内容</a:t>
            </a:r>
            <a:r>
              <a:rPr lang="zh-CN" altLang="en-US"/>
              <a:t>。诈骗者通常会将自己伪装成知名银行、在线零售商和信用卡公司等可信的品牌，在所有接触诈骗信息的用户中，有高达</a:t>
            </a:r>
            <a:r>
              <a:rPr lang="en-US" altLang="zh-CN"/>
              <a:t>5%</a:t>
            </a:r>
            <a:r>
              <a:rPr lang="zh-CN" altLang="en-US"/>
              <a:t>的人都会对这些骗局做出响应。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a:extLst>
              <a:ext uri="{FF2B5EF4-FFF2-40B4-BE49-F238E27FC236}">
                <a16:creationId xmlns:a16="http://schemas.microsoft.com/office/drawing/2014/main" id="{494F715B-F80A-47D2-97C4-9EECA19EFCCB}"/>
              </a:ext>
            </a:extLst>
          </p:cNvPr>
          <p:cNvSpPr>
            <a:spLocks noGrp="1" noRot="1" noChangeAspect="1" noChangeArrowheads="1" noTextEdit="1"/>
          </p:cNvSpPr>
          <p:nvPr>
            <p:ph type="sldImg"/>
          </p:nvPr>
        </p:nvSpPr>
        <p:spPr>
          <a:ln/>
        </p:spPr>
      </p:sp>
      <p:sp>
        <p:nvSpPr>
          <p:cNvPr id="63491" name="备注占位符 2">
            <a:extLst>
              <a:ext uri="{FF2B5EF4-FFF2-40B4-BE49-F238E27FC236}">
                <a16:creationId xmlns:a16="http://schemas.microsoft.com/office/drawing/2014/main" id="{9A01C1BB-09B5-4B0A-8021-2F79845AF21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
        <p:nvSpPr>
          <p:cNvPr id="63492" name="灯片编号占位符 3">
            <a:extLst>
              <a:ext uri="{FF2B5EF4-FFF2-40B4-BE49-F238E27FC236}">
                <a16:creationId xmlns:a16="http://schemas.microsoft.com/office/drawing/2014/main" id="{D0C6DF81-F311-47D8-96BA-E14ED33972D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556C9D-8979-41AB-9994-015AD384E7DE}" type="slidenum">
              <a:rPr lang="en-US" altLang="zh-CN"/>
              <a:pPr/>
              <a:t>59</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6E03B976-04F1-4F23-A5B1-8310B2DCEC3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1E5441-52AE-454A-870C-970B5E583D4C}" type="slidenum">
              <a:rPr lang="en-US" altLang="zh-CN"/>
              <a:pPr/>
              <a:t>71</a:t>
            </a:fld>
            <a:endParaRPr lang="en-US" altLang="zh-CN"/>
          </a:p>
        </p:txBody>
      </p:sp>
      <p:sp>
        <p:nvSpPr>
          <p:cNvPr id="76803" name="Rectangle 2">
            <a:extLst>
              <a:ext uri="{FF2B5EF4-FFF2-40B4-BE49-F238E27FC236}">
                <a16:creationId xmlns:a16="http://schemas.microsoft.com/office/drawing/2014/main" id="{D2A561E1-761C-46F7-BE19-6BA1EC6058DE}"/>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0DD36B71-EB8F-485B-9067-13D9B76DF7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7E4F8F-011C-4E27-AC03-6C510221FDCA}" type="slidenum">
              <a:rPr lang="en-US" altLang="zh-CN" smtClean="0"/>
              <a:pPr>
                <a:defRPr/>
              </a:pPr>
              <a:t>9</a:t>
            </a:fld>
            <a:endParaRPr lang="en-US" altLang="zh-CN"/>
          </a:p>
        </p:txBody>
      </p:sp>
    </p:spTree>
    <p:extLst>
      <p:ext uri="{BB962C8B-B14F-4D97-AF65-F5344CB8AC3E}">
        <p14:creationId xmlns:p14="http://schemas.microsoft.com/office/powerpoint/2010/main" val="3983916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7E4F8F-011C-4E27-AC03-6C510221FDCA}" type="slidenum">
              <a:rPr lang="en-US" altLang="zh-CN" smtClean="0"/>
              <a:pPr>
                <a:defRPr/>
              </a:pPr>
              <a:t>10</a:t>
            </a:fld>
            <a:endParaRPr lang="en-US" altLang="zh-CN"/>
          </a:p>
        </p:txBody>
      </p:sp>
    </p:spTree>
    <p:extLst>
      <p:ext uri="{BB962C8B-B14F-4D97-AF65-F5344CB8AC3E}">
        <p14:creationId xmlns:p14="http://schemas.microsoft.com/office/powerpoint/2010/main" val="3078817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668AC561-728F-47FF-8E25-C0A426D7F4BF}"/>
              </a:ext>
            </a:extLst>
          </p:cNvPr>
          <p:cNvSpPr>
            <a:spLocks noGrp="1" noRot="1" noChangeAspect="1" noChangeArrowheads="1" noTextEdit="1"/>
          </p:cNvSpPr>
          <p:nvPr>
            <p:ph type="sldImg"/>
          </p:nvPr>
        </p:nvSpPr>
        <p:spPr>
          <a:ln/>
        </p:spPr>
      </p:sp>
      <p:sp>
        <p:nvSpPr>
          <p:cNvPr id="11267" name="备注占位符 2">
            <a:extLst>
              <a:ext uri="{FF2B5EF4-FFF2-40B4-BE49-F238E27FC236}">
                <a16:creationId xmlns:a16="http://schemas.microsoft.com/office/drawing/2014/main" id="{44AC8AB9-7A74-48D7-930D-84882BE1B9A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68" name="灯片编号占位符 3">
            <a:extLst>
              <a:ext uri="{FF2B5EF4-FFF2-40B4-BE49-F238E27FC236}">
                <a16:creationId xmlns:a16="http://schemas.microsoft.com/office/drawing/2014/main" id="{D4AD0155-F77D-4644-87CE-E1B822E3EF6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1A7953-C307-4ACF-BF45-DB8FC14996F1}" type="slidenum">
              <a:rPr lang="en-US" altLang="zh-CN"/>
              <a:pPr/>
              <a:t>11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a:extLst>
              <a:ext uri="{FF2B5EF4-FFF2-40B4-BE49-F238E27FC236}">
                <a16:creationId xmlns:a16="http://schemas.microsoft.com/office/drawing/2014/main" id="{F5F43BC6-33F2-4804-9CD6-85CDDAF1DB4D}"/>
              </a:ext>
            </a:extLst>
          </p:cNvPr>
          <p:cNvSpPr>
            <a:spLocks noGrp="1" noRot="1" noChangeAspect="1" noChangeArrowheads="1" noTextEdit="1"/>
          </p:cNvSpPr>
          <p:nvPr>
            <p:ph type="sldImg"/>
          </p:nvPr>
        </p:nvSpPr>
        <p:spPr>
          <a:ln/>
        </p:spPr>
      </p:sp>
      <p:sp>
        <p:nvSpPr>
          <p:cNvPr id="13315" name="备注占位符 2">
            <a:extLst>
              <a:ext uri="{FF2B5EF4-FFF2-40B4-BE49-F238E27FC236}">
                <a16:creationId xmlns:a16="http://schemas.microsoft.com/office/drawing/2014/main" id="{F4F257FF-7217-48E8-B3FC-87E68CADFE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16" name="灯片编号占位符 3">
            <a:extLst>
              <a:ext uri="{FF2B5EF4-FFF2-40B4-BE49-F238E27FC236}">
                <a16:creationId xmlns:a16="http://schemas.microsoft.com/office/drawing/2014/main" id="{8C16697B-DF58-46A6-B81A-5DC43150097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5D45C6-9331-46DD-B494-E2B273694752}" type="slidenum">
              <a:rPr lang="en-US" altLang="zh-CN"/>
              <a:pPr/>
              <a:t>12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698B2A57-DD27-4EA8-A049-431E55C483DC}"/>
              </a:ext>
            </a:extLst>
          </p:cNvPr>
          <p:cNvSpPr>
            <a:spLocks noGrp="1" noRot="1" noChangeAspect="1" noChangeArrowheads="1" noTextEdit="1"/>
          </p:cNvSpPr>
          <p:nvPr>
            <p:ph type="sldImg"/>
          </p:nvPr>
        </p:nvSpPr>
        <p:spPr>
          <a:ln/>
        </p:spPr>
      </p:sp>
      <p:sp>
        <p:nvSpPr>
          <p:cNvPr id="20483" name="备注占位符 2">
            <a:extLst>
              <a:ext uri="{FF2B5EF4-FFF2-40B4-BE49-F238E27FC236}">
                <a16:creationId xmlns:a16="http://schemas.microsoft.com/office/drawing/2014/main" id="{7B178567-5693-4501-A5CB-887F832119F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20484" name="灯片编号占位符 3">
            <a:extLst>
              <a:ext uri="{FF2B5EF4-FFF2-40B4-BE49-F238E27FC236}">
                <a16:creationId xmlns:a16="http://schemas.microsoft.com/office/drawing/2014/main" id="{4DE5A29D-D7BC-483B-9E35-87547F47B6B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B93CB3D-1AED-4B81-9D34-334408CFF7C6}" type="slidenum">
              <a:rPr lang="en-US" altLang="zh-CN"/>
              <a:pPr/>
              <a:t>18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CBA783E6-6B38-4A9E-BEDB-FAFCFD58A98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FB0505-4164-4E50-BA7E-7B5FE3D1B032}" type="slidenum">
              <a:rPr lang="en-US" altLang="zh-CN"/>
              <a:pPr/>
              <a:t>20</a:t>
            </a:fld>
            <a:endParaRPr lang="en-US" altLang="zh-CN"/>
          </a:p>
        </p:txBody>
      </p:sp>
      <p:sp>
        <p:nvSpPr>
          <p:cNvPr id="23555" name="Rectangle 2">
            <a:extLst>
              <a:ext uri="{FF2B5EF4-FFF2-40B4-BE49-F238E27FC236}">
                <a16:creationId xmlns:a16="http://schemas.microsoft.com/office/drawing/2014/main" id="{73B60901-2EFC-4058-AAA4-0484A5CFE689}"/>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706D5CA2-3EDC-46E5-8AED-C18215F0BF2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ASIC</a:t>
            </a:r>
            <a:r>
              <a:rPr lang="zh-CN" altLang="en-US"/>
              <a:t>的全称为</a:t>
            </a:r>
            <a:r>
              <a:rPr lang="en-US" altLang="zh-CN"/>
              <a:t>Application Specific Integrated Circuit</a:t>
            </a:r>
            <a:r>
              <a:rPr lang="zh-CN" altLang="en-US"/>
              <a:t>，意思是专用集成电路，是一种带有逻辑处理的加速处理器，简单地说，</a:t>
            </a:r>
            <a:r>
              <a:rPr lang="en-US" altLang="zh-CN"/>
              <a:t>ASIC</a:t>
            </a:r>
            <a:r>
              <a:rPr lang="zh-CN" altLang="en-US"/>
              <a:t>就是利用硬件的逻辑电路实现软件的功能。网络产品采用</a:t>
            </a:r>
            <a:r>
              <a:rPr lang="en-US" altLang="zh-CN"/>
              <a:t>ASIC</a:t>
            </a:r>
            <a:r>
              <a:rPr lang="zh-CN" altLang="en-US"/>
              <a:t>技术的目的在于把一些原先由</a:t>
            </a:r>
            <a:r>
              <a:rPr lang="en-US" altLang="zh-CN"/>
              <a:t>CPU</a:t>
            </a:r>
            <a:r>
              <a:rPr lang="zh-CN" altLang="en-US"/>
              <a:t>完成的经常性工作交给专门硬件来负责完成，从而在性能上实现突破性的提高。</a:t>
            </a:r>
            <a:r>
              <a:rPr lang="en-US" altLang="zh-CN"/>
              <a:t>ASIC</a:t>
            </a:r>
            <a:r>
              <a:rPr lang="zh-CN" altLang="en-US"/>
              <a:t>技术目前已广泛应用于交换机、路由器、防火墙以及智能型</a:t>
            </a:r>
            <a:r>
              <a:rPr lang="en-US" altLang="zh-CN"/>
              <a:t>IC</a:t>
            </a:r>
            <a:r>
              <a:rPr lang="zh-CN" altLang="en-US"/>
              <a:t>卡身份证等领域。 </a:t>
            </a:r>
          </a:p>
          <a:p>
            <a:pPr eaLnBrk="1" hangingPunct="1"/>
            <a:r>
              <a:rPr lang="zh-CN" altLang="en-US"/>
              <a:t>根据</a:t>
            </a:r>
            <a:r>
              <a:rPr lang="en-US" altLang="zh-CN"/>
              <a:t>RFC</a:t>
            </a:r>
            <a:r>
              <a:rPr lang="zh-CN" altLang="en-US"/>
              <a:t>的定义：网络设备在不丢失任何一个帧的情况下的最大转发速率，即吞吐量</a:t>
            </a:r>
            <a:r>
              <a:rPr lang="en-US" altLang="zh-CN"/>
              <a:t>=∑</a:t>
            </a:r>
            <a:r>
              <a:rPr lang="zh-CN" altLang="en-US"/>
              <a:t>端口速率</a:t>
            </a:r>
            <a:r>
              <a:rPr lang="en-US" altLang="zh-CN"/>
              <a:t>×2</a:t>
            </a:r>
            <a:r>
              <a:rPr lang="zh-CN" altLang="en-US"/>
              <a:t>（全双工）</a:t>
            </a:r>
            <a:r>
              <a:rPr lang="en-US" altLang="zh-CN"/>
              <a:t>.</a:t>
            </a:r>
            <a:br>
              <a:rPr lang="en-US" altLang="zh-CN"/>
            </a:br>
            <a:r>
              <a:rPr lang="zh-CN" altLang="en-US"/>
              <a:t>以太网吞吐量最大理论值称为线速，即指网络设备有足够的能力以全速处理最小的数据封包转发。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64198521-EDC0-4616-9E97-8C3FD8038CC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DE2FA50-CE16-40BB-904E-CBF85A28B92A}" type="slidenum">
              <a:rPr lang="en-US" altLang="zh-CN"/>
              <a:pPr/>
              <a:t>22</a:t>
            </a:fld>
            <a:endParaRPr lang="en-US" altLang="zh-CN"/>
          </a:p>
        </p:txBody>
      </p:sp>
      <p:sp>
        <p:nvSpPr>
          <p:cNvPr id="26627" name="Rectangle 2">
            <a:extLst>
              <a:ext uri="{FF2B5EF4-FFF2-40B4-BE49-F238E27FC236}">
                <a16:creationId xmlns:a16="http://schemas.microsoft.com/office/drawing/2014/main" id="{0D2C8EDC-6339-47E6-84B5-E70FAD3D7A2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AAD33C98-0CF9-4DDA-A409-723724F6C4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en-US" altLang="zh-CN"/>
              <a:t>NP</a:t>
            </a:r>
            <a:r>
              <a:rPr lang="zh-CN" altLang="en-US"/>
              <a:t>是网络处理器（</a:t>
            </a:r>
            <a:r>
              <a:rPr lang="en-US" altLang="zh-CN"/>
              <a:t>Net Processor</a:t>
            </a:r>
            <a:r>
              <a:rPr lang="zh-CN" altLang="en-US"/>
              <a:t>）的简称，顾名思义，</a:t>
            </a:r>
            <a:r>
              <a:rPr lang="en-US" altLang="zh-CN"/>
              <a:t>NP</a:t>
            </a:r>
            <a:r>
              <a:rPr lang="zh-CN" altLang="en-US"/>
              <a:t>是专门设计用于网络封包处理的一种处理器。</a:t>
            </a:r>
          </a:p>
          <a:p>
            <a:pPr eaLnBrk="1" hangingPunct="1"/>
            <a:r>
              <a:rPr lang="en-US" altLang="zh-CN"/>
              <a:t>NP</a:t>
            </a:r>
            <a:r>
              <a:rPr lang="zh-CN" altLang="en-US"/>
              <a:t>采用了</a:t>
            </a:r>
            <a:r>
              <a:rPr lang="en-US" altLang="zh-CN"/>
              <a:t>ASIP(Application Specific Processor)</a:t>
            </a:r>
            <a:r>
              <a:rPr lang="zh-CN" altLang="en-US"/>
              <a:t>和</a:t>
            </a:r>
            <a:r>
              <a:rPr lang="en-US" altLang="zh-CN"/>
              <a:t>SoC(System on Chip)</a:t>
            </a:r>
            <a:r>
              <a:rPr lang="zh-CN" altLang="en-US"/>
              <a:t>等体系结构技术，同时为了保证运算性能，现在的</a:t>
            </a:r>
            <a:r>
              <a:rPr lang="en-US" altLang="zh-CN"/>
              <a:t>NP</a:t>
            </a:r>
            <a:r>
              <a:rPr lang="zh-CN" altLang="en-US"/>
              <a:t>产品通常都拥有多个</a:t>
            </a:r>
            <a:r>
              <a:rPr lang="en-US" altLang="zh-CN"/>
              <a:t>RISC</a:t>
            </a:r>
            <a:r>
              <a:rPr lang="zh-CN" altLang="en-US"/>
              <a:t>处理器及协处理器，并采用分布式的</a:t>
            </a:r>
            <a:r>
              <a:rPr lang="zh-CN" altLang="en-US">
                <a:hlinkClick r:id="rId3"/>
              </a:rPr>
              <a:t>存储</a:t>
            </a:r>
            <a:r>
              <a:rPr lang="zh-CN" altLang="en-US"/>
              <a:t>系统，最大限度地突破存储瓶颈，使得不同的应用操作可以由这些处理器并发执行，从而获得逼近</a:t>
            </a:r>
            <a:r>
              <a:rPr lang="en-US" altLang="zh-CN"/>
              <a:t>AISC</a:t>
            </a:r>
            <a:r>
              <a:rPr lang="zh-CN" altLang="en-US"/>
              <a:t>的效能。同时</a:t>
            </a:r>
            <a:r>
              <a:rPr lang="en-US" altLang="zh-CN"/>
              <a:t>NP</a:t>
            </a:r>
            <a:r>
              <a:rPr lang="zh-CN" altLang="en-US"/>
              <a:t>在灵活性方面又要好于</a:t>
            </a:r>
            <a:r>
              <a:rPr lang="en-US" altLang="zh-CN"/>
              <a:t>AISC</a:t>
            </a:r>
            <a:r>
              <a:rPr lang="zh-CN" altLang="en-US"/>
              <a:t>，因为其具有很强的编程能力，能够方便地进行各种应用开发，随着市场需要对功能进行扩展和修正，另外由于其开发周期较短（通常不超过</a:t>
            </a:r>
            <a:r>
              <a:rPr lang="en-US" altLang="zh-CN"/>
              <a:t>6</a:t>
            </a:r>
            <a:r>
              <a:rPr lang="zh-CN" altLang="en-US"/>
              <a:t>个月，</a:t>
            </a:r>
            <a:r>
              <a:rPr lang="en-US" altLang="zh-CN"/>
              <a:t>AISC</a:t>
            </a:r>
            <a:r>
              <a:rPr lang="zh-CN" altLang="en-US"/>
              <a:t>的开发周期一般都超过</a:t>
            </a:r>
            <a:r>
              <a:rPr lang="en-US" altLang="zh-CN"/>
              <a:t>12</a:t>
            </a:r>
            <a:r>
              <a:rPr lang="zh-CN" altLang="en-US"/>
              <a:t>个月），可以保证产品快速投放市场，降低厂商的风险。 </a:t>
            </a:r>
            <a:br>
              <a:rPr lang="zh-CN" altLang="en-US"/>
            </a:br>
            <a:br>
              <a:rPr lang="zh-CN" altLang="en-US"/>
            </a:br>
            <a:r>
              <a:rPr lang="zh-CN" altLang="en-US"/>
              <a:t>　　目前业内占据最大市场份额的网络处理器供应商是</a:t>
            </a:r>
            <a:r>
              <a:rPr lang="en-US" altLang="zh-CN"/>
              <a:t>AMCC</a:t>
            </a:r>
            <a:r>
              <a:rPr lang="zh-CN" altLang="en-US"/>
              <a:t>，主要为</a:t>
            </a:r>
            <a:r>
              <a:rPr lang="en-US" altLang="zh-CN"/>
              <a:t>Cisco</a:t>
            </a:r>
            <a:r>
              <a:rPr lang="zh-CN" altLang="en-US"/>
              <a:t>等顶级厂商提供产品，</a:t>
            </a:r>
            <a:r>
              <a:rPr lang="en-US" altLang="zh-CN">
                <a:hlinkClick r:id="rId4"/>
              </a:rPr>
              <a:t>Intel</a:t>
            </a:r>
            <a:r>
              <a:rPr lang="zh-CN" altLang="en-US"/>
              <a:t>经过一段时间的苦心经营，市场份额已经跃升至第二位，国内基于</a:t>
            </a:r>
            <a:r>
              <a:rPr lang="en-US" altLang="zh-CN"/>
              <a:t>NP</a:t>
            </a:r>
            <a:r>
              <a:rPr lang="zh-CN" altLang="en-US"/>
              <a:t>研发硬件防火墙的厂商通常都是基于</a:t>
            </a:r>
            <a:r>
              <a:rPr lang="en-US" altLang="zh-CN"/>
              <a:t>Intel</a:t>
            </a:r>
            <a:r>
              <a:rPr lang="zh-CN" altLang="en-US"/>
              <a:t>的产品，其他主要的</a:t>
            </a:r>
            <a:r>
              <a:rPr lang="en-US" altLang="zh-CN"/>
              <a:t>NP</a:t>
            </a:r>
            <a:r>
              <a:rPr lang="zh-CN" altLang="en-US"/>
              <a:t>供货商还包括</a:t>
            </a:r>
            <a:r>
              <a:rPr lang="zh-CN" altLang="en-US">
                <a:hlinkClick r:id="rId5"/>
              </a:rPr>
              <a:t>摩托罗拉</a:t>
            </a:r>
            <a:r>
              <a:rPr lang="zh-CN" altLang="en-US"/>
              <a:t>和</a:t>
            </a:r>
            <a:r>
              <a:rPr lang="en-US" altLang="zh-CN"/>
              <a:t>IBM</a:t>
            </a:r>
            <a:r>
              <a:rPr lang="zh-CN" altLang="en-US"/>
              <a:t>等。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141828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62841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49275"/>
            <a:ext cx="2057400" cy="5576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549275"/>
            <a:ext cx="6019800" cy="557688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1130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68363"/>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82296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3938588"/>
            <a:ext cx="82296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0089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549275"/>
            <a:ext cx="8229600" cy="868363"/>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Tree>
    <p:extLst>
      <p:ext uri="{BB962C8B-B14F-4D97-AF65-F5344CB8AC3E}">
        <p14:creationId xmlns:p14="http://schemas.microsoft.com/office/powerpoint/2010/main" val="3579773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549275"/>
            <a:ext cx="8229600" cy="55768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56509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6825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Tree>
    <p:extLst>
      <p:ext uri="{BB962C8B-B14F-4D97-AF65-F5344CB8AC3E}">
        <p14:creationId xmlns:p14="http://schemas.microsoft.com/office/powerpoint/2010/main" val="3349309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86846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80014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99982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547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6683476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Tree>
    <p:extLst>
      <p:ext uri="{BB962C8B-B14F-4D97-AF65-F5344CB8AC3E}">
        <p14:creationId xmlns:p14="http://schemas.microsoft.com/office/powerpoint/2010/main" val="2184880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7" descr="防火墙基础">
            <a:extLst>
              <a:ext uri="{FF2B5EF4-FFF2-40B4-BE49-F238E27FC236}">
                <a16:creationId xmlns:a16="http://schemas.microsoft.com/office/drawing/2014/main" id="{E9C2F723-E36E-447B-B85A-69E89F565174}"/>
              </a:ext>
            </a:extLst>
          </p:cNvPr>
          <p:cNvPicPr>
            <a:picLocks noChangeAspect="1" noChangeArrowheads="1"/>
          </p:cNvPicPr>
          <p:nvPr userDrawn="1"/>
        </p:nvPicPr>
        <p:blipFill>
          <a:blip r:embed="rId1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
            <a:extLst>
              <a:ext uri="{FF2B5EF4-FFF2-40B4-BE49-F238E27FC236}">
                <a16:creationId xmlns:a16="http://schemas.microsoft.com/office/drawing/2014/main" id="{300B4E9A-7B5E-4AF5-87B6-5ED73ABA02A7}"/>
              </a:ext>
            </a:extLst>
          </p:cNvPr>
          <p:cNvSpPr>
            <a:spLocks noGrp="1" noChangeArrowheads="1"/>
          </p:cNvSpPr>
          <p:nvPr>
            <p:ph type="title"/>
          </p:nvPr>
        </p:nvSpPr>
        <p:spPr bwMode="auto">
          <a:xfrm>
            <a:off x="457200" y="549275"/>
            <a:ext cx="82296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9">
            <a:extLst>
              <a:ext uri="{FF2B5EF4-FFF2-40B4-BE49-F238E27FC236}">
                <a16:creationId xmlns:a16="http://schemas.microsoft.com/office/drawing/2014/main" id="{BB88F0D0-9D46-4EC3-86A9-60A08FC661D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2.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42.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10"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3.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3.png"/><Relationship Id="rId7" Type="http://schemas.openxmlformats.org/officeDocument/2006/relationships/image" Target="../media/image61.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2.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2.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6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51.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a:extLst>
              <a:ext uri="{FF2B5EF4-FFF2-40B4-BE49-F238E27FC236}">
                <a16:creationId xmlns:a16="http://schemas.microsoft.com/office/drawing/2014/main" id="{5CDEB3F1-D138-40AD-A79B-EFA7A12EECD8}"/>
              </a:ext>
            </a:extLst>
          </p:cNvPr>
          <p:cNvSpPr>
            <a:spLocks noGrp="1" noChangeArrowheads="1"/>
          </p:cNvSpPr>
          <p:nvPr>
            <p:ph type="ctrTitle"/>
          </p:nvPr>
        </p:nvSpPr>
        <p:spPr>
          <a:xfrm>
            <a:off x="755650" y="1341438"/>
            <a:ext cx="7772400" cy="1466850"/>
          </a:xfrm>
          <a:noFill/>
        </p:spPr>
        <p:txBody>
          <a:bodyPr anchor="ctr"/>
          <a:lstStyle/>
          <a:p>
            <a:pPr eaLnBrk="1" hangingPunct="1"/>
            <a:r>
              <a:rPr lang="zh-CN" altLang="en-US" sz="4000" b="1" dirty="0"/>
              <a:t>第十二章 防火墙</a:t>
            </a:r>
          </a:p>
        </p:txBody>
      </p:sp>
      <p:sp>
        <p:nvSpPr>
          <p:cNvPr id="3075" name="副标题 1">
            <a:extLst>
              <a:ext uri="{FF2B5EF4-FFF2-40B4-BE49-F238E27FC236}">
                <a16:creationId xmlns:a16="http://schemas.microsoft.com/office/drawing/2014/main" id="{EAE30088-7F7A-4102-8720-4082F0E1C533}"/>
              </a:ext>
            </a:extLst>
          </p:cNvPr>
          <p:cNvSpPr>
            <a:spLocks noGrp="1" noChangeArrowheads="1"/>
          </p:cNvSpPr>
          <p:nvPr>
            <p:ph type="subTitle" idx="1"/>
          </p:nvPr>
        </p:nvSpPr>
        <p:spPr/>
        <p:txBody>
          <a:bodyPr/>
          <a:lstStyle/>
          <a:p>
            <a:pPr eaLnBrk="1" hangingPunct="1"/>
            <a:r>
              <a:rPr lang="zh-CN" altLang="en-US" dirty="0"/>
              <a:t>何高峰</a:t>
            </a:r>
            <a:endParaRPr lang="en-US" altLang="zh-CN" dirty="0"/>
          </a:p>
          <a:p>
            <a:pPr eaLnBrk="1" hangingPunct="1"/>
            <a:r>
              <a:rPr lang="en-US" altLang="zh-CN" dirty="0"/>
              <a:t>hegaofeng@njupt.edu.cn</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pic>
        <p:nvPicPr>
          <p:cNvPr id="1026" name="Picture 2" descr="What is a demilitarized zone - DMZ">
            <a:extLst>
              <a:ext uri="{FF2B5EF4-FFF2-40B4-BE49-F238E27FC236}">
                <a16:creationId xmlns:a16="http://schemas.microsoft.com/office/drawing/2014/main" id="{620B059A-24D6-448C-A098-BA85FB3DF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0" y="764704"/>
            <a:ext cx="7296472" cy="566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233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B1249FD4-8DED-4CAD-809E-3FE01650B77C}"/>
              </a:ext>
            </a:extLst>
          </p:cNvPr>
          <p:cNvSpPr>
            <a:spLocks noGrp="1" noChangeArrowheads="1"/>
          </p:cNvSpPr>
          <p:nvPr>
            <p:ph type="body" idx="1"/>
          </p:nvPr>
        </p:nvSpPr>
        <p:spPr>
          <a:xfrm>
            <a:off x="405370" y="757863"/>
            <a:ext cx="8229600" cy="4525963"/>
          </a:xfrm>
        </p:spPr>
        <p:txBody>
          <a:bodyPr/>
          <a:lstStyle/>
          <a:p>
            <a:pPr eaLnBrk="1" hangingPunct="1">
              <a:buFontTx/>
              <a:buNone/>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、限定人们从一个特别的点离开； </a:t>
            </a:r>
            <a:endParaRPr lang="en-US" altLang="zh-CN" sz="2800" dirty="0">
              <a:latin typeface="微软雅黑" panose="020B0503020204020204" pitchFamily="34" charset="-122"/>
              <a:ea typeface="微软雅黑" panose="020B0503020204020204" pitchFamily="34" charset="-122"/>
            </a:endParaRPr>
          </a:p>
          <a:p>
            <a:pPr eaLnBrk="1" hangingPunct="1">
              <a:buFontTx/>
              <a:buNone/>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、限制人们从一个特别的控制点进入； </a:t>
            </a:r>
            <a:endParaRPr lang="en-US" altLang="zh-CN" sz="2800" dirty="0">
              <a:latin typeface="微软雅黑" panose="020B0503020204020204" pitchFamily="34" charset="-122"/>
              <a:ea typeface="微软雅黑" panose="020B0503020204020204" pitchFamily="34" charset="-122"/>
            </a:endParaRPr>
          </a:p>
          <a:p>
            <a:pPr eaLnBrk="1" hangingPunct="1">
              <a:buFontTx/>
              <a:buNone/>
            </a:pP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、有效地阻止破坏者对你的计算机系统进行破坏；</a:t>
            </a:r>
          </a:p>
          <a:p>
            <a:pPr eaLnBrk="1" hangingPunct="1">
              <a:buFontTx/>
              <a:buNone/>
            </a:pP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、防止入侵者接近你的其它防御设施</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a:p>
            <a:pPr eaLnBrk="1" hangingPunct="1">
              <a:buFontTx/>
              <a:buNone/>
            </a:pPr>
            <a:br>
              <a:rPr lang="zh-CN" altLang="en-US" sz="1800" dirty="0"/>
            </a:br>
            <a:endParaRPr lang="zh-CN" altLang="en-US" sz="1800" dirty="0"/>
          </a:p>
        </p:txBody>
      </p:sp>
      <p:pic>
        <p:nvPicPr>
          <p:cNvPr id="10244" name="Picture 4" descr="5">
            <a:extLst>
              <a:ext uri="{FF2B5EF4-FFF2-40B4-BE49-F238E27FC236}">
                <a16:creationId xmlns:a16="http://schemas.microsoft.com/office/drawing/2014/main" id="{97239122-18DB-4BC6-BFCB-94DB94792BC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3284538"/>
            <a:ext cx="8064500"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Line 9">
            <a:extLst>
              <a:ext uri="{FF2B5EF4-FFF2-40B4-BE49-F238E27FC236}">
                <a16:creationId xmlns:a16="http://schemas.microsoft.com/office/drawing/2014/main" id="{D65AB5E0-B67F-459C-9245-179FE721324C}"/>
              </a:ext>
            </a:extLst>
          </p:cNvPr>
          <p:cNvSpPr>
            <a:spLocks noChangeShapeType="1"/>
          </p:cNvSpPr>
          <p:nvPr/>
        </p:nvSpPr>
        <p:spPr bwMode="auto">
          <a:xfrm>
            <a:off x="1116013" y="3644900"/>
            <a:ext cx="4176712" cy="1079500"/>
          </a:xfrm>
          <a:prstGeom prst="line">
            <a:avLst/>
          </a:prstGeom>
          <a:noFill/>
          <a:ln w="9525">
            <a:solidFill>
              <a:srgbClr val="00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Line 10">
            <a:extLst>
              <a:ext uri="{FF2B5EF4-FFF2-40B4-BE49-F238E27FC236}">
                <a16:creationId xmlns:a16="http://schemas.microsoft.com/office/drawing/2014/main" id="{2D6B669C-74AB-4D92-B982-BF27D7FE69C5}"/>
              </a:ext>
            </a:extLst>
          </p:cNvPr>
          <p:cNvSpPr>
            <a:spLocks noChangeShapeType="1"/>
          </p:cNvSpPr>
          <p:nvPr/>
        </p:nvSpPr>
        <p:spPr bwMode="auto">
          <a:xfrm>
            <a:off x="1041400" y="4221163"/>
            <a:ext cx="4251325" cy="64770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7" name="Line 11">
            <a:extLst>
              <a:ext uri="{FF2B5EF4-FFF2-40B4-BE49-F238E27FC236}">
                <a16:creationId xmlns:a16="http://schemas.microsoft.com/office/drawing/2014/main" id="{60539015-47DF-4A16-BAA1-8F099E16B39E}"/>
              </a:ext>
            </a:extLst>
          </p:cNvPr>
          <p:cNvSpPr>
            <a:spLocks noChangeShapeType="1"/>
          </p:cNvSpPr>
          <p:nvPr/>
        </p:nvSpPr>
        <p:spPr bwMode="auto">
          <a:xfrm>
            <a:off x="900113" y="4868863"/>
            <a:ext cx="4392612" cy="144462"/>
          </a:xfrm>
          <a:prstGeom prst="line">
            <a:avLst/>
          </a:prstGeom>
          <a:noFill/>
          <a:ln w="952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8" name="Line 12">
            <a:extLst>
              <a:ext uri="{FF2B5EF4-FFF2-40B4-BE49-F238E27FC236}">
                <a16:creationId xmlns:a16="http://schemas.microsoft.com/office/drawing/2014/main" id="{848ED317-552E-404E-9B5E-765C880B9505}"/>
              </a:ext>
            </a:extLst>
          </p:cNvPr>
          <p:cNvSpPr>
            <a:spLocks noChangeShapeType="1"/>
          </p:cNvSpPr>
          <p:nvPr/>
        </p:nvSpPr>
        <p:spPr bwMode="auto">
          <a:xfrm flipV="1">
            <a:off x="1042988" y="5084763"/>
            <a:ext cx="4249737" cy="504825"/>
          </a:xfrm>
          <a:prstGeom prst="line">
            <a:avLst/>
          </a:prstGeom>
          <a:noFill/>
          <a:ln w="952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9" name="Line 13">
            <a:extLst>
              <a:ext uri="{FF2B5EF4-FFF2-40B4-BE49-F238E27FC236}">
                <a16:creationId xmlns:a16="http://schemas.microsoft.com/office/drawing/2014/main" id="{A50BFA2E-EE99-43CB-9392-0D9A94F7D493}"/>
              </a:ext>
            </a:extLst>
          </p:cNvPr>
          <p:cNvSpPr>
            <a:spLocks noChangeShapeType="1"/>
          </p:cNvSpPr>
          <p:nvPr/>
        </p:nvSpPr>
        <p:spPr bwMode="auto">
          <a:xfrm flipV="1">
            <a:off x="1476375" y="5229225"/>
            <a:ext cx="3816350" cy="9366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AutoShape 14">
            <a:extLst>
              <a:ext uri="{FF2B5EF4-FFF2-40B4-BE49-F238E27FC236}">
                <a16:creationId xmlns:a16="http://schemas.microsoft.com/office/drawing/2014/main" id="{E71B903A-AC13-44F6-82E6-FFEFBBC2210C}"/>
              </a:ext>
            </a:extLst>
          </p:cNvPr>
          <p:cNvSpPr>
            <a:spLocks noChangeArrowheads="1"/>
          </p:cNvSpPr>
          <p:nvPr/>
        </p:nvSpPr>
        <p:spPr bwMode="auto">
          <a:xfrm>
            <a:off x="5219700" y="4797425"/>
            <a:ext cx="144463" cy="142875"/>
          </a:xfrm>
          <a:prstGeom prst="flowChartSummingJunction">
            <a:avLst/>
          </a:prstGeom>
          <a:solidFill>
            <a:schemeClr val="bg1">
              <a:alpha val="0"/>
            </a:schemeClr>
          </a:solidFill>
          <a:ln w="3175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9711" name="AutoShape 15">
            <a:extLst>
              <a:ext uri="{FF2B5EF4-FFF2-40B4-BE49-F238E27FC236}">
                <a16:creationId xmlns:a16="http://schemas.microsoft.com/office/drawing/2014/main" id="{63C1696B-3FD2-49CE-B576-FC854CBD4C27}"/>
              </a:ext>
            </a:extLst>
          </p:cNvPr>
          <p:cNvSpPr>
            <a:spLocks noChangeArrowheads="1"/>
          </p:cNvSpPr>
          <p:nvPr/>
        </p:nvSpPr>
        <p:spPr bwMode="auto">
          <a:xfrm>
            <a:off x="5219700" y="5157788"/>
            <a:ext cx="144463" cy="142875"/>
          </a:xfrm>
          <a:prstGeom prst="flowChartSummingJunction">
            <a:avLst/>
          </a:prstGeom>
          <a:solidFill>
            <a:schemeClr val="bg1">
              <a:alpha val="0"/>
            </a:schemeClr>
          </a:solidFill>
          <a:ln w="3175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9712" name="Line 16">
            <a:extLst>
              <a:ext uri="{FF2B5EF4-FFF2-40B4-BE49-F238E27FC236}">
                <a16:creationId xmlns:a16="http://schemas.microsoft.com/office/drawing/2014/main" id="{B0BD1714-81AD-49D5-AB83-B35291501DD1}"/>
              </a:ext>
            </a:extLst>
          </p:cNvPr>
          <p:cNvSpPr>
            <a:spLocks noChangeShapeType="1"/>
          </p:cNvSpPr>
          <p:nvPr/>
        </p:nvSpPr>
        <p:spPr bwMode="auto">
          <a:xfrm>
            <a:off x="5580063" y="4797425"/>
            <a:ext cx="1008062" cy="0"/>
          </a:xfrm>
          <a:prstGeom prst="line">
            <a:avLst/>
          </a:prstGeom>
          <a:noFill/>
          <a:ln w="952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3" name="Line 17">
            <a:extLst>
              <a:ext uri="{FF2B5EF4-FFF2-40B4-BE49-F238E27FC236}">
                <a16:creationId xmlns:a16="http://schemas.microsoft.com/office/drawing/2014/main" id="{BC509487-49CA-4C08-ABB4-8512F8CF7E59}"/>
              </a:ext>
            </a:extLst>
          </p:cNvPr>
          <p:cNvSpPr>
            <a:spLocks noChangeShapeType="1"/>
          </p:cNvSpPr>
          <p:nvPr/>
        </p:nvSpPr>
        <p:spPr bwMode="auto">
          <a:xfrm>
            <a:off x="5580063" y="4941888"/>
            <a:ext cx="1008062" cy="0"/>
          </a:xfrm>
          <a:prstGeom prst="line">
            <a:avLst/>
          </a:prstGeom>
          <a:noFill/>
          <a:ln w="952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 name="Line 18">
            <a:extLst>
              <a:ext uri="{FF2B5EF4-FFF2-40B4-BE49-F238E27FC236}">
                <a16:creationId xmlns:a16="http://schemas.microsoft.com/office/drawing/2014/main" id="{398FC51E-80FA-4D54-9538-C2AA81869270}"/>
              </a:ext>
            </a:extLst>
          </p:cNvPr>
          <p:cNvSpPr>
            <a:spLocks noChangeShapeType="1"/>
          </p:cNvSpPr>
          <p:nvPr/>
        </p:nvSpPr>
        <p:spPr bwMode="auto">
          <a:xfrm>
            <a:off x="5580063" y="5084763"/>
            <a:ext cx="1008062" cy="0"/>
          </a:xfrm>
          <a:prstGeom prst="line">
            <a:avLst/>
          </a:prstGeom>
          <a:noFill/>
          <a:ln w="952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Line 19">
            <a:extLst>
              <a:ext uri="{FF2B5EF4-FFF2-40B4-BE49-F238E27FC236}">
                <a16:creationId xmlns:a16="http://schemas.microsoft.com/office/drawing/2014/main" id="{D2C62ED1-2E9A-4816-B577-91109E17FFBC}"/>
              </a:ext>
            </a:extLst>
          </p:cNvPr>
          <p:cNvSpPr>
            <a:spLocks noChangeShapeType="1"/>
          </p:cNvSpPr>
          <p:nvPr/>
        </p:nvSpPr>
        <p:spPr bwMode="auto">
          <a:xfrm flipH="1">
            <a:off x="5580063" y="5084763"/>
            <a:ext cx="10080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6" name="Line 20">
            <a:extLst>
              <a:ext uri="{FF2B5EF4-FFF2-40B4-BE49-F238E27FC236}">
                <a16:creationId xmlns:a16="http://schemas.microsoft.com/office/drawing/2014/main" id="{E48FAAE4-22C7-44F2-8FBC-DF1774863D70}"/>
              </a:ext>
            </a:extLst>
          </p:cNvPr>
          <p:cNvSpPr>
            <a:spLocks noChangeShapeType="1"/>
          </p:cNvSpPr>
          <p:nvPr/>
        </p:nvSpPr>
        <p:spPr bwMode="auto">
          <a:xfrm flipH="1">
            <a:off x="5580063" y="4941888"/>
            <a:ext cx="10080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7" name="Line 21">
            <a:extLst>
              <a:ext uri="{FF2B5EF4-FFF2-40B4-BE49-F238E27FC236}">
                <a16:creationId xmlns:a16="http://schemas.microsoft.com/office/drawing/2014/main" id="{AF54510F-3CB5-4B3A-9EDA-911DFCCD0DA9}"/>
              </a:ext>
            </a:extLst>
          </p:cNvPr>
          <p:cNvSpPr>
            <a:spLocks noChangeShapeType="1"/>
          </p:cNvSpPr>
          <p:nvPr/>
        </p:nvSpPr>
        <p:spPr bwMode="auto">
          <a:xfrm flipH="1">
            <a:off x="5580063" y="4797425"/>
            <a:ext cx="10080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9" name="Line 23">
            <a:extLst>
              <a:ext uri="{FF2B5EF4-FFF2-40B4-BE49-F238E27FC236}">
                <a16:creationId xmlns:a16="http://schemas.microsoft.com/office/drawing/2014/main" id="{4BE6935E-5D7A-4257-8CAF-AD2631E8D0F9}"/>
              </a:ext>
            </a:extLst>
          </p:cNvPr>
          <p:cNvSpPr>
            <a:spLocks noChangeShapeType="1"/>
          </p:cNvSpPr>
          <p:nvPr/>
        </p:nvSpPr>
        <p:spPr bwMode="auto">
          <a:xfrm flipH="1" flipV="1">
            <a:off x="1116013" y="3644900"/>
            <a:ext cx="4176712" cy="1079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1" name="Line 25">
            <a:extLst>
              <a:ext uri="{FF2B5EF4-FFF2-40B4-BE49-F238E27FC236}">
                <a16:creationId xmlns:a16="http://schemas.microsoft.com/office/drawing/2014/main" id="{68E103EA-11A6-48BE-9D05-A6B9C306F672}"/>
              </a:ext>
            </a:extLst>
          </p:cNvPr>
          <p:cNvSpPr>
            <a:spLocks noChangeShapeType="1"/>
          </p:cNvSpPr>
          <p:nvPr/>
        </p:nvSpPr>
        <p:spPr bwMode="auto">
          <a:xfrm flipH="1" flipV="1">
            <a:off x="900113" y="4868863"/>
            <a:ext cx="4319587"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29722" name="Line 26">
            <a:extLst>
              <a:ext uri="{FF2B5EF4-FFF2-40B4-BE49-F238E27FC236}">
                <a16:creationId xmlns:a16="http://schemas.microsoft.com/office/drawing/2014/main" id="{3FD6B0CE-2F86-4318-97B5-A147FEF41373}"/>
              </a:ext>
            </a:extLst>
          </p:cNvPr>
          <p:cNvSpPr>
            <a:spLocks noChangeShapeType="1"/>
          </p:cNvSpPr>
          <p:nvPr/>
        </p:nvSpPr>
        <p:spPr bwMode="auto">
          <a:xfrm flipH="1">
            <a:off x="1042988" y="5084763"/>
            <a:ext cx="4175125" cy="5048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5" name="Text Box 29">
            <a:extLst>
              <a:ext uri="{FF2B5EF4-FFF2-40B4-BE49-F238E27FC236}">
                <a16:creationId xmlns:a16="http://schemas.microsoft.com/office/drawing/2014/main" id="{C87AF15B-2089-4EC4-809F-962F180DBB40}"/>
              </a:ext>
            </a:extLst>
          </p:cNvPr>
          <p:cNvSpPr txBox="1">
            <a:spLocks noChangeArrowheads="1"/>
          </p:cNvSpPr>
          <p:nvPr/>
        </p:nvSpPr>
        <p:spPr bwMode="auto">
          <a:xfrm>
            <a:off x="1050965" y="4365625"/>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dirty="0"/>
              <a:t>禁止访问</a:t>
            </a:r>
          </a:p>
        </p:txBody>
      </p:sp>
      <p:sp>
        <p:nvSpPr>
          <p:cNvPr id="10262" name="Rectangle 30">
            <a:extLst>
              <a:ext uri="{FF2B5EF4-FFF2-40B4-BE49-F238E27FC236}">
                <a16:creationId xmlns:a16="http://schemas.microsoft.com/office/drawing/2014/main" id="{CE67C694-8093-4845-B0CB-0C8E814D814A}"/>
              </a:ext>
            </a:extLst>
          </p:cNvPr>
          <p:cNvSpPr>
            <a:spLocks noChangeArrowheads="1"/>
          </p:cNvSpPr>
          <p:nvPr/>
        </p:nvSpPr>
        <p:spPr bwMode="auto">
          <a:xfrm>
            <a:off x="1484352" y="6165850"/>
            <a:ext cx="110799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禁止访问</a:t>
            </a:r>
          </a:p>
        </p:txBody>
      </p:sp>
      <p:sp>
        <p:nvSpPr>
          <p:cNvPr id="29727" name="AutoShape 31">
            <a:extLst>
              <a:ext uri="{FF2B5EF4-FFF2-40B4-BE49-F238E27FC236}">
                <a16:creationId xmlns:a16="http://schemas.microsoft.com/office/drawing/2014/main" id="{BB754AEF-D6CD-4BE7-9DBE-3876D440210C}"/>
              </a:ext>
            </a:extLst>
          </p:cNvPr>
          <p:cNvSpPr>
            <a:spLocks noChangeArrowheads="1"/>
          </p:cNvSpPr>
          <p:nvPr/>
        </p:nvSpPr>
        <p:spPr bwMode="auto">
          <a:xfrm>
            <a:off x="1908175" y="5949950"/>
            <a:ext cx="144463" cy="142875"/>
          </a:xfrm>
          <a:prstGeom prst="flowChartSummingJunction">
            <a:avLst/>
          </a:prstGeom>
          <a:solidFill>
            <a:schemeClr val="bg1">
              <a:alpha val="0"/>
            </a:schemeClr>
          </a:solidFill>
          <a:ln w="3175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9728" name="AutoShape 32">
            <a:extLst>
              <a:ext uri="{FF2B5EF4-FFF2-40B4-BE49-F238E27FC236}">
                <a16:creationId xmlns:a16="http://schemas.microsoft.com/office/drawing/2014/main" id="{C9AB9894-FF65-4C33-8D8F-E10ED1804F0B}"/>
              </a:ext>
            </a:extLst>
          </p:cNvPr>
          <p:cNvSpPr>
            <a:spLocks noChangeArrowheads="1"/>
          </p:cNvSpPr>
          <p:nvPr/>
        </p:nvSpPr>
        <p:spPr bwMode="auto">
          <a:xfrm>
            <a:off x="1476375" y="4221163"/>
            <a:ext cx="144463" cy="142875"/>
          </a:xfrm>
          <a:prstGeom prst="flowChartSummingJunction">
            <a:avLst/>
          </a:prstGeom>
          <a:solidFill>
            <a:schemeClr val="bg1">
              <a:alpha val="0"/>
            </a:schemeClr>
          </a:solidFill>
          <a:ln w="3175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6" name="Rectangle 5">
            <a:extLst>
              <a:ext uri="{FF2B5EF4-FFF2-40B4-BE49-F238E27FC236}">
                <a16:creationId xmlns:a16="http://schemas.microsoft.com/office/drawing/2014/main" id="{F358F04C-9167-441B-9E88-3FDB67FAF8D6}"/>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9705"/>
                                        </p:tgtEl>
                                        <p:attrNameLst>
                                          <p:attrName>style.visibility</p:attrName>
                                        </p:attrNameLst>
                                      </p:cBhvr>
                                      <p:to>
                                        <p:strVal val="visible"/>
                                      </p:to>
                                    </p:set>
                                    <p:animEffect transition="in" filter="wipe(left)">
                                      <p:cBhvr>
                                        <p:cTn id="7" dur="500"/>
                                        <p:tgtEl>
                                          <p:spTgt spid="29705"/>
                                        </p:tgtEl>
                                      </p:cBhvr>
                                    </p:animEffect>
                                  </p:childTnLst>
                                </p:cTn>
                              </p:par>
                              <p:par>
                                <p:cTn id="8" presetID="22" presetClass="entr" presetSubtype="8" fill="hold" nodeType="withEffect">
                                  <p:stCondLst>
                                    <p:cond delay="0"/>
                                  </p:stCondLst>
                                  <p:childTnLst>
                                    <p:set>
                                      <p:cBhvr>
                                        <p:cTn id="9" dur="1" fill="hold">
                                          <p:stCondLst>
                                            <p:cond delay="0"/>
                                          </p:stCondLst>
                                        </p:cTn>
                                        <p:tgtEl>
                                          <p:spTgt spid="29706"/>
                                        </p:tgtEl>
                                        <p:attrNameLst>
                                          <p:attrName>style.visibility</p:attrName>
                                        </p:attrNameLst>
                                      </p:cBhvr>
                                      <p:to>
                                        <p:strVal val="visible"/>
                                      </p:to>
                                    </p:set>
                                    <p:animEffect transition="in" filter="wipe(left)">
                                      <p:cBhvr>
                                        <p:cTn id="10" dur="500"/>
                                        <p:tgtEl>
                                          <p:spTgt spid="29706"/>
                                        </p:tgtEl>
                                      </p:cBhvr>
                                    </p:animEffect>
                                  </p:childTnLst>
                                </p:cTn>
                              </p:par>
                              <p:par>
                                <p:cTn id="11" presetID="22" presetClass="entr" presetSubtype="8" fill="hold" nodeType="withEffect">
                                  <p:stCondLst>
                                    <p:cond delay="0"/>
                                  </p:stCondLst>
                                  <p:childTnLst>
                                    <p:set>
                                      <p:cBhvr>
                                        <p:cTn id="12" dur="1" fill="hold">
                                          <p:stCondLst>
                                            <p:cond delay="0"/>
                                          </p:stCondLst>
                                        </p:cTn>
                                        <p:tgtEl>
                                          <p:spTgt spid="29707"/>
                                        </p:tgtEl>
                                        <p:attrNameLst>
                                          <p:attrName>style.visibility</p:attrName>
                                        </p:attrNameLst>
                                      </p:cBhvr>
                                      <p:to>
                                        <p:strVal val="visible"/>
                                      </p:to>
                                    </p:set>
                                    <p:animEffect transition="in" filter="wipe(left)">
                                      <p:cBhvr>
                                        <p:cTn id="13" dur="500"/>
                                        <p:tgtEl>
                                          <p:spTgt spid="29707"/>
                                        </p:tgtEl>
                                      </p:cBhvr>
                                    </p:animEffect>
                                  </p:childTnLst>
                                </p:cTn>
                              </p:par>
                              <p:par>
                                <p:cTn id="14" presetID="22" presetClass="entr" presetSubtype="8" fill="hold" nodeType="withEffect">
                                  <p:stCondLst>
                                    <p:cond delay="0"/>
                                  </p:stCondLst>
                                  <p:childTnLst>
                                    <p:set>
                                      <p:cBhvr>
                                        <p:cTn id="15" dur="1" fill="hold">
                                          <p:stCondLst>
                                            <p:cond delay="0"/>
                                          </p:stCondLst>
                                        </p:cTn>
                                        <p:tgtEl>
                                          <p:spTgt spid="29708"/>
                                        </p:tgtEl>
                                        <p:attrNameLst>
                                          <p:attrName>style.visibility</p:attrName>
                                        </p:attrNameLst>
                                      </p:cBhvr>
                                      <p:to>
                                        <p:strVal val="visible"/>
                                      </p:to>
                                    </p:set>
                                    <p:animEffect transition="in" filter="wipe(left)">
                                      <p:cBhvr>
                                        <p:cTn id="16" dur="500"/>
                                        <p:tgtEl>
                                          <p:spTgt spid="29708"/>
                                        </p:tgtEl>
                                      </p:cBhvr>
                                    </p:animEffect>
                                  </p:childTnLst>
                                </p:cTn>
                              </p:par>
                              <p:par>
                                <p:cTn id="17" presetID="22" presetClass="entr" presetSubtype="8" fill="hold" nodeType="withEffect">
                                  <p:stCondLst>
                                    <p:cond delay="0"/>
                                  </p:stCondLst>
                                  <p:childTnLst>
                                    <p:set>
                                      <p:cBhvr>
                                        <p:cTn id="18" dur="1" fill="hold">
                                          <p:stCondLst>
                                            <p:cond delay="0"/>
                                          </p:stCondLst>
                                        </p:cTn>
                                        <p:tgtEl>
                                          <p:spTgt spid="29709"/>
                                        </p:tgtEl>
                                        <p:attrNameLst>
                                          <p:attrName>style.visibility</p:attrName>
                                        </p:attrNameLst>
                                      </p:cBhvr>
                                      <p:to>
                                        <p:strVal val="visible"/>
                                      </p:to>
                                    </p:set>
                                    <p:animEffect transition="in" filter="wipe(left)">
                                      <p:cBhvr>
                                        <p:cTn id="19" dur="500"/>
                                        <p:tgtEl>
                                          <p:spTgt spid="29709"/>
                                        </p:tgtEl>
                                      </p:cBhvr>
                                    </p:animEffect>
                                  </p:childTnLst>
                                </p:cTn>
                              </p:par>
                            </p:childTnLst>
                          </p:cTn>
                        </p:par>
                        <p:par>
                          <p:cTn id="20" fill="hold" nodeType="afterGroup">
                            <p:stCondLst>
                              <p:cond delay="500"/>
                            </p:stCondLst>
                            <p:childTnLst>
                              <p:par>
                                <p:cTn id="21" presetID="23" presetClass="entr" presetSubtype="16" fill="hold" nodeType="afterEffect">
                                  <p:stCondLst>
                                    <p:cond delay="0"/>
                                  </p:stCondLst>
                                  <p:childTnLst>
                                    <p:set>
                                      <p:cBhvr>
                                        <p:cTn id="22" dur="1" fill="hold">
                                          <p:stCondLst>
                                            <p:cond delay="0"/>
                                          </p:stCondLst>
                                        </p:cTn>
                                        <p:tgtEl>
                                          <p:spTgt spid="29710"/>
                                        </p:tgtEl>
                                        <p:attrNameLst>
                                          <p:attrName>style.visibility</p:attrName>
                                        </p:attrNameLst>
                                      </p:cBhvr>
                                      <p:to>
                                        <p:strVal val="visible"/>
                                      </p:to>
                                    </p:set>
                                    <p:anim calcmode="lin" valueType="num">
                                      <p:cBhvr>
                                        <p:cTn id="23" dur="500" fill="hold"/>
                                        <p:tgtEl>
                                          <p:spTgt spid="29710"/>
                                        </p:tgtEl>
                                        <p:attrNameLst>
                                          <p:attrName>ppt_w</p:attrName>
                                        </p:attrNameLst>
                                      </p:cBhvr>
                                      <p:tavLst>
                                        <p:tav tm="0">
                                          <p:val>
                                            <p:fltVal val="0"/>
                                          </p:val>
                                        </p:tav>
                                        <p:tav tm="100000">
                                          <p:val>
                                            <p:strVal val="#ppt_w"/>
                                          </p:val>
                                        </p:tav>
                                      </p:tavLst>
                                    </p:anim>
                                    <p:anim calcmode="lin" valueType="num">
                                      <p:cBhvr>
                                        <p:cTn id="24" dur="500" fill="hold"/>
                                        <p:tgtEl>
                                          <p:spTgt spid="29710"/>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29711"/>
                                        </p:tgtEl>
                                        <p:attrNameLst>
                                          <p:attrName>style.visibility</p:attrName>
                                        </p:attrNameLst>
                                      </p:cBhvr>
                                      <p:to>
                                        <p:strVal val="visible"/>
                                      </p:to>
                                    </p:set>
                                    <p:anim calcmode="lin" valueType="num">
                                      <p:cBhvr>
                                        <p:cTn id="27" dur="500" fill="hold"/>
                                        <p:tgtEl>
                                          <p:spTgt spid="29711"/>
                                        </p:tgtEl>
                                        <p:attrNameLst>
                                          <p:attrName>ppt_w</p:attrName>
                                        </p:attrNameLst>
                                      </p:cBhvr>
                                      <p:tavLst>
                                        <p:tav tm="0">
                                          <p:val>
                                            <p:fltVal val="0"/>
                                          </p:val>
                                        </p:tav>
                                        <p:tav tm="100000">
                                          <p:val>
                                            <p:strVal val="#ppt_w"/>
                                          </p:val>
                                        </p:tav>
                                      </p:tavLst>
                                    </p:anim>
                                    <p:anim calcmode="lin" valueType="num">
                                      <p:cBhvr>
                                        <p:cTn id="28" dur="500" fill="hold"/>
                                        <p:tgtEl>
                                          <p:spTgt spid="29711"/>
                                        </p:tgtEl>
                                        <p:attrNameLst>
                                          <p:attrName>ppt_h</p:attrName>
                                        </p:attrNameLst>
                                      </p:cBhvr>
                                      <p:tavLst>
                                        <p:tav tm="0">
                                          <p:val>
                                            <p:fltVal val="0"/>
                                          </p:val>
                                        </p:tav>
                                        <p:tav tm="100000">
                                          <p:val>
                                            <p:strVal val="#ppt_h"/>
                                          </p:val>
                                        </p:tav>
                                      </p:tavLst>
                                    </p:anim>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29712"/>
                                        </p:tgtEl>
                                        <p:attrNameLst>
                                          <p:attrName>style.visibility</p:attrName>
                                        </p:attrNameLst>
                                      </p:cBhvr>
                                      <p:to>
                                        <p:strVal val="visible"/>
                                      </p:to>
                                    </p:set>
                                    <p:animEffect transition="in" filter="wipe(left)">
                                      <p:cBhvr>
                                        <p:cTn id="32" dur="500"/>
                                        <p:tgtEl>
                                          <p:spTgt spid="29712"/>
                                        </p:tgtEl>
                                      </p:cBhvr>
                                    </p:animEffect>
                                  </p:childTnLst>
                                </p:cTn>
                              </p:par>
                              <p:par>
                                <p:cTn id="33" presetID="22" presetClass="entr" presetSubtype="8" fill="hold" nodeType="withEffect">
                                  <p:stCondLst>
                                    <p:cond delay="0"/>
                                  </p:stCondLst>
                                  <p:childTnLst>
                                    <p:set>
                                      <p:cBhvr>
                                        <p:cTn id="34" dur="1" fill="hold">
                                          <p:stCondLst>
                                            <p:cond delay="0"/>
                                          </p:stCondLst>
                                        </p:cTn>
                                        <p:tgtEl>
                                          <p:spTgt spid="29713"/>
                                        </p:tgtEl>
                                        <p:attrNameLst>
                                          <p:attrName>style.visibility</p:attrName>
                                        </p:attrNameLst>
                                      </p:cBhvr>
                                      <p:to>
                                        <p:strVal val="visible"/>
                                      </p:to>
                                    </p:set>
                                    <p:animEffect transition="in" filter="wipe(left)">
                                      <p:cBhvr>
                                        <p:cTn id="35" dur="500"/>
                                        <p:tgtEl>
                                          <p:spTgt spid="29713"/>
                                        </p:tgtEl>
                                      </p:cBhvr>
                                    </p:animEffect>
                                  </p:childTnLst>
                                </p:cTn>
                              </p:par>
                              <p:par>
                                <p:cTn id="36" presetID="22" presetClass="entr" presetSubtype="8" fill="hold" nodeType="withEffect">
                                  <p:stCondLst>
                                    <p:cond delay="0"/>
                                  </p:stCondLst>
                                  <p:childTnLst>
                                    <p:set>
                                      <p:cBhvr>
                                        <p:cTn id="37" dur="1" fill="hold">
                                          <p:stCondLst>
                                            <p:cond delay="0"/>
                                          </p:stCondLst>
                                        </p:cTn>
                                        <p:tgtEl>
                                          <p:spTgt spid="29714"/>
                                        </p:tgtEl>
                                        <p:attrNameLst>
                                          <p:attrName>style.visibility</p:attrName>
                                        </p:attrNameLst>
                                      </p:cBhvr>
                                      <p:to>
                                        <p:strVal val="visible"/>
                                      </p:to>
                                    </p:set>
                                    <p:animEffect transition="in" filter="wipe(left)">
                                      <p:cBhvr>
                                        <p:cTn id="38" dur="500"/>
                                        <p:tgtEl>
                                          <p:spTgt spid="2971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nodeType="clickEffect">
                                  <p:stCondLst>
                                    <p:cond delay="0"/>
                                  </p:stCondLst>
                                  <p:childTnLst>
                                    <p:set>
                                      <p:cBhvr>
                                        <p:cTn id="42" dur="1" fill="hold">
                                          <p:stCondLst>
                                            <p:cond delay="0"/>
                                          </p:stCondLst>
                                        </p:cTn>
                                        <p:tgtEl>
                                          <p:spTgt spid="29717"/>
                                        </p:tgtEl>
                                        <p:attrNameLst>
                                          <p:attrName>style.visibility</p:attrName>
                                        </p:attrNameLst>
                                      </p:cBhvr>
                                      <p:to>
                                        <p:strVal val="visible"/>
                                      </p:to>
                                    </p:set>
                                    <p:animEffect transition="in" filter="wipe(right)">
                                      <p:cBhvr>
                                        <p:cTn id="43" dur="500"/>
                                        <p:tgtEl>
                                          <p:spTgt spid="29717"/>
                                        </p:tgtEl>
                                      </p:cBhvr>
                                    </p:animEffect>
                                  </p:childTnLst>
                                </p:cTn>
                              </p:par>
                              <p:par>
                                <p:cTn id="44" presetID="22" presetClass="entr" presetSubtype="2" fill="hold" nodeType="withEffect">
                                  <p:stCondLst>
                                    <p:cond delay="0"/>
                                  </p:stCondLst>
                                  <p:childTnLst>
                                    <p:set>
                                      <p:cBhvr>
                                        <p:cTn id="45" dur="1" fill="hold">
                                          <p:stCondLst>
                                            <p:cond delay="0"/>
                                          </p:stCondLst>
                                        </p:cTn>
                                        <p:tgtEl>
                                          <p:spTgt spid="29716"/>
                                        </p:tgtEl>
                                        <p:attrNameLst>
                                          <p:attrName>style.visibility</p:attrName>
                                        </p:attrNameLst>
                                      </p:cBhvr>
                                      <p:to>
                                        <p:strVal val="visible"/>
                                      </p:to>
                                    </p:set>
                                    <p:animEffect transition="in" filter="wipe(right)">
                                      <p:cBhvr>
                                        <p:cTn id="46" dur="500"/>
                                        <p:tgtEl>
                                          <p:spTgt spid="29716"/>
                                        </p:tgtEl>
                                      </p:cBhvr>
                                    </p:animEffect>
                                  </p:childTnLst>
                                </p:cTn>
                              </p:par>
                              <p:par>
                                <p:cTn id="47" presetID="22" presetClass="entr" presetSubtype="2" fill="hold" nodeType="withEffect">
                                  <p:stCondLst>
                                    <p:cond delay="0"/>
                                  </p:stCondLst>
                                  <p:childTnLst>
                                    <p:set>
                                      <p:cBhvr>
                                        <p:cTn id="48" dur="1" fill="hold">
                                          <p:stCondLst>
                                            <p:cond delay="0"/>
                                          </p:stCondLst>
                                        </p:cTn>
                                        <p:tgtEl>
                                          <p:spTgt spid="29715"/>
                                        </p:tgtEl>
                                        <p:attrNameLst>
                                          <p:attrName>style.visibility</p:attrName>
                                        </p:attrNameLst>
                                      </p:cBhvr>
                                      <p:to>
                                        <p:strVal val="visible"/>
                                      </p:to>
                                    </p:set>
                                    <p:animEffect transition="in" filter="wipe(right)">
                                      <p:cBhvr>
                                        <p:cTn id="49" dur="500"/>
                                        <p:tgtEl>
                                          <p:spTgt spid="29715"/>
                                        </p:tgtEl>
                                      </p:cBhvr>
                                    </p:animEffect>
                                  </p:childTnLst>
                                </p:cTn>
                              </p:par>
                            </p:childTnLst>
                          </p:cTn>
                        </p:par>
                        <p:par>
                          <p:cTn id="50" fill="hold" nodeType="afterGroup">
                            <p:stCondLst>
                              <p:cond delay="500"/>
                            </p:stCondLst>
                            <p:childTnLst>
                              <p:par>
                                <p:cTn id="51" presetID="22" presetClass="entr" presetSubtype="2" fill="hold" nodeType="afterEffect">
                                  <p:stCondLst>
                                    <p:cond delay="0"/>
                                  </p:stCondLst>
                                  <p:childTnLst>
                                    <p:set>
                                      <p:cBhvr>
                                        <p:cTn id="52" dur="1" fill="hold">
                                          <p:stCondLst>
                                            <p:cond delay="0"/>
                                          </p:stCondLst>
                                        </p:cTn>
                                        <p:tgtEl>
                                          <p:spTgt spid="29719"/>
                                        </p:tgtEl>
                                        <p:attrNameLst>
                                          <p:attrName>style.visibility</p:attrName>
                                        </p:attrNameLst>
                                      </p:cBhvr>
                                      <p:to>
                                        <p:strVal val="visible"/>
                                      </p:to>
                                    </p:set>
                                    <p:animEffect transition="in" filter="wipe(right)">
                                      <p:cBhvr>
                                        <p:cTn id="53" dur="500"/>
                                        <p:tgtEl>
                                          <p:spTgt spid="29719"/>
                                        </p:tgtEl>
                                      </p:cBhvr>
                                    </p:animEffect>
                                  </p:childTnLst>
                                </p:cTn>
                              </p:par>
                              <p:par>
                                <p:cTn id="54" presetID="22" presetClass="entr" presetSubtype="2" fill="hold" nodeType="withEffect">
                                  <p:stCondLst>
                                    <p:cond delay="0"/>
                                  </p:stCondLst>
                                  <p:childTnLst>
                                    <p:set>
                                      <p:cBhvr>
                                        <p:cTn id="55" dur="1" fill="hold">
                                          <p:stCondLst>
                                            <p:cond delay="0"/>
                                          </p:stCondLst>
                                        </p:cTn>
                                        <p:tgtEl>
                                          <p:spTgt spid="29722"/>
                                        </p:tgtEl>
                                        <p:attrNameLst>
                                          <p:attrName>style.visibility</p:attrName>
                                        </p:attrNameLst>
                                      </p:cBhvr>
                                      <p:to>
                                        <p:strVal val="visible"/>
                                      </p:to>
                                    </p:set>
                                    <p:animEffect transition="in" filter="wipe(right)">
                                      <p:cBhvr>
                                        <p:cTn id="56" dur="500"/>
                                        <p:tgtEl>
                                          <p:spTgt spid="29722"/>
                                        </p:tgtEl>
                                      </p:cBhvr>
                                    </p:animEffect>
                                  </p:childTnLst>
                                </p:cTn>
                              </p:par>
                              <p:par>
                                <p:cTn id="57" presetID="22" presetClass="entr" presetSubtype="2" fill="hold" nodeType="withEffect">
                                  <p:stCondLst>
                                    <p:cond delay="0"/>
                                  </p:stCondLst>
                                  <p:childTnLst>
                                    <p:set>
                                      <p:cBhvr>
                                        <p:cTn id="58" dur="1" fill="hold">
                                          <p:stCondLst>
                                            <p:cond delay="0"/>
                                          </p:stCondLst>
                                        </p:cTn>
                                        <p:tgtEl>
                                          <p:spTgt spid="29721"/>
                                        </p:tgtEl>
                                        <p:attrNameLst>
                                          <p:attrName>style.visibility</p:attrName>
                                        </p:attrNameLst>
                                      </p:cBhvr>
                                      <p:to>
                                        <p:strVal val="visible"/>
                                      </p:to>
                                    </p:set>
                                    <p:animEffect transition="in" filter="wipe(right)">
                                      <p:cBhvr>
                                        <p:cTn id="59" dur="500"/>
                                        <p:tgtEl>
                                          <p:spTgt spid="2972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3" presetClass="entr" presetSubtype="16" fill="hold" grpId="0" nodeType="clickEffect">
                                  <p:stCondLst>
                                    <p:cond delay="0"/>
                                  </p:stCondLst>
                                  <p:childTnLst>
                                    <p:set>
                                      <p:cBhvr>
                                        <p:cTn id="63" dur="1" fill="hold">
                                          <p:stCondLst>
                                            <p:cond delay="0"/>
                                          </p:stCondLst>
                                        </p:cTn>
                                        <p:tgtEl>
                                          <p:spTgt spid="29725"/>
                                        </p:tgtEl>
                                        <p:attrNameLst>
                                          <p:attrName>style.visibility</p:attrName>
                                        </p:attrNameLst>
                                      </p:cBhvr>
                                      <p:to>
                                        <p:strVal val="visible"/>
                                      </p:to>
                                    </p:set>
                                    <p:anim calcmode="lin" valueType="num">
                                      <p:cBhvr>
                                        <p:cTn id="64" dur="500" fill="hold"/>
                                        <p:tgtEl>
                                          <p:spTgt spid="29725"/>
                                        </p:tgtEl>
                                        <p:attrNameLst>
                                          <p:attrName>ppt_w</p:attrName>
                                        </p:attrNameLst>
                                      </p:cBhvr>
                                      <p:tavLst>
                                        <p:tav tm="0">
                                          <p:val>
                                            <p:fltVal val="0"/>
                                          </p:val>
                                        </p:tav>
                                        <p:tav tm="100000">
                                          <p:val>
                                            <p:strVal val="#ppt_w"/>
                                          </p:val>
                                        </p:tav>
                                      </p:tavLst>
                                    </p:anim>
                                    <p:anim calcmode="lin" valueType="num">
                                      <p:cBhvr>
                                        <p:cTn id="65" dur="500" fill="hold"/>
                                        <p:tgtEl>
                                          <p:spTgt spid="29725"/>
                                        </p:tgtEl>
                                        <p:attrNameLst>
                                          <p:attrName>ppt_h</p:attrName>
                                        </p:attrNameLst>
                                      </p:cBhvr>
                                      <p:tavLst>
                                        <p:tav tm="0">
                                          <p:val>
                                            <p:fltVal val="0"/>
                                          </p:val>
                                        </p:tav>
                                        <p:tav tm="100000">
                                          <p:val>
                                            <p:strVal val="#ppt_h"/>
                                          </p:val>
                                        </p:tav>
                                      </p:tavLst>
                                    </p:anim>
                                  </p:childTnLst>
                                </p:cTn>
                              </p:par>
                              <p:par>
                                <p:cTn id="66" presetID="23" presetClass="entr" presetSubtype="16" fill="hold" nodeType="withEffect">
                                  <p:stCondLst>
                                    <p:cond delay="0"/>
                                  </p:stCondLst>
                                  <p:childTnLst>
                                    <p:set>
                                      <p:cBhvr>
                                        <p:cTn id="67" dur="1" fill="hold">
                                          <p:stCondLst>
                                            <p:cond delay="0"/>
                                          </p:stCondLst>
                                        </p:cTn>
                                        <p:tgtEl>
                                          <p:spTgt spid="29727"/>
                                        </p:tgtEl>
                                        <p:attrNameLst>
                                          <p:attrName>style.visibility</p:attrName>
                                        </p:attrNameLst>
                                      </p:cBhvr>
                                      <p:to>
                                        <p:strVal val="visible"/>
                                      </p:to>
                                    </p:set>
                                    <p:anim calcmode="lin" valueType="num">
                                      <p:cBhvr>
                                        <p:cTn id="68" dur="500" fill="hold"/>
                                        <p:tgtEl>
                                          <p:spTgt spid="29727"/>
                                        </p:tgtEl>
                                        <p:attrNameLst>
                                          <p:attrName>ppt_w</p:attrName>
                                        </p:attrNameLst>
                                      </p:cBhvr>
                                      <p:tavLst>
                                        <p:tav tm="0">
                                          <p:val>
                                            <p:fltVal val="0"/>
                                          </p:val>
                                        </p:tav>
                                        <p:tav tm="100000">
                                          <p:val>
                                            <p:strVal val="#ppt_w"/>
                                          </p:val>
                                        </p:tav>
                                      </p:tavLst>
                                    </p:anim>
                                    <p:anim calcmode="lin" valueType="num">
                                      <p:cBhvr>
                                        <p:cTn id="69" dur="500" fill="hold"/>
                                        <p:tgtEl>
                                          <p:spTgt spid="29727"/>
                                        </p:tgtEl>
                                        <p:attrNameLst>
                                          <p:attrName>ppt_h</p:attrName>
                                        </p:attrNameLst>
                                      </p:cBhvr>
                                      <p:tavLst>
                                        <p:tav tm="0">
                                          <p:val>
                                            <p:fltVal val="0"/>
                                          </p:val>
                                        </p:tav>
                                        <p:tav tm="100000">
                                          <p:val>
                                            <p:strVal val="#ppt_h"/>
                                          </p:val>
                                        </p:tav>
                                      </p:tavLst>
                                    </p:anim>
                                  </p:childTnLst>
                                </p:cTn>
                              </p:par>
                              <p:par>
                                <p:cTn id="70" presetID="23" presetClass="entr" presetSubtype="16" fill="hold" nodeType="withEffect">
                                  <p:stCondLst>
                                    <p:cond delay="0"/>
                                  </p:stCondLst>
                                  <p:childTnLst>
                                    <p:set>
                                      <p:cBhvr>
                                        <p:cTn id="71" dur="1" fill="hold">
                                          <p:stCondLst>
                                            <p:cond delay="0"/>
                                          </p:stCondLst>
                                        </p:cTn>
                                        <p:tgtEl>
                                          <p:spTgt spid="29728"/>
                                        </p:tgtEl>
                                        <p:attrNameLst>
                                          <p:attrName>style.visibility</p:attrName>
                                        </p:attrNameLst>
                                      </p:cBhvr>
                                      <p:to>
                                        <p:strVal val="visible"/>
                                      </p:to>
                                    </p:set>
                                    <p:anim calcmode="lin" valueType="num">
                                      <p:cBhvr>
                                        <p:cTn id="72" dur="500" fill="hold"/>
                                        <p:tgtEl>
                                          <p:spTgt spid="29728"/>
                                        </p:tgtEl>
                                        <p:attrNameLst>
                                          <p:attrName>ppt_w</p:attrName>
                                        </p:attrNameLst>
                                      </p:cBhvr>
                                      <p:tavLst>
                                        <p:tav tm="0">
                                          <p:val>
                                            <p:fltVal val="0"/>
                                          </p:val>
                                        </p:tav>
                                        <p:tav tm="100000">
                                          <p:val>
                                            <p:strVal val="#ppt_w"/>
                                          </p:val>
                                        </p:tav>
                                      </p:tavLst>
                                    </p:anim>
                                    <p:anim calcmode="lin" valueType="num">
                                      <p:cBhvr>
                                        <p:cTn id="73" dur="500" fill="hold"/>
                                        <p:tgtEl>
                                          <p:spTgt spid="2972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58DFABD8-C9EA-453E-A71C-A39F76F0DBFE}"/>
              </a:ext>
            </a:extLst>
          </p:cNvPr>
          <p:cNvSpPr>
            <a:spLocks noChangeArrowheads="1"/>
          </p:cNvSpPr>
          <p:nvPr/>
        </p:nvSpPr>
        <p:spPr bwMode="auto">
          <a:xfrm>
            <a:off x="0" y="1943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imes New Roman" panose="02020603050405020304" pitchFamily="18" charset="0"/>
            </a:endParaRPr>
          </a:p>
        </p:txBody>
      </p:sp>
      <p:grpSp>
        <p:nvGrpSpPr>
          <p:cNvPr id="12291" name="Group 3">
            <a:extLst>
              <a:ext uri="{FF2B5EF4-FFF2-40B4-BE49-F238E27FC236}">
                <a16:creationId xmlns:a16="http://schemas.microsoft.com/office/drawing/2014/main" id="{49EC68C5-0DCF-43A2-B0E0-89196EF7D0E2}"/>
              </a:ext>
            </a:extLst>
          </p:cNvPr>
          <p:cNvGrpSpPr>
            <a:grpSpLocks noChangeAspect="1"/>
          </p:cNvGrpSpPr>
          <p:nvPr/>
        </p:nvGrpSpPr>
        <p:grpSpPr bwMode="auto">
          <a:xfrm>
            <a:off x="971550" y="1308100"/>
            <a:ext cx="6192838" cy="3622675"/>
            <a:chOff x="2730" y="640"/>
            <a:chExt cx="12250" cy="6917"/>
          </a:xfrm>
        </p:grpSpPr>
        <p:sp>
          <p:nvSpPr>
            <p:cNvPr id="12294" name="AutoShape 4">
              <a:extLst>
                <a:ext uri="{FF2B5EF4-FFF2-40B4-BE49-F238E27FC236}">
                  <a16:creationId xmlns:a16="http://schemas.microsoft.com/office/drawing/2014/main" id="{876F0259-E514-491D-91A6-29A6626A3025}"/>
                </a:ext>
              </a:extLst>
            </p:cNvPr>
            <p:cNvSpPr>
              <a:spLocks noChangeAspect="1" noChangeArrowheads="1" noTextEdit="1"/>
            </p:cNvSpPr>
            <p:nvPr/>
          </p:nvSpPr>
          <p:spPr bwMode="auto">
            <a:xfrm>
              <a:off x="2730" y="640"/>
              <a:ext cx="12250" cy="6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95" name="Rectangle 5">
              <a:extLst>
                <a:ext uri="{FF2B5EF4-FFF2-40B4-BE49-F238E27FC236}">
                  <a16:creationId xmlns:a16="http://schemas.microsoft.com/office/drawing/2014/main" id="{DF46C954-A25E-461C-B051-CEBC9322F300}"/>
                </a:ext>
              </a:extLst>
            </p:cNvPr>
            <p:cNvSpPr>
              <a:spLocks noChangeArrowheads="1"/>
            </p:cNvSpPr>
            <p:nvPr/>
          </p:nvSpPr>
          <p:spPr bwMode="auto">
            <a:xfrm>
              <a:off x="4426" y="666"/>
              <a:ext cx="7702" cy="4618"/>
            </a:xfrm>
            <a:prstGeom prst="rect">
              <a:avLst/>
            </a:prstGeom>
            <a:gradFill rotWithShape="0">
              <a:gsLst>
                <a:gs pos="0">
                  <a:srgbClr val="8DDAFF"/>
                </a:gs>
                <a:gs pos="50000">
                  <a:srgbClr val="BBE9FF"/>
                </a:gs>
                <a:gs pos="100000">
                  <a:srgbClr val="8DDAFF"/>
                </a:gs>
              </a:gsLst>
              <a:lin ang="5400000" scaled="1"/>
            </a:gradFill>
            <a:ln w="25399">
              <a:solidFill>
                <a:srgbClr val="00CCFF"/>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296" name="Rectangle 6">
              <a:extLst>
                <a:ext uri="{FF2B5EF4-FFF2-40B4-BE49-F238E27FC236}">
                  <a16:creationId xmlns:a16="http://schemas.microsoft.com/office/drawing/2014/main" id="{D6C28C93-88DE-4CF3-88D5-D96259C27443}"/>
                </a:ext>
              </a:extLst>
            </p:cNvPr>
            <p:cNvSpPr>
              <a:spLocks noChangeArrowheads="1"/>
            </p:cNvSpPr>
            <p:nvPr/>
          </p:nvSpPr>
          <p:spPr bwMode="auto">
            <a:xfrm>
              <a:off x="7039" y="960"/>
              <a:ext cx="1200" cy="1818"/>
            </a:xfrm>
            <a:prstGeom prst="rect">
              <a:avLst/>
            </a:prstGeom>
            <a:gradFill rotWithShape="0">
              <a:gsLst>
                <a:gs pos="0">
                  <a:srgbClr val="2A71CC"/>
                </a:gs>
                <a:gs pos="50000">
                  <a:srgbClr val="358DFF"/>
                </a:gs>
                <a:gs pos="100000">
                  <a:srgbClr val="2A71CC"/>
                </a:gs>
              </a:gsLst>
              <a:lin ang="2700000" scaled="1"/>
            </a:gradFill>
            <a:ln w="25399">
              <a:solidFill>
                <a:srgbClr val="00CCFF"/>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grpSp>
          <p:nvGrpSpPr>
            <p:cNvPr id="12297" name="Group 7">
              <a:extLst>
                <a:ext uri="{FF2B5EF4-FFF2-40B4-BE49-F238E27FC236}">
                  <a16:creationId xmlns:a16="http://schemas.microsoft.com/office/drawing/2014/main" id="{4EE495C2-6D94-4A9B-9FE6-37AB7B60CA16}"/>
                </a:ext>
              </a:extLst>
            </p:cNvPr>
            <p:cNvGrpSpPr>
              <a:grpSpLocks/>
            </p:cNvGrpSpPr>
            <p:nvPr/>
          </p:nvGrpSpPr>
          <p:grpSpPr bwMode="auto">
            <a:xfrm>
              <a:off x="7737" y="2793"/>
              <a:ext cx="4027" cy="2524"/>
              <a:chOff x="2130" y="1665"/>
              <a:chExt cx="1521" cy="1031"/>
            </a:xfrm>
          </p:grpSpPr>
          <p:sp>
            <p:nvSpPr>
              <p:cNvPr id="12516" name="Freeform 8">
                <a:extLst>
                  <a:ext uri="{FF2B5EF4-FFF2-40B4-BE49-F238E27FC236}">
                    <a16:creationId xmlns:a16="http://schemas.microsoft.com/office/drawing/2014/main" id="{7617C744-D57C-4FCA-B404-90D4D1CEE23C}"/>
                  </a:ext>
                </a:extLst>
              </p:cNvPr>
              <p:cNvSpPr>
                <a:spLocks/>
              </p:cNvSpPr>
              <p:nvPr/>
            </p:nvSpPr>
            <p:spPr bwMode="auto">
              <a:xfrm>
                <a:off x="2670" y="1945"/>
                <a:ext cx="327" cy="287"/>
              </a:xfrm>
              <a:custGeom>
                <a:avLst/>
                <a:gdLst>
                  <a:gd name="T0" fmla="*/ 0 w 327"/>
                  <a:gd name="T1" fmla="*/ 0 h 287"/>
                  <a:gd name="T2" fmla="*/ 166 w 327"/>
                  <a:gd name="T3" fmla="*/ 6 h 287"/>
                  <a:gd name="T4" fmla="*/ 166 w 327"/>
                  <a:gd name="T5" fmla="*/ 146 h 287"/>
                  <a:gd name="T6" fmla="*/ 326 w 327"/>
                  <a:gd name="T7" fmla="*/ 146 h 287"/>
                  <a:gd name="T8" fmla="*/ 326 w 327"/>
                  <a:gd name="T9" fmla="*/ 286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7" h="287">
                    <a:moveTo>
                      <a:pt x="0" y="0"/>
                    </a:moveTo>
                    <a:lnTo>
                      <a:pt x="166" y="6"/>
                    </a:lnTo>
                    <a:lnTo>
                      <a:pt x="166" y="146"/>
                    </a:lnTo>
                    <a:lnTo>
                      <a:pt x="326" y="146"/>
                    </a:lnTo>
                    <a:lnTo>
                      <a:pt x="326" y="286"/>
                    </a:lnTo>
                  </a:path>
                </a:pathLst>
              </a:custGeom>
              <a:noFill/>
              <a:ln w="25399" cap="rnd">
                <a:solidFill>
                  <a:srgbClr val="00CCFF"/>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517" name="Freeform 9">
                <a:extLst>
                  <a:ext uri="{FF2B5EF4-FFF2-40B4-BE49-F238E27FC236}">
                    <a16:creationId xmlns:a16="http://schemas.microsoft.com/office/drawing/2014/main" id="{B3C99E0C-ABAA-4609-8355-22CCC52CE24C}"/>
                  </a:ext>
                </a:extLst>
              </p:cNvPr>
              <p:cNvSpPr>
                <a:spLocks/>
              </p:cNvSpPr>
              <p:nvPr/>
            </p:nvSpPr>
            <p:spPr bwMode="auto">
              <a:xfrm>
                <a:off x="2130" y="1665"/>
                <a:ext cx="541" cy="281"/>
              </a:xfrm>
              <a:custGeom>
                <a:avLst/>
                <a:gdLst>
                  <a:gd name="T0" fmla="*/ 0 w 541"/>
                  <a:gd name="T1" fmla="*/ 0 h 281"/>
                  <a:gd name="T2" fmla="*/ 380 w 541"/>
                  <a:gd name="T3" fmla="*/ 0 h 281"/>
                  <a:gd name="T4" fmla="*/ 380 w 541"/>
                  <a:gd name="T5" fmla="*/ 140 h 281"/>
                  <a:gd name="T6" fmla="*/ 540 w 541"/>
                  <a:gd name="T7" fmla="*/ 140 h 281"/>
                  <a:gd name="T8" fmla="*/ 540 w 541"/>
                  <a:gd name="T9" fmla="*/ 280 h 2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1" h="281">
                    <a:moveTo>
                      <a:pt x="0" y="0"/>
                    </a:moveTo>
                    <a:lnTo>
                      <a:pt x="380" y="0"/>
                    </a:lnTo>
                    <a:lnTo>
                      <a:pt x="380" y="140"/>
                    </a:lnTo>
                    <a:lnTo>
                      <a:pt x="540" y="140"/>
                    </a:lnTo>
                    <a:lnTo>
                      <a:pt x="540" y="280"/>
                    </a:lnTo>
                  </a:path>
                </a:pathLst>
              </a:custGeom>
              <a:noFill/>
              <a:ln w="25399" cap="rnd">
                <a:solidFill>
                  <a:srgbClr val="00CCFF"/>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518" name="Freeform 10">
                <a:extLst>
                  <a:ext uri="{FF2B5EF4-FFF2-40B4-BE49-F238E27FC236}">
                    <a16:creationId xmlns:a16="http://schemas.microsoft.com/office/drawing/2014/main" id="{1C1B921A-E2DB-42CF-972A-BFC060CE8FC9}"/>
                  </a:ext>
                </a:extLst>
              </p:cNvPr>
              <p:cNvSpPr>
                <a:spLocks/>
              </p:cNvSpPr>
              <p:nvPr/>
            </p:nvSpPr>
            <p:spPr bwMode="auto">
              <a:xfrm>
                <a:off x="2996" y="2231"/>
                <a:ext cx="327" cy="287"/>
              </a:xfrm>
              <a:custGeom>
                <a:avLst/>
                <a:gdLst>
                  <a:gd name="T0" fmla="*/ 0 w 327"/>
                  <a:gd name="T1" fmla="*/ 0 h 287"/>
                  <a:gd name="T2" fmla="*/ 166 w 327"/>
                  <a:gd name="T3" fmla="*/ 6 h 287"/>
                  <a:gd name="T4" fmla="*/ 166 w 327"/>
                  <a:gd name="T5" fmla="*/ 146 h 287"/>
                  <a:gd name="T6" fmla="*/ 326 w 327"/>
                  <a:gd name="T7" fmla="*/ 146 h 287"/>
                  <a:gd name="T8" fmla="*/ 326 w 327"/>
                  <a:gd name="T9" fmla="*/ 286 h 2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7" h="287">
                    <a:moveTo>
                      <a:pt x="0" y="0"/>
                    </a:moveTo>
                    <a:lnTo>
                      <a:pt x="166" y="6"/>
                    </a:lnTo>
                    <a:lnTo>
                      <a:pt x="166" y="146"/>
                    </a:lnTo>
                    <a:lnTo>
                      <a:pt x="326" y="146"/>
                    </a:lnTo>
                    <a:lnTo>
                      <a:pt x="326" y="286"/>
                    </a:lnTo>
                  </a:path>
                </a:pathLst>
              </a:custGeom>
              <a:noFill/>
              <a:ln w="25399" cap="rnd">
                <a:solidFill>
                  <a:srgbClr val="00CCFF"/>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519" name="Freeform 11">
                <a:extLst>
                  <a:ext uri="{FF2B5EF4-FFF2-40B4-BE49-F238E27FC236}">
                    <a16:creationId xmlns:a16="http://schemas.microsoft.com/office/drawing/2014/main" id="{E63EC59E-AEF7-45A9-B518-166C7E7EA510}"/>
                  </a:ext>
                </a:extLst>
              </p:cNvPr>
              <p:cNvSpPr>
                <a:spLocks/>
              </p:cNvSpPr>
              <p:nvPr/>
            </p:nvSpPr>
            <p:spPr bwMode="auto">
              <a:xfrm>
                <a:off x="3322" y="2517"/>
                <a:ext cx="329" cy="179"/>
              </a:xfrm>
              <a:custGeom>
                <a:avLst/>
                <a:gdLst>
                  <a:gd name="T0" fmla="*/ 0 w 329"/>
                  <a:gd name="T1" fmla="*/ 0 h 179"/>
                  <a:gd name="T2" fmla="*/ 166 w 329"/>
                  <a:gd name="T3" fmla="*/ 6 h 179"/>
                  <a:gd name="T4" fmla="*/ 166 w 329"/>
                  <a:gd name="T5" fmla="*/ 146 h 179"/>
                  <a:gd name="T6" fmla="*/ 326 w 329"/>
                  <a:gd name="T7" fmla="*/ 146 h 179"/>
                  <a:gd name="T8" fmla="*/ 328 w 329"/>
                  <a:gd name="T9" fmla="*/ 178 h 1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9" h="179">
                    <a:moveTo>
                      <a:pt x="0" y="0"/>
                    </a:moveTo>
                    <a:lnTo>
                      <a:pt x="166" y="6"/>
                    </a:lnTo>
                    <a:lnTo>
                      <a:pt x="166" y="146"/>
                    </a:lnTo>
                    <a:lnTo>
                      <a:pt x="326" y="146"/>
                    </a:lnTo>
                    <a:lnTo>
                      <a:pt x="328" y="178"/>
                    </a:lnTo>
                  </a:path>
                </a:pathLst>
              </a:custGeom>
              <a:noFill/>
              <a:ln w="25399" cap="rnd">
                <a:solidFill>
                  <a:srgbClr val="00CCFF"/>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grpSp>
        <p:sp>
          <p:nvSpPr>
            <p:cNvPr id="12298" name="Freeform 12">
              <a:extLst>
                <a:ext uri="{FF2B5EF4-FFF2-40B4-BE49-F238E27FC236}">
                  <a16:creationId xmlns:a16="http://schemas.microsoft.com/office/drawing/2014/main" id="{9A39D22E-BE78-4AFF-B69D-3848E55CE9B0}"/>
                </a:ext>
              </a:extLst>
            </p:cNvPr>
            <p:cNvSpPr>
              <a:spLocks/>
            </p:cNvSpPr>
            <p:nvPr/>
          </p:nvSpPr>
          <p:spPr bwMode="auto">
            <a:xfrm>
              <a:off x="2800" y="5282"/>
              <a:ext cx="9360" cy="1598"/>
            </a:xfrm>
            <a:custGeom>
              <a:avLst/>
              <a:gdLst>
                <a:gd name="T0" fmla="*/ 2147483646 w 3535"/>
                <a:gd name="T1" fmla="*/ 440927646 h 653"/>
                <a:gd name="T2" fmla="*/ 0 w 3535"/>
                <a:gd name="T3" fmla="*/ 440927646 h 653"/>
                <a:gd name="T4" fmla="*/ 1395427728 w 3535"/>
                <a:gd name="T5" fmla="*/ 0 h 653"/>
                <a:gd name="T6" fmla="*/ 2147483646 w 3535"/>
                <a:gd name="T7" fmla="*/ 0 h 653"/>
                <a:gd name="T8" fmla="*/ 2147483646 w 3535"/>
                <a:gd name="T9" fmla="*/ 440927646 h 6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35" h="653">
                  <a:moveTo>
                    <a:pt x="2910" y="652"/>
                  </a:moveTo>
                  <a:lnTo>
                    <a:pt x="0" y="652"/>
                  </a:lnTo>
                  <a:lnTo>
                    <a:pt x="633" y="0"/>
                  </a:lnTo>
                  <a:lnTo>
                    <a:pt x="3534" y="0"/>
                  </a:lnTo>
                  <a:lnTo>
                    <a:pt x="2910" y="652"/>
                  </a:lnTo>
                </a:path>
              </a:pathLst>
            </a:custGeom>
            <a:gradFill rotWithShape="0">
              <a:gsLst>
                <a:gs pos="0">
                  <a:srgbClr val="CCFFFF"/>
                </a:gs>
                <a:gs pos="100000">
                  <a:srgbClr val="99FFFF"/>
                </a:gs>
              </a:gsLst>
              <a:lin ang="2700000" scaled="1"/>
            </a:gradFill>
            <a:ln w="25399" cap="rnd">
              <a:solidFill>
                <a:srgbClr val="00CCFF"/>
              </a:solidFill>
              <a:round/>
              <a:headEnd/>
              <a:tailEnd/>
            </a:ln>
          </p:spPr>
          <p:txBody>
            <a:bodyPr/>
            <a:lstStyle/>
            <a:p>
              <a:endParaRPr lang="zh-CN" altLang="en-US"/>
            </a:p>
          </p:txBody>
        </p:sp>
        <p:sp>
          <p:nvSpPr>
            <p:cNvPr id="12299" name="Freeform 13">
              <a:extLst>
                <a:ext uri="{FF2B5EF4-FFF2-40B4-BE49-F238E27FC236}">
                  <a16:creationId xmlns:a16="http://schemas.microsoft.com/office/drawing/2014/main" id="{ACE9A668-B61D-41FD-82D2-A00C5A6DAA98}"/>
                </a:ext>
              </a:extLst>
            </p:cNvPr>
            <p:cNvSpPr>
              <a:spLocks/>
            </p:cNvSpPr>
            <p:nvPr/>
          </p:nvSpPr>
          <p:spPr bwMode="auto">
            <a:xfrm>
              <a:off x="2747" y="664"/>
              <a:ext cx="1670" cy="6212"/>
            </a:xfrm>
            <a:custGeom>
              <a:avLst/>
              <a:gdLst>
                <a:gd name="T0" fmla="*/ 0 w 631"/>
                <a:gd name="T1" fmla="*/ 1729251639 h 2537"/>
                <a:gd name="T2" fmla="*/ 0 w 631"/>
                <a:gd name="T3" fmla="*/ 433513188 h 2537"/>
                <a:gd name="T4" fmla="*/ 1379024596 w 631"/>
                <a:gd name="T5" fmla="*/ 0 h 2537"/>
                <a:gd name="T6" fmla="*/ 1379024596 w 631"/>
                <a:gd name="T7" fmla="*/ 1301540796 h 2537"/>
                <a:gd name="T8" fmla="*/ 0 w 631"/>
                <a:gd name="T9" fmla="*/ 1729251639 h 25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2537">
                  <a:moveTo>
                    <a:pt x="0" y="2536"/>
                  </a:moveTo>
                  <a:lnTo>
                    <a:pt x="0" y="636"/>
                  </a:lnTo>
                  <a:lnTo>
                    <a:pt x="630" y="0"/>
                  </a:lnTo>
                  <a:lnTo>
                    <a:pt x="630" y="1909"/>
                  </a:lnTo>
                  <a:lnTo>
                    <a:pt x="0" y="2536"/>
                  </a:lnTo>
                </a:path>
              </a:pathLst>
            </a:custGeom>
            <a:gradFill rotWithShape="0">
              <a:gsLst>
                <a:gs pos="0">
                  <a:srgbClr val="8DDAFF"/>
                </a:gs>
                <a:gs pos="50000">
                  <a:srgbClr val="BBE9FF"/>
                </a:gs>
                <a:gs pos="100000">
                  <a:srgbClr val="8DDAFF"/>
                </a:gs>
              </a:gsLst>
              <a:lin ang="5400000" scaled="1"/>
            </a:gradFill>
            <a:ln w="25399" cap="rnd">
              <a:solidFill>
                <a:srgbClr val="00CCFF"/>
              </a:solidFill>
              <a:round/>
              <a:headEnd/>
              <a:tailEnd/>
            </a:ln>
          </p:spPr>
          <p:txBody>
            <a:bodyPr/>
            <a:lstStyle/>
            <a:p>
              <a:endParaRPr lang="zh-CN" altLang="en-US"/>
            </a:p>
          </p:txBody>
        </p:sp>
        <p:sp>
          <p:nvSpPr>
            <p:cNvPr id="12300" name="Freeform 14">
              <a:extLst>
                <a:ext uri="{FF2B5EF4-FFF2-40B4-BE49-F238E27FC236}">
                  <a16:creationId xmlns:a16="http://schemas.microsoft.com/office/drawing/2014/main" id="{A0E670EE-B8A5-4786-AC6F-874F5C780BE0}"/>
                </a:ext>
              </a:extLst>
            </p:cNvPr>
            <p:cNvSpPr>
              <a:spLocks/>
            </p:cNvSpPr>
            <p:nvPr/>
          </p:nvSpPr>
          <p:spPr bwMode="auto">
            <a:xfrm>
              <a:off x="2730" y="640"/>
              <a:ext cx="9404" cy="1594"/>
            </a:xfrm>
            <a:custGeom>
              <a:avLst/>
              <a:gdLst>
                <a:gd name="T0" fmla="*/ 2147483646 w 3551"/>
                <a:gd name="T1" fmla="*/ 436298018 h 651"/>
                <a:gd name="T2" fmla="*/ 0 w 3551"/>
                <a:gd name="T3" fmla="*/ 443220456 h 651"/>
                <a:gd name="T4" fmla="*/ 1434536220 w 3551"/>
                <a:gd name="T5" fmla="*/ 0 h 651"/>
                <a:gd name="T6" fmla="*/ 2147483646 w 3551"/>
                <a:gd name="T7" fmla="*/ 6127669 h 651"/>
                <a:gd name="T8" fmla="*/ 2147483646 w 3551"/>
                <a:gd name="T9" fmla="*/ 436298018 h 6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51" h="651">
                  <a:moveTo>
                    <a:pt x="2929" y="640"/>
                  </a:moveTo>
                  <a:lnTo>
                    <a:pt x="0" y="650"/>
                  </a:lnTo>
                  <a:lnTo>
                    <a:pt x="649" y="0"/>
                  </a:lnTo>
                  <a:lnTo>
                    <a:pt x="3550" y="9"/>
                  </a:lnTo>
                  <a:lnTo>
                    <a:pt x="2929" y="640"/>
                  </a:lnTo>
                </a:path>
              </a:pathLst>
            </a:custGeom>
            <a:noFill/>
            <a:ln w="25399" cap="rnd">
              <a:solidFill>
                <a:srgbClr val="00CCFF"/>
              </a:solidFill>
              <a:round/>
              <a:headEnd/>
              <a:tailEnd/>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01" name="Rectangle 15">
              <a:extLst>
                <a:ext uri="{FF2B5EF4-FFF2-40B4-BE49-F238E27FC236}">
                  <a16:creationId xmlns:a16="http://schemas.microsoft.com/office/drawing/2014/main" id="{2475D349-AEDA-4A66-991D-4DF5C9B6FB81}"/>
                </a:ext>
              </a:extLst>
            </p:cNvPr>
            <p:cNvSpPr>
              <a:spLocks noChangeArrowheads="1"/>
            </p:cNvSpPr>
            <p:nvPr/>
          </p:nvSpPr>
          <p:spPr bwMode="auto">
            <a:xfrm>
              <a:off x="4417" y="3545"/>
              <a:ext cx="2082" cy="1798"/>
            </a:xfrm>
            <a:prstGeom prst="rect">
              <a:avLst/>
            </a:prstGeom>
            <a:solidFill>
              <a:srgbClr val="1EC766"/>
            </a:solidFill>
            <a:ln w="25399">
              <a:solidFill>
                <a:srgbClr val="00CCFF"/>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02" name="Freeform 16">
              <a:extLst>
                <a:ext uri="{FF2B5EF4-FFF2-40B4-BE49-F238E27FC236}">
                  <a16:creationId xmlns:a16="http://schemas.microsoft.com/office/drawing/2014/main" id="{A989D3C9-BDD3-4942-A13F-831F48A4B764}"/>
                </a:ext>
              </a:extLst>
            </p:cNvPr>
            <p:cNvSpPr>
              <a:spLocks/>
            </p:cNvSpPr>
            <p:nvPr/>
          </p:nvSpPr>
          <p:spPr bwMode="auto">
            <a:xfrm>
              <a:off x="3772" y="5343"/>
              <a:ext cx="2767" cy="614"/>
            </a:xfrm>
            <a:custGeom>
              <a:avLst/>
              <a:gdLst>
                <a:gd name="T0" fmla="*/ 1763652149 w 1045"/>
                <a:gd name="T1" fmla="*/ 167340710 h 251"/>
                <a:gd name="T2" fmla="*/ 0 w 1045"/>
                <a:gd name="T3" fmla="*/ 168131605 h 251"/>
                <a:gd name="T4" fmla="*/ 542181520 w 1045"/>
                <a:gd name="T5" fmla="*/ 0 h 251"/>
                <a:gd name="T6" fmla="*/ 2147483646 w 1045"/>
                <a:gd name="T7" fmla="*/ 0 h 251"/>
                <a:gd name="T8" fmla="*/ 1763652149 w 1045"/>
                <a:gd name="T9" fmla="*/ 167340710 h 2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5" h="251">
                  <a:moveTo>
                    <a:pt x="800" y="249"/>
                  </a:moveTo>
                  <a:lnTo>
                    <a:pt x="0" y="250"/>
                  </a:lnTo>
                  <a:lnTo>
                    <a:pt x="246" y="0"/>
                  </a:lnTo>
                  <a:lnTo>
                    <a:pt x="1044" y="0"/>
                  </a:lnTo>
                  <a:lnTo>
                    <a:pt x="800" y="249"/>
                  </a:lnTo>
                </a:path>
              </a:pathLst>
            </a:custGeom>
            <a:gradFill rotWithShape="0">
              <a:gsLst>
                <a:gs pos="0">
                  <a:srgbClr val="6DE9A2"/>
                </a:gs>
                <a:gs pos="100000">
                  <a:srgbClr val="99F0BE"/>
                </a:gs>
              </a:gsLst>
              <a:lin ang="2700000" scaled="1"/>
            </a:gradFill>
            <a:ln w="25399" cap="rnd">
              <a:solidFill>
                <a:srgbClr val="00CCFF"/>
              </a:solidFill>
              <a:round/>
              <a:headEnd/>
              <a:tailEnd/>
            </a:ln>
          </p:spPr>
          <p:txBody>
            <a:bodyPr/>
            <a:lstStyle/>
            <a:p>
              <a:endParaRPr lang="zh-CN" altLang="en-US"/>
            </a:p>
          </p:txBody>
        </p:sp>
        <p:sp>
          <p:nvSpPr>
            <p:cNvPr id="12303" name="Freeform 17">
              <a:extLst>
                <a:ext uri="{FF2B5EF4-FFF2-40B4-BE49-F238E27FC236}">
                  <a16:creationId xmlns:a16="http://schemas.microsoft.com/office/drawing/2014/main" id="{B5EA7447-01D6-4CF3-831B-6C8A7D74185B}"/>
                </a:ext>
              </a:extLst>
            </p:cNvPr>
            <p:cNvSpPr>
              <a:spLocks/>
            </p:cNvSpPr>
            <p:nvPr/>
          </p:nvSpPr>
          <p:spPr bwMode="auto">
            <a:xfrm>
              <a:off x="3769" y="3525"/>
              <a:ext cx="652" cy="2432"/>
            </a:xfrm>
            <a:custGeom>
              <a:avLst/>
              <a:gdLst>
                <a:gd name="T0" fmla="*/ 0 w 246"/>
                <a:gd name="T1" fmla="*/ 678856920 h 993"/>
                <a:gd name="T2" fmla="*/ 0 w 246"/>
                <a:gd name="T3" fmla="*/ 169634623 h 993"/>
                <a:gd name="T4" fmla="*/ 547788309 w 246"/>
                <a:gd name="T5" fmla="*/ 0 h 993"/>
                <a:gd name="T6" fmla="*/ 547788309 w 246"/>
                <a:gd name="T7" fmla="*/ 510490236 h 993"/>
                <a:gd name="T8" fmla="*/ 0 w 246"/>
                <a:gd name="T9" fmla="*/ 678856920 h 9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993">
                  <a:moveTo>
                    <a:pt x="0" y="992"/>
                  </a:moveTo>
                  <a:lnTo>
                    <a:pt x="0" y="248"/>
                  </a:lnTo>
                  <a:lnTo>
                    <a:pt x="245" y="0"/>
                  </a:lnTo>
                  <a:lnTo>
                    <a:pt x="245" y="746"/>
                  </a:lnTo>
                  <a:lnTo>
                    <a:pt x="0" y="992"/>
                  </a:lnTo>
                </a:path>
              </a:pathLst>
            </a:custGeom>
            <a:gradFill rotWithShape="0">
              <a:gsLst>
                <a:gs pos="0">
                  <a:srgbClr val="6DE9A2"/>
                </a:gs>
                <a:gs pos="100000">
                  <a:srgbClr val="99F0BE"/>
                </a:gs>
              </a:gsLst>
              <a:lin ang="2700000" scaled="1"/>
            </a:gradFill>
            <a:ln w="25399" cap="rnd">
              <a:solidFill>
                <a:srgbClr val="00CCFF"/>
              </a:solidFill>
              <a:round/>
              <a:headEnd/>
              <a:tailEnd/>
            </a:ln>
          </p:spPr>
          <p:txBody>
            <a:bodyPr/>
            <a:lstStyle/>
            <a:p>
              <a:endParaRPr lang="zh-CN" altLang="en-US"/>
            </a:p>
          </p:txBody>
        </p:sp>
        <p:sp>
          <p:nvSpPr>
            <p:cNvPr id="12304" name="Freeform 18">
              <a:extLst>
                <a:ext uri="{FF2B5EF4-FFF2-40B4-BE49-F238E27FC236}">
                  <a16:creationId xmlns:a16="http://schemas.microsoft.com/office/drawing/2014/main" id="{D11142C9-3215-431A-8930-CC95BAD6D0AF}"/>
                </a:ext>
              </a:extLst>
            </p:cNvPr>
            <p:cNvSpPr>
              <a:spLocks/>
            </p:cNvSpPr>
            <p:nvPr/>
          </p:nvSpPr>
          <p:spPr bwMode="auto">
            <a:xfrm>
              <a:off x="5895" y="3518"/>
              <a:ext cx="652" cy="2441"/>
            </a:xfrm>
            <a:custGeom>
              <a:avLst/>
              <a:gdLst>
                <a:gd name="T0" fmla="*/ 0 w 246"/>
                <a:gd name="T1" fmla="*/ 678396166 h 997"/>
                <a:gd name="T2" fmla="*/ 0 w 246"/>
                <a:gd name="T3" fmla="*/ 169577254 h 997"/>
                <a:gd name="T4" fmla="*/ 547788309 w 246"/>
                <a:gd name="T5" fmla="*/ 0 h 997"/>
                <a:gd name="T6" fmla="*/ 547788309 w 246"/>
                <a:gd name="T7" fmla="*/ 510027515 h 997"/>
                <a:gd name="T8" fmla="*/ 0 w 246"/>
                <a:gd name="T9" fmla="*/ 678396166 h 9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6" h="997">
                  <a:moveTo>
                    <a:pt x="0" y="996"/>
                  </a:moveTo>
                  <a:lnTo>
                    <a:pt x="0" y="249"/>
                  </a:lnTo>
                  <a:lnTo>
                    <a:pt x="245" y="0"/>
                  </a:lnTo>
                  <a:lnTo>
                    <a:pt x="245" y="749"/>
                  </a:lnTo>
                  <a:lnTo>
                    <a:pt x="0" y="996"/>
                  </a:lnTo>
                </a:path>
              </a:pathLst>
            </a:custGeom>
            <a:gradFill rotWithShape="0">
              <a:gsLst>
                <a:gs pos="0">
                  <a:srgbClr val="6DE9A2"/>
                </a:gs>
                <a:gs pos="100000">
                  <a:srgbClr val="99F0BE"/>
                </a:gs>
              </a:gsLst>
              <a:lin ang="2700000" scaled="1"/>
            </a:gradFill>
            <a:ln w="25399" cap="rnd">
              <a:solidFill>
                <a:srgbClr val="00CCFF"/>
              </a:solidFill>
              <a:round/>
              <a:headEnd/>
              <a:tailEnd/>
            </a:ln>
          </p:spPr>
          <p:txBody>
            <a:bodyPr/>
            <a:lstStyle/>
            <a:p>
              <a:endParaRPr lang="zh-CN" altLang="en-US"/>
            </a:p>
          </p:txBody>
        </p:sp>
        <p:sp>
          <p:nvSpPr>
            <p:cNvPr id="12305" name="Freeform 19">
              <a:extLst>
                <a:ext uri="{FF2B5EF4-FFF2-40B4-BE49-F238E27FC236}">
                  <a16:creationId xmlns:a16="http://schemas.microsoft.com/office/drawing/2014/main" id="{5433E462-3994-42C6-9963-B794EC1D846A}"/>
                </a:ext>
              </a:extLst>
            </p:cNvPr>
            <p:cNvSpPr>
              <a:spLocks/>
            </p:cNvSpPr>
            <p:nvPr/>
          </p:nvSpPr>
          <p:spPr bwMode="auto">
            <a:xfrm>
              <a:off x="3786" y="3503"/>
              <a:ext cx="2761" cy="640"/>
            </a:xfrm>
            <a:custGeom>
              <a:avLst/>
              <a:gdLst>
                <a:gd name="T0" fmla="*/ 1755036347 w 1043"/>
                <a:gd name="T1" fmla="*/ 180429700 h 261"/>
                <a:gd name="T2" fmla="*/ 0 w 1043"/>
                <a:gd name="T3" fmla="*/ 181241431 h 261"/>
                <a:gd name="T4" fmla="*/ 540077545 w 1043"/>
                <a:gd name="T5" fmla="*/ 0 h 261"/>
                <a:gd name="T6" fmla="*/ 2147483646 w 1043"/>
                <a:gd name="T7" fmla="*/ 558080 h 261"/>
                <a:gd name="T8" fmla="*/ 1755036347 w 1043"/>
                <a:gd name="T9" fmla="*/ 180429700 h 2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3" h="261">
                  <a:moveTo>
                    <a:pt x="799" y="259"/>
                  </a:moveTo>
                  <a:lnTo>
                    <a:pt x="0" y="260"/>
                  </a:lnTo>
                  <a:lnTo>
                    <a:pt x="246" y="0"/>
                  </a:lnTo>
                  <a:lnTo>
                    <a:pt x="1042" y="1"/>
                  </a:lnTo>
                  <a:lnTo>
                    <a:pt x="799" y="259"/>
                  </a:lnTo>
                </a:path>
              </a:pathLst>
            </a:custGeom>
            <a:gradFill rotWithShape="0">
              <a:gsLst>
                <a:gs pos="0">
                  <a:srgbClr val="6DE9A2"/>
                </a:gs>
                <a:gs pos="100000">
                  <a:srgbClr val="99F0BE"/>
                </a:gs>
              </a:gsLst>
              <a:lin ang="2700000" scaled="1"/>
            </a:gradFill>
            <a:ln w="25399" cap="rnd">
              <a:solidFill>
                <a:srgbClr val="00CCFF"/>
              </a:solidFill>
              <a:round/>
              <a:headEnd/>
              <a:tailEnd/>
            </a:ln>
          </p:spPr>
          <p:txBody>
            <a:bodyPr/>
            <a:lstStyle/>
            <a:p>
              <a:endParaRPr lang="zh-CN" altLang="en-US"/>
            </a:p>
          </p:txBody>
        </p:sp>
        <p:sp>
          <p:nvSpPr>
            <p:cNvPr id="12306" name="Rectangle 20">
              <a:extLst>
                <a:ext uri="{FF2B5EF4-FFF2-40B4-BE49-F238E27FC236}">
                  <a16:creationId xmlns:a16="http://schemas.microsoft.com/office/drawing/2014/main" id="{A6FDFD08-4937-473A-80E6-82270293A63C}"/>
                </a:ext>
              </a:extLst>
            </p:cNvPr>
            <p:cNvSpPr>
              <a:spLocks noChangeArrowheads="1"/>
            </p:cNvSpPr>
            <p:nvPr/>
          </p:nvSpPr>
          <p:spPr bwMode="auto">
            <a:xfrm>
              <a:off x="3737" y="3671"/>
              <a:ext cx="2178" cy="450"/>
            </a:xfrm>
            <a:prstGeom prst="rect">
              <a:avLst/>
            </a:prstGeom>
            <a:gradFill rotWithShape="0">
              <a:gsLst>
                <a:gs pos="0">
                  <a:srgbClr val="CCFFFF"/>
                </a:gs>
                <a:gs pos="100000">
                  <a:srgbClr val="99FFFF"/>
                </a:gs>
              </a:gsLst>
              <a:lin ang="2700000" scaled="1"/>
            </a:gradFill>
            <a:ln w="25399">
              <a:solidFill>
                <a:srgbClr val="00CCFF"/>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07" name="Rectangle 21">
              <a:extLst>
                <a:ext uri="{FF2B5EF4-FFF2-40B4-BE49-F238E27FC236}">
                  <a16:creationId xmlns:a16="http://schemas.microsoft.com/office/drawing/2014/main" id="{9103F991-E6DA-4495-9A3E-9CBDA0929039}"/>
                </a:ext>
              </a:extLst>
            </p:cNvPr>
            <p:cNvSpPr>
              <a:spLocks noChangeArrowheads="1"/>
            </p:cNvSpPr>
            <p:nvPr/>
          </p:nvSpPr>
          <p:spPr bwMode="auto">
            <a:xfrm>
              <a:off x="3437" y="3703"/>
              <a:ext cx="2800" cy="47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61093" tIns="30547" rIns="61093" bIns="30547"/>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900" b="1">
                  <a:solidFill>
                    <a:srgbClr val="000000"/>
                  </a:solidFill>
                  <a:latin typeface="Times New Roman" panose="02020603050405020304" pitchFamily="18" charset="0"/>
                  <a:ea typeface="黑体" panose="02010609060101010101" pitchFamily="49" charset="-122"/>
                </a:rPr>
                <a:t>监控室</a:t>
              </a:r>
              <a:r>
                <a:rPr kumimoji="1" lang="en-US" altLang="zh-CN" sz="900" b="1">
                  <a:solidFill>
                    <a:srgbClr val="000000"/>
                  </a:solidFill>
                  <a:latin typeface="Times New Roman" panose="02020603050405020304" pitchFamily="18" charset="0"/>
                  <a:ea typeface="黑体" panose="02010609060101010101" pitchFamily="49" charset="-122"/>
                </a:rPr>
                <a:t>=</a:t>
              </a:r>
              <a:r>
                <a:rPr kumimoji="1" lang="zh-CN" altLang="en-US" sz="900" b="1">
                  <a:solidFill>
                    <a:srgbClr val="000000"/>
                  </a:solidFill>
                  <a:latin typeface="Times New Roman" panose="02020603050405020304" pitchFamily="18" charset="0"/>
                  <a:ea typeface="黑体" panose="02010609060101010101" pitchFamily="49" charset="-122"/>
                </a:rPr>
                <a:t>控制中心</a:t>
              </a:r>
              <a:endParaRPr kumimoji="1" lang="zh-CN" altLang="en-US" sz="2400">
                <a:latin typeface="Times New Roman" panose="02020603050405020304" pitchFamily="18" charset="0"/>
              </a:endParaRPr>
            </a:p>
          </p:txBody>
        </p:sp>
        <p:sp>
          <p:nvSpPr>
            <p:cNvPr id="12308" name="Rectangle 22">
              <a:extLst>
                <a:ext uri="{FF2B5EF4-FFF2-40B4-BE49-F238E27FC236}">
                  <a16:creationId xmlns:a16="http://schemas.microsoft.com/office/drawing/2014/main" id="{342E8072-0D0D-4991-BD98-6035E4AD94BA}"/>
                </a:ext>
              </a:extLst>
            </p:cNvPr>
            <p:cNvSpPr>
              <a:spLocks noChangeArrowheads="1"/>
            </p:cNvSpPr>
            <p:nvPr/>
          </p:nvSpPr>
          <p:spPr bwMode="auto">
            <a:xfrm>
              <a:off x="7591" y="4938"/>
              <a:ext cx="972" cy="1947"/>
            </a:xfrm>
            <a:prstGeom prst="rect">
              <a:avLst/>
            </a:prstGeom>
            <a:gradFill rotWithShape="0">
              <a:gsLst>
                <a:gs pos="0">
                  <a:srgbClr val="2A71CC"/>
                </a:gs>
                <a:gs pos="50000">
                  <a:srgbClr val="358DFF"/>
                </a:gs>
                <a:gs pos="100000">
                  <a:srgbClr val="2A71CC"/>
                </a:gs>
              </a:gsLst>
              <a:lin ang="2700000" scaled="1"/>
            </a:gradFill>
            <a:ln w="25399">
              <a:solidFill>
                <a:srgbClr val="00CCFF"/>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09" name="Freeform 23">
              <a:extLst>
                <a:ext uri="{FF2B5EF4-FFF2-40B4-BE49-F238E27FC236}">
                  <a16:creationId xmlns:a16="http://schemas.microsoft.com/office/drawing/2014/main" id="{029E9C43-EFC5-4395-8B54-DF01172F6A5D}"/>
                </a:ext>
              </a:extLst>
            </p:cNvPr>
            <p:cNvSpPr>
              <a:spLocks/>
            </p:cNvSpPr>
            <p:nvPr/>
          </p:nvSpPr>
          <p:spPr bwMode="auto">
            <a:xfrm>
              <a:off x="3287" y="4700"/>
              <a:ext cx="3737" cy="2012"/>
            </a:xfrm>
            <a:custGeom>
              <a:avLst/>
              <a:gdLst>
                <a:gd name="T0" fmla="*/ 619872184 w 1411"/>
                <a:gd name="T1" fmla="*/ 204219789 h 822"/>
                <a:gd name="T2" fmla="*/ 619872184 w 1411"/>
                <a:gd name="T3" fmla="*/ 366875790 h 822"/>
                <a:gd name="T4" fmla="*/ 0 w 1411"/>
                <a:gd name="T5" fmla="*/ 556948757 h 822"/>
                <a:gd name="T6" fmla="*/ 2147483646 w 1411"/>
                <a:gd name="T7" fmla="*/ 556948757 h 822"/>
                <a:gd name="T8" fmla="*/ 2147483646 w 1411"/>
                <a:gd name="T9" fmla="*/ 549995432 h 822"/>
                <a:gd name="T10" fmla="*/ 2147483646 w 1411"/>
                <a:gd name="T11" fmla="*/ 154642469 h 822"/>
                <a:gd name="T12" fmla="*/ 2147483646 w 1411"/>
                <a:gd name="T13" fmla="*/ 0 h 82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11" h="822">
                  <a:moveTo>
                    <a:pt x="280" y="301"/>
                  </a:moveTo>
                  <a:lnTo>
                    <a:pt x="280" y="541"/>
                  </a:lnTo>
                  <a:lnTo>
                    <a:pt x="0" y="821"/>
                  </a:lnTo>
                  <a:lnTo>
                    <a:pt x="1400" y="821"/>
                  </a:lnTo>
                  <a:lnTo>
                    <a:pt x="1410" y="811"/>
                  </a:lnTo>
                  <a:lnTo>
                    <a:pt x="1409" y="228"/>
                  </a:lnTo>
                  <a:lnTo>
                    <a:pt x="1409" y="0"/>
                  </a:lnTo>
                </a:path>
              </a:pathLst>
            </a:custGeom>
            <a:noFill/>
            <a:ln w="25399" cap="rnd">
              <a:solidFill>
                <a:srgbClr val="3333CC"/>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10" name="Freeform 24">
              <a:extLst>
                <a:ext uri="{FF2B5EF4-FFF2-40B4-BE49-F238E27FC236}">
                  <a16:creationId xmlns:a16="http://schemas.microsoft.com/office/drawing/2014/main" id="{2DC48DDB-7AC1-48C6-A834-264F968FFF74}"/>
                </a:ext>
              </a:extLst>
            </p:cNvPr>
            <p:cNvSpPr>
              <a:spLocks/>
            </p:cNvSpPr>
            <p:nvPr/>
          </p:nvSpPr>
          <p:spPr bwMode="auto">
            <a:xfrm>
              <a:off x="3604" y="1790"/>
              <a:ext cx="3233" cy="3723"/>
            </a:xfrm>
            <a:custGeom>
              <a:avLst/>
              <a:gdLst>
                <a:gd name="T0" fmla="*/ 385507956 w 1221"/>
                <a:gd name="T1" fmla="*/ 928637771 h 1521"/>
                <a:gd name="T2" fmla="*/ 0 w 1221"/>
                <a:gd name="T3" fmla="*/ 1031232987 h 1521"/>
                <a:gd name="T4" fmla="*/ 0 w 1221"/>
                <a:gd name="T5" fmla="*/ 366385090 h 1521"/>
                <a:gd name="T6" fmla="*/ 683609872 w 1221"/>
                <a:gd name="T7" fmla="*/ 156014396 h 1521"/>
                <a:gd name="T8" fmla="*/ 2147483646 w 1221"/>
                <a:gd name="T9" fmla="*/ 156014396 h 1521"/>
                <a:gd name="T10" fmla="*/ 2147483646 w 1221"/>
                <a:gd name="T11" fmla="*/ 0 h 1521"/>
                <a:gd name="T12" fmla="*/ 2147483646 w 1221"/>
                <a:gd name="T13" fmla="*/ 0 h 15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21" h="1521">
                  <a:moveTo>
                    <a:pt x="175" y="1369"/>
                  </a:moveTo>
                  <a:lnTo>
                    <a:pt x="0" y="1520"/>
                  </a:lnTo>
                  <a:lnTo>
                    <a:pt x="0" y="540"/>
                  </a:lnTo>
                  <a:lnTo>
                    <a:pt x="310" y="230"/>
                  </a:lnTo>
                  <a:lnTo>
                    <a:pt x="1090" y="230"/>
                  </a:lnTo>
                  <a:lnTo>
                    <a:pt x="1090" y="0"/>
                  </a:lnTo>
                  <a:lnTo>
                    <a:pt x="1220" y="0"/>
                  </a:lnTo>
                </a:path>
              </a:pathLst>
            </a:custGeom>
            <a:noFill/>
            <a:ln w="25399" cap="rnd">
              <a:solidFill>
                <a:srgbClr val="3333CC"/>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11" name="Freeform 25">
              <a:extLst>
                <a:ext uri="{FF2B5EF4-FFF2-40B4-BE49-F238E27FC236}">
                  <a16:creationId xmlns:a16="http://schemas.microsoft.com/office/drawing/2014/main" id="{C1E3C219-7135-4692-9431-D9731D358E3A}"/>
                </a:ext>
              </a:extLst>
            </p:cNvPr>
            <p:cNvSpPr>
              <a:spLocks/>
            </p:cNvSpPr>
            <p:nvPr/>
          </p:nvSpPr>
          <p:spPr bwMode="auto">
            <a:xfrm>
              <a:off x="4241" y="4011"/>
              <a:ext cx="7896" cy="2090"/>
            </a:xfrm>
            <a:custGeom>
              <a:avLst/>
              <a:gdLst>
                <a:gd name="T0" fmla="*/ 0 w 2982"/>
                <a:gd name="T1" fmla="*/ 387600297 h 854"/>
                <a:gd name="T2" fmla="*/ 0 w 2982"/>
                <a:gd name="T3" fmla="*/ 577267806 h 854"/>
                <a:gd name="T4" fmla="*/ 1500149024 w 2982"/>
                <a:gd name="T5" fmla="*/ 577267806 h 854"/>
                <a:gd name="T6" fmla="*/ 2147483646 w 2982"/>
                <a:gd name="T7" fmla="*/ 330866823 h 854"/>
                <a:gd name="T8" fmla="*/ 2147483646 w 2982"/>
                <a:gd name="T9" fmla="*/ 548520 h 854"/>
                <a:gd name="T10" fmla="*/ 2147483646 w 2982"/>
                <a:gd name="T11" fmla="*/ 0 h 854"/>
                <a:gd name="T12" fmla="*/ 2147483646 w 2982"/>
                <a:gd name="T13" fmla="*/ 162340172 h 854"/>
                <a:gd name="T14" fmla="*/ 2147483646 w 2982"/>
                <a:gd name="T15" fmla="*/ 199040438 h 8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82" h="854">
                  <a:moveTo>
                    <a:pt x="0" y="573"/>
                  </a:moveTo>
                  <a:lnTo>
                    <a:pt x="0" y="853"/>
                  </a:lnTo>
                  <a:lnTo>
                    <a:pt x="680" y="853"/>
                  </a:lnTo>
                  <a:lnTo>
                    <a:pt x="994" y="489"/>
                  </a:lnTo>
                  <a:lnTo>
                    <a:pt x="994" y="1"/>
                  </a:lnTo>
                  <a:lnTo>
                    <a:pt x="2981" y="0"/>
                  </a:lnTo>
                  <a:lnTo>
                    <a:pt x="2980" y="240"/>
                  </a:lnTo>
                  <a:lnTo>
                    <a:pt x="2930" y="294"/>
                  </a:lnTo>
                </a:path>
              </a:pathLst>
            </a:custGeom>
            <a:noFill/>
            <a:ln w="25399" cap="rnd">
              <a:solidFill>
                <a:srgbClr val="3333CC"/>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12" name="Freeform 26">
              <a:extLst>
                <a:ext uri="{FF2B5EF4-FFF2-40B4-BE49-F238E27FC236}">
                  <a16:creationId xmlns:a16="http://schemas.microsoft.com/office/drawing/2014/main" id="{2426119C-C0F0-44F6-96E9-8EB2E35EF931}"/>
                </a:ext>
              </a:extLst>
            </p:cNvPr>
            <p:cNvSpPr>
              <a:spLocks/>
            </p:cNvSpPr>
            <p:nvPr/>
          </p:nvSpPr>
          <p:spPr bwMode="auto">
            <a:xfrm>
              <a:off x="11224" y="3812"/>
              <a:ext cx="597" cy="2417"/>
            </a:xfrm>
            <a:custGeom>
              <a:avLst/>
              <a:gdLst>
                <a:gd name="T0" fmla="*/ 0 w 226"/>
                <a:gd name="T1" fmla="*/ 673502807 h 987"/>
                <a:gd name="T2" fmla="*/ 0 w 226"/>
                <a:gd name="T3" fmla="*/ 168777100 h 987"/>
                <a:gd name="T4" fmla="*/ 478524455 w 226"/>
                <a:gd name="T5" fmla="*/ 0 h 987"/>
                <a:gd name="T6" fmla="*/ 478524455 w 226"/>
                <a:gd name="T7" fmla="*/ 506780905 h 987"/>
                <a:gd name="T8" fmla="*/ 0 w 226"/>
                <a:gd name="T9" fmla="*/ 673502807 h 98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 h="987">
                  <a:moveTo>
                    <a:pt x="0" y="986"/>
                  </a:moveTo>
                  <a:lnTo>
                    <a:pt x="0" y="247"/>
                  </a:lnTo>
                  <a:lnTo>
                    <a:pt x="225" y="0"/>
                  </a:lnTo>
                  <a:lnTo>
                    <a:pt x="225" y="742"/>
                  </a:lnTo>
                  <a:lnTo>
                    <a:pt x="0" y="986"/>
                  </a:lnTo>
                </a:path>
              </a:pathLst>
            </a:custGeom>
            <a:gradFill rotWithShape="0">
              <a:gsLst>
                <a:gs pos="0">
                  <a:srgbClr val="2A71CC"/>
                </a:gs>
                <a:gs pos="50000">
                  <a:srgbClr val="358DFF"/>
                </a:gs>
                <a:gs pos="100000">
                  <a:srgbClr val="2A71CC"/>
                </a:gs>
              </a:gsLst>
              <a:lin ang="2700000" scaled="1"/>
            </a:gradFill>
            <a:ln w="25399" cap="rnd">
              <a:solidFill>
                <a:srgbClr val="00CCFF"/>
              </a:solidFill>
              <a:round/>
              <a:headEnd/>
              <a:tailEnd/>
            </a:ln>
          </p:spPr>
          <p:txBody>
            <a:bodyPr/>
            <a:lstStyle/>
            <a:p>
              <a:endParaRPr lang="zh-CN" altLang="en-US"/>
            </a:p>
          </p:txBody>
        </p:sp>
        <p:sp>
          <p:nvSpPr>
            <p:cNvPr id="12313" name="Freeform 27">
              <a:extLst>
                <a:ext uri="{FF2B5EF4-FFF2-40B4-BE49-F238E27FC236}">
                  <a16:creationId xmlns:a16="http://schemas.microsoft.com/office/drawing/2014/main" id="{6A5BE960-14C2-48D0-90D9-D41565946237}"/>
                </a:ext>
              </a:extLst>
            </p:cNvPr>
            <p:cNvSpPr>
              <a:spLocks/>
            </p:cNvSpPr>
            <p:nvPr/>
          </p:nvSpPr>
          <p:spPr bwMode="auto">
            <a:xfrm>
              <a:off x="3426" y="810"/>
              <a:ext cx="2804" cy="5062"/>
            </a:xfrm>
            <a:custGeom>
              <a:avLst/>
              <a:gdLst>
                <a:gd name="T0" fmla="*/ 476233335 w 1059"/>
                <a:gd name="T1" fmla="*/ 1280693193 h 2067"/>
                <a:gd name="T2" fmla="*/ 9145592 w 1059"/>
                <a:gd name="T3" fmla="*/ 1412243467 h 2067"/>
                <a:gd name="T4" fmla="*/ 0 w 1059"/>
                <a:gd name="T5" fmla="*/ 578245734 h 2067"/>
                <a:gd name="T6" fmla="*/ 810864350 w 1059"/>
                <a:gd name="T7" fmla="*/ 334908846 h 2067"/>
                <a:gd name="T8" fmla="*/ 2147483646 w 1059"/>
                <a:gd name="T9" fmla="*/ 334908846 h 2067"/>
                <a:gd name="T10" fmla="*/ 2147483646 w 1059"/>
                <a:gd name="T11" fmla="*/ 0 h 2067"/>
                <a:gd name="T12" fmla="*/ 2023764576 w 1059"/>
                <a:gd name="T13" fmla="*/ 0 h 206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59" h="2067">
                  <a:moveTo>
                    <a:pt x="216" y="1874"/>
                  </a:moveTo>
                  <a:lnTo>
                    <a:pt x="4" y="2066"/>
                  </a:lnTo>
                  <a:lnTo>
                    <a:pt x="0" y="846"/>
                  </a:lnTo>
                  <a:lnTo>
                    <a:pt x="368" y="490"/>
                  </a:lnTo>
                  <a:lnTo>
                    <a:pt x="1058" y="490"/>
                  </a:lnTo>
                  <a:lnTo>
                    <a:pt x="1058" y="0"/>
                  </a:lnTo>
                  <a:lnTo>
                    <a:pt x="918" y="0"/>
                  </a:lnTo>
                </a:path>
              </a:pathLst>
            </a:custGeom>
            <a:noFill/>
            <a:ln w="25399" cap="rnd">
              <a:solidFill>
                <a:srgbClr val="3333CC"/>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14" name="Rectangle 28">
              <a:extLst>
                <a:ext uri="{FF2B5EF4-FFF2-40B4-BE49-F238E27FC236}">
                  <a16:creationId xmlns:a16="http://schemas.microsoft.com/office/drawing/2014/main" id="{60F635DC-795C-4B45-BA3E-B74412D52195}"/>
                </a:ext>
              </a:extLst>
            </p:cNvPr>
            <p:cNvSpPr>
              <a:spLocks noChangeArrowheads="1"/>
            </p:cNvSpPr>
            <p:nvPr/>
          </p:nvSpPr>
          <p:spPr bwMode="auto">
            <a:xfrm>
              <a:off x="6750" y="1565"/>
              <a:ext cx="275" cy="475"/>
            </a:xfrm>
            <a:prstGeom prst="rect">
              <a:avLst/>
            </a:prstGeom>
            <a:solidFill>
              <a:srgbClr val="B2B2B2"/>
            </a:solidFill>
            <a:ln w="25399">
              <a:solidFill>
                <a:srgbClr val="3333CC"/>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15" name="Freeform 29">
              <a:extLst>
                <a:ext uri="{FF2B5EF4-FFF2-40B4-BE49-F238E27FC236}">
                  <a16:creationId xmlns:a16="http://schemas.microsoft.com/office/drawing/2014/main" id="{91FE5479-E7CE-48D2-8096-62362C7C006C}"/>
                </a:ext>
              </a:extLst>
            </p:cNvPr>
            <p:cNvSpPr>
              <a:spLocks/>
            </p:cNvSpPr>
            <p:nvPr/>
          </p:nvSpPr>
          <p:spPr bwMode="auto">
            <a:xfrm>
              <a:off x="11750" y="4424"/>
              <a:ext cx="226" cy="828"/>
            </a:xfrm>
            <a:custGeom>
              <a:avLst/>
              <a:gdLst>
                <a:gd name="T0" fmla="*/ 0 w 85"/>
                <a:gd name="T1" fmla="*/ 231476278 h 338"/>
                <a:gd name="T2" fmla="*/ 0 w 85"/>
                <a:gd name="T3" fmla="*/ 57770846 h 338"/>
                <a:gd name="T4" fmla="*/ 196832871 w 85"/>
                <a:gd name="T5" fmla="*/ 0 h 338"/>
                <a:gd name="T6" fmla="*/ 196832871 w 85"/>
                <a:gd name="T7" fmla="*/ 173780704 h 338"/>
                <a:gd name="T8" fmla="*/ 0 w 85"/>
                <a:gd name="T9" fmla="*/ 231476278 h 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338">
                  <a:moveTo>
                    <a:pt x="0" y="337"/>
                  </a:moveTo>
                  <a:lnTo>
                    <a:pt x="0" y="84"/>
                  </a:lnTo>
                  <a:lnTo>
                    <a:pt x="84" y="0"/>
                  </a:lnTo>
                  <a:lnTo>
                    <a:pt x="84" y="253"/>
                  </a:lnTo>
                  <a:lnTo>
                    <a:pt x="0" y="337"/>
                  </a:lnTo>
                </a:path>
              </a:pathLst>
            </a:custGeom>
            <a:solidFill>
              <a:srgbClr val="B2B2B2"/>
            </a:solidFill>
            <a:ln w="25399" cap="rnd">
              <a:solidFill>
                <a:srgbClr val="3333CC"/>
              </a:solidFill>
              <a:round/>
              <a:headEnd/>
              <a:tailEnd/>
            </a:ln>
          </p:spPr>
          <p:txBody>
            <a:bodyPr/>
            <a:lstStyle/>
            <a:p>
              <a:endParaRPr lang="zh-CN" altLang="en-US"/>
            </a:p>
          </p:txBody>
        </p:sp>
        <p:sp>
          <p:nvSpPr>
            <p:cNvPr id="12316" name="Freeform 30">
              <a:extLst>
                <a:ext uri="{FF2B5EF4-FFF2-40B4-BE49-F238E27FC236}">
                  <a16:creationId xmlns:a16="http://schemas.microsoft.com/office/drawing/2014/main" id="{33A74DD9-59C7-4E02-8C95-407DD9201664}"/>
                </a:ext>
              </a:extLst>
            </p:cNvPr>
            <p:cNvSpPr>
              <a:spLocks/>
            </p:cNvSpPr>
            <p:nvPr/>
          </p:nvSpPr>
          <p:spPr bwMode="auto">
            <a:xfrm>
              <a:off x="4134" y="4726"/>
              <a:ext cx="1726" cy="244"/>
            </a:xfrm>
            <a:custGeom>
              <a:avLst/>
              <a:gdLst>
                <a:gd name="T0" fmla="*/ 0 w 652"/>
                <a:gd name="T1" fmla="*/ 73809805 h 99"/>
                <a:gd name="T2" fmla="*/ 1201884288 w 652"/>
                <a:gd name="T3" fmla="*/ 73809805 h 99"/>
                <a:gd name="T4" fmla="*/ 1430129512 w 652"/>
                <a:gd name="T5" fmla="*/ 0 h 99"/>
                <a:gd name="T6" fmla="*/ 228240808 w 652"/>
                <a:gd name="T7" fmla="*/ 611494 h 99"/>
                <a:gd name="T8" fmla="*/ 0 w 652"/>
                <a:gd name="T9" fmla="*/ 73809805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2" h="99">
                  <a:moveTo>
                    <a:pt x="0" y="98"/>
                  </a:moveTo>
                  <a:lnTo>
                    <a:pt x="547" y="98"/>
                  </a:lnTo>
                  <a:lnTo>
                    <a:pt x="651" y="0"/>
                  </a:lnTo>
                  <a:lnTo>
                    <a:pt x="104" y="1"/>
                  </a:lnTo>
                  <a:lnTo>
                    <a:pt x="0" y="98"/>
                  </a:lnTo>
                </a:path>
              </a:pathLst>
            </a:custGeom>
            <a:gradFill rotWithShape="0">
              <a:gsLst>
                <a:gs pos="0">
                  <a:srgbClr val="696969"/>
                </a:gs>
                <a:gs pos="100000">
                  <a:srgbClr val="969696"/>
                </a:gs>
              </a:gsLst>
              <a:lin ang="5400000" scaled="1"/>
            </a:gradFill>
            <a:ln w="12699" cap="rnd">
              <a:solidFill>
                <a:srgbClr val="000000"/>
              </a:solidFill>
              <a:round/>
              <a:headEnd/>
              <a:tailEnd/>
            </a:ln>
          </p:spPr>
          <p:txBody>
            <a:bodyPr/>
            <a:lstStyle/>
            <a:p>
              <a:endParaRPr lang="zh-CN" altLang="en-US"/>
            </a:p>
          </p:txBody>
        </p:sp>
        <p:grpSp>
          <p:nvGrpSpPr>
            <p:cNvPr id="12317" name="Group 31">
              <a:extLst>
                <a:ext uri="{FF2B5EF4-FFF2-40B4-BE49-F238E27FC236}">
                  <a16:creationId xmlns:a16="http://schemas.microsoft.com/office/drawing/2014/main" id="{EE46C2A8-1D8B-43F9-96B2-1340A69DEBE8}"/>
                </a:ext>
              </a:extLst>
            </p:cNvPr>
            <p:cNvGrpSpPr>
              <a:grpSpLocks/>
            </p:cNvGrpSpPr>
            <p:nvPr/>
          </p:nvGrpSpPr>
          <p:grpSpPr bwMode="auto">
            <a:xfrm>
              <a:off x="4463" y="4169"/>
              <a:ext cx="1067" cy="551"/>
              <a:chOff x="894" y="2227"/>
              <a:chExt cx="403" cy="225"/>
            </a:xfrm>
          </p:grpSpPr>
          <p:sp>
            <p:nvSpPr>
              <p:cNvPr id="12509" name="Rectangle 32">
                <a:extLst>
                  <a:ext uri="{FF2B5EF4-FFF2-40B4-BE49-F238E27FC236}">
                    <a16:creationId xmlns:a16="http://schemas.microsoft.com/office/drawing/2014/main" id="{46D674C1-8314-4FF8-B03F-FADA2E57F534}"/>
                  </a:ext>
                </a:extLst>
              </p:cNvPr>
              <p:cNvSpPr>
                <a:spLocks noChangeArrowheads="1"/>
              </p:cNvSpPr>
              <p:nvPr/>
            </p:nvSpPr>
            <p:spPr bwMode="auto">
              <a:xfrm>
                <a:off x="894" y="2227"/>
                <a:ext cx="403" cy="225"/>
              </a:xfrm>
              <a:prstGeom prst="rect">
                <a:avLst/>
              </a:prstGeom>
              <a:gradFill rotWithShape="0">
                <a:gsLst>
                  <a:gs pos="0">
                    <a:srgbClr val="868686"/>
                  </a:gs>
                  <a:gs pos="50000">
                    <a:srgbClr val="434343"/>
                  </a:gs>
                  <a:gs pos="100000">
                    <a:srgbClr val="868686"/>
                  </a:gs>
                </a:gsLst>
                <a:lin ang="189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510" name="Rectangle 33">
                <a:extLst>
                  <a:ext uri="{FF2B5EF4-FFF2-40B4-BE49-F238E27FC236}">
                    <a16:creationId xmlns:a16="http://schemas.microsoft.com/office/drawing/2014/main" id="{F8E2CE84-6578-4156-A69B-2368EFFA238E}"/>
                  </a:ext>
                </a:extLst>
              </p:cNvPr>
              <p:cNvSpPr>
                <a:spLocks noChangeArrowheads="1"/>
              </p:cNvSpPr>
              <p:nvPr/>
            </p:nvSpPr>
            <p:spPr bwMode="auto">
              <a:xfrm>
                <a:off x="915" y="2250"/>
                <a:ext cx="100" cy="84"/>
              </a:xfrm>
              <a:prstGeom prst="rect">
                <a:avLst/>
              </a:prstGeom>
              <a:gradFill rotWithShape="0">
                <a:gsLst>
                  <a:gs pos="0">
                    <a:srgbClr val="868686"/>
                  </a:gs>
                  <a:gs pos="50000">
                    <a:srgbClr val="B6B6B6"/>
                  </a:gs>
                  <a:gs pos="100000">
                    <a:srgbClr val="868686"/>
                  </a:gs>
                </a:gsLst>
                <a:lin ang="27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511" name="Rectangle 34">
                <a:extLst>
                  <a:ext uri="{FF2B5EF4-FFF2-40B4-BE49-F238E27FC236}">
                    <a16:creationId xmlns:a16="http://schemas.microsoft.com/office/drawing/2014/main" id="{AB3D80F5-5562-4401-A795-683F90D6BADA}"/>
                  </a:ext>
                </a:extLst>
              </p:cNvPr>
              <p:cNvSpPr>
                <a:spLocks noChangeArrowheads="1"/>
              </p:cNvSpPr>
              <p:nvPr/>
            </p:nvSpPr>
            <p:spPr bwMode="auto">
              <a:xfrm>
                <a:off x="915" y="2351"/>
                <a:ext cx="100" cy="84"/>
              </a:xfrm>
              <a:prstGeom prst="rect">
                <a:avLst/>
              </a:prstGeom>
              <a:gradFill rotWithShape="0">
                <a:gsLst>
                  <a:gs pos="0">
                    <a:srgbClr val="868686"/>
                  </a:gs>
                  <a:gs pos="50000">
                    <a:srgbClr val="B6B6B6"/>
                  </a:gs>
                  <a:gs pos="100000">
                    <a:srgbClr val="868686"/>
                  </a:gs>
                </a:gsLst>
                <a:lin ang="27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512" name="Rectangle 35">
                <a:extLst>
                  <a:ext uri="{FF2B5EF4-FFF2-40B4-BE49-F238E27FC236}">
                    <a16:creationId xmlns:a16="http://schemas.microsoft.com/office/drawing/2014/main" id="{6528BFC3-49D0-4108-8CB2-5BF7B5BEF873}"/>
                  </a:ext>
                </a:extLst>
              </p:cNvPr>
              <p:cNvSpPr>
                <a:spLocks noChangeArrowheads="1"/>
              </p:cNvSpPr>
              <p:nvPr/>
            </p:nvSpPr>
            <p:spPr bwMode="auto">
              <a:xfrm>
                <a:off x="1043" y="2250"/>
                <a:ext cx="100" cy="84"/>
              </a:xfrm>
              <a:prstGeom prst="rect">
                <a:avLst/>
              </a:prstGeom>
              <a:gradFill rotWithShape="0">
                <a:gsLst>
                  <a:gs pos="0">
                    <a:srgbClr val="868686"/>
                  </a:gs>
                  <a:gs pos="50000">
                    <a:srgbClr val="B6B6B6"/>
                  </a:gs>
                  <a:gs pos="100000">
                    <a:srgbClr val="868686"/>
                  </a:gs>
                </a:gsLst>
                <a:lin ang="27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513" name="Rectangle 36">
                <a:extLst>
                  <a:ext uri="{FF2B5EF4-FFF2-40B4-BE49-F238E27FC236}">
                    <a16:creationId xmlns:a16="http://schemas.microsoft.com/office/drawing/2014/main" id="{221A7323-50E7-475B-B8AB-731C0CEA6C68}"/>
                  </a:ext>
                </a:extLst>
              </p:cNvPr>
              <p:cNvSpPr>
                <a:spLocks noChangeArrowheads="1"/>
              </p:cNvSpPr>
              <p:nvPr/>
            </p:nvSpPr>
            <p:spPr bwMode="auto">
              <a:xfrm>
                <a:off x="1043" y="2351"/>
                <a:ext cx="100" cy="84"/>
              </a:xfrm>
              <a:prstGeom prst="rect">
                <a:avLst/>
              </a:prstGeom>
              <a:gradFill rotWithShape="0">
                <a:gsLst>
                  <a:gs pos="0">
                    <a:srgbClr val="868686"/>
                  </a:gs>
                  <a:gs pos="50000">
                    <a:srgbClr val="B6B6B6"/>
                  </a:gs>
                  <a:gs pos="100000">
                    <a:srgbClr val="868686"/>
                  </a:gs>
                </a:gsLst>
                <a:lin ang="27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514" name="Rectangle 37">
                <a:extLst>
                  <a:ext uri="{FF2B5EF4-FFF2-40B4-BE49-F238E27FC236}">
                    <a16:creationId xmlns:a16="http://schemas.microsoft.com/office/drawing/2014/main" id="{77EAE082-235E-424B-8ABF-9EED444A0FAB}"/>
                  </a:ext>
                </a:extLst>
              </p:cNvPr>
              <p:cNvSpPr>
                <a:spLocks noChangeArrowheads="1"/>
              </p:cNvSpPr>
              <p:nvPr/>
            </p:nvSpPr>
            <p:spPr bwMode="auto">
              <a:xfrm>
                <a:off x="1171" y="2250"/>
                <a:ext cx="100" cy="84"/>
              </a:xfrm>
              <a:prstGeom prst="rect">
                <a:avLst/>
              </a:prstGeom>
              <a:gradFill rotWithShape="0">
                <a:gsLst>
                  <a:gs pos="0">
                    <a:srgbClr val="868686"/>
                  </a:gs>
                  <a:gs pos="50000">
                    <a:srgbClr val="B6B6B6"/>
                  </a:gs>
                  <a:gs pos="100000">
                    <a:srgbClr val="868686"/>
                  </a:gs>
                </a:gsLst>
                <a:lin ang="27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515" name="Rectangle 38">
                <a:extLst>
                  <a:ext uri="{FF2B5EF4-FFF2-40B4-BE49-F238E27FC236}">
                    <a16:creationId xmlns:a16="http://schemas.microsoft.com/office/drawing/2014/main" id="{EF0C52FD-3D3D-4FBD-A43A-2B76F82A81DD}"/>
                  </a:ext>
                </a:extLst>
              </p:cNvPr>
              <p:cNvSpPr>
                <a:spLocks noChangeArrowheads="1"/>
              </p:cNvSpPr>
              <p:nvPr/>
            </p:nvSpPr>
            <p:spPr bwMode="auto">
              <a:xfrm>
                <a:off x="1171" y="2351"/>
                <a:ext cx="100" cy="84"/>
              </a:xfrm>
              <a:prstGeom prst="rect">
                <a:avLst/>
              </a:prstGeom>
              <a:gradFill rotWithShape="0">
                <a:gsLst>
                  <a:gs pos="0">
                    <a:srgbClr val="868686"/>
                  </a:gs>
                  <a:gs pos="50000">
                    <a:srgbClr val="B6B6B6"/>
                  </a:gs>
                  <a:gs pos="100000">
                    <a:srgbClr val="868686"/>
                  </a:gs>
                </a:gsLst>
                <a:lin ang="2700000" scaled="1"/>
              </a:gradFill>
              <a:ln w="12699">
                <a:solidFill>
                  <a:srgbClr val="00000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grpSp>
        <p:grpSp>
          <p:nvGrpSpPr>
            <p:cNvPr id="12318" name="Group 39">
              <a:extLst>
                <a:ext uri="{FF2B5EF4-FFF2-40B4-BE49-F238E27FC236}">
                  <a16:creationId xmlns:a16="http://schemas.microsoft.com/office/drawing/2014/main" id="{2E49DA17-6366-490A-BDCA-E1A7884646B5}"/>
                </a:ext>
              </a:extLst>
            </p:cNvPr>
            <p:cNvGrpSpPr>
              <a:grpSpLocks/>
            </p:cNvGrpSpPr>
            <p:nvPr/>
          </p:nvGrpSpPr>
          <p:grpSpPr bwMode="auto">
            <a:xfrm>
              <a:off x="5047" y="4465"/>
              <a:ext cx="586" cy="488"/>
              <a:chOff x="1115" y="2348"/>
              <a:chExt cx="220" cy="199"/>
            </a:xfrm>
          </p:grpSpPr>
          <p:sp>
            <p:nvSpPr>
              <p:cNvPr id="12480" name="Arc 40">
                <a:extLst>
                  <a:ext uri="{FF2B5EF4-FFF2-40B4-BE49-F238E27FC236}">
                    <a16:creationId xmlns:a16="http://schemas.microsoft.com/office/drawing/2014/main" id="{606E818A-59CF-4315-8FB3-4571C2E6756A}"/>
                  </a:ext>
                </a:extLst>
              </p:cNvPr>
              <p:cNvSpPr>
                <a:spLocks/>
              </p:cNvSpPr>
              <p:nvPr/>
            </p:nvSpPr>
            <p:spPr bwMode="auto">
              <a:xfrm>
                <a:off x="1266" y="2484"/>
                <a:ext cx="44" cy="32"/>
              </a:xfrm>
              <a:custGeom>
                <a:avLst/>
                <a:gdLst>
                  <a:gd name="T0" fmla="*/ 0 w 38364"/>
                  <a:gd name="T1" fmla="*/ 0 h 34984"/>
                  <a:gd name="T2" fmla="*/ 0 w 38364"/>
                  <a:gd name="T3" fmla="*/ 0 h 34984"/>
                  <a:gd name="T4" fmla="*/ 0 w 38364"/>
                  <a:gd name="T5" fmla="*/ 0 h 34984"/>
                  <a:gd name="T6" fmla="*/ 0 60000 65536"/>
                  <a:gd name="T7" fmla="*/ 0 60000 65536"/>
                  <a:gd name="T8" fmla="*/ 0 60000 65536"/>
                </a:gdLst>
                <a:ahLst/>
                <a:cxnLst>
                  <a:cxn ang="T6">
                    <a:pos x="T0" y="T1"/>
                  </a:cxn>
                  <a:cxn ang="T7">
                    <a:pos x="T2" y="T3"/>
                  </a:cxn>
                  <a:cxn ang="T8">
                    <a:pos x="T4" y="T5"/>
                  </a:cxn>
                </a:cxnLst>
                <a:rect l="0" t="0" r="r" b="b"/>
                <a:pathLst>
                  <a:path w="38364" h="34984" fill="none" extrusionOk="0">
                    <a:moveTo>
                      <a:pt x="0" y="7979"/>
                    </a:moveTo>
                    <a:cubicBezTo>
                      <a:pt x="4101" y="2931"/>
                      <a:pt x="10259" y="-1"/>
                      <a:pt x="16764" y="0"/>
                    </a:cubicBezTo>
                    <a:cubicBezTo>
                      <a:pt x="28693" y="0"/>
                      <a:pt x="38364" y="9670"/>
                      <a:pt x="38364" y="21600"/>
                    </a:cubicBezTo>
                    <a:cubicBezTo>
                      <a:pt x="38364" y="26456"/>
                      <a:pt x="36727" y="31172"/>
                      <a:pt x="33717" y="34984"/>
                    </a:cubicBezTo>
                  </a:path>
                  <a:path w="38364" h="34984" stroke="0" extrusionOk="0">
                    <a:moveTo>
                      <a:pt x="0" y="7979"/>
                    </a:moveTo>
                    <a:cubicBezTo>
                      <a:pt x="4101" y="2931"/>
                      <a:pt x="10259" y="-1"/>
                      <a:pt x="16764" y="0"/>
                    </a:cubicBezTo>
                    <a:cubicBezTo>
                      <a:pt x="28693" y="0"/>
                      <a:pt x="38364" y="9670"/>
                      <a:pt x="38364" y="21600"/>
                    </a:cubicBezTo>
                    <a:cubicBezTo>
                      <a:pt x="38364" y="26456"/>
                      <a:pt x="36727" y="31172"/>
                      <a:pt x="33717" y="34984"/>
                    </a:cubicBezTo>
                    <a:lnTo>
                      <a:pt x="16764" y="21600"/>
                    </a:lnTo>
                    <a:lnTo>
                      <a:pt x="0" y="7979"/>
                    </a:lnTo>
                    <a:close/>
                  </a:path>
                </a:pathLst>
              </a:custGeom>
              <a:noFill/>
              <a:ln w="12699" cap="rnd">
                <a:solidFill>
                  <a:srgbClr val="494936"/>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81" name="Arc 41">
                <a:extLst>
                  <a:ext uri="{FF2B5EF4-FFF2-40B4-BE49-F238E27FC236}">
                    <a16:creationId xmlns:a16="http://schemas.microsoft.com/office/drawing/2014/main" id="{6D2B8688-B269-451C-BBC0-3707A3CCBB5E}"/>
                  </a:ext>
                </a:extLst>
              </p:cNvPr>
              <p:cNvSpPr>
                <a:spLocks/>
              </p:cNvSpPr>
              <p:nvPr/>
            </p:nvSpPr>
            <p:spPr bwMode="auto">
              <a:xfrm>
                <a:off x="1267" y="2483"/>
                <a:ext cx="44" cy="29"/>
              </a:xfrm>
              <a:custGeom>
                <a:avLst/>
                <a:gdLst>
                  <a:gd name="T0" fmla="*/ 0 w 37828"/>
                  <a:gd name="T1" fmla="*/ 0 h 34119"/>
                  <a:gd name="T2" fmla="*/ 0 w 37828"/>
                  <a:gd name="T3" fmla="*/ 0 h 34119"/>
                  <a:gd name="T4" fmla="*/ 0 w 37828"/>
                  <a:gd name="T5" fmla="*/ 0 h 34119"/>
                  <a:gd name="T6" fmla="*/ 0 60000 65536"/>
                  <a:gd name="T7" fmla="*/ 0 60000 65536"/>
                  <a:gd name="T8" fmla="*/ 0 60000 65536"/>
                </a:gdLst>
                <a:ahLst/>
                <a:cxnLst>
                  <a:cxn ang="T6">
                    <a:pos x="T0" y="T1"/>
                  </a:cxn>
                  <a:cxn ang="T7">
                    <a:pos x="T2" y="T3"/>
                  </a:cxn>
                  <a:cxn ang="T8">
                    <a:pos x="T4" y="T5"/>
                  </a:cxn>
                </a:cxnLst>
                <a:rect l="0" t="0" r="r" b="b"/>
                <a:pathLst>
                  <a:path w="37828" h="34119" fill="none" extrusionOk="0">
                    <a:moveTo>
                      <a:pt x="-1" y="7344"/>
                    </a:moveTo>
                    <a:cubicBezTo>
                      <a:pt x="4100" y="2676"/>
                      <a:pt x="10013" y="-1"/>
                      <a:pt x="16228" y="0"/>
                    </a:cubicBezTo>
                    <a:cubicBezTo>
                      <a:pt x="28157" y="0"/>
                      <a:pt x="37828" y="9670"/>
                      <a:pt x="37828" y="21600"/>
                    </a:cubicBezTo>
                    <a:cubicBezTo>
                      <a:pt x="37828" y="26086"/>
                      <a:pt x="36430" y="30462"/>
                      <a:pt x="33830" y="34119"/>
                    </a:cubicBezTo>
                  </a:path>
                  <a:path w="37828" h="34119" stroke="0" extrusionOk="0">
                    <a:moveTo>
                      <a:pt x="-1" y="7344"/>
                    </a:moveTo>
                    <a:cubicBezTo>
                      <a:pt x="4100" y="2676"/>
                      <a:pt x="10013" y="-1"/>
                      <a:pt x="16228" y="0"/>
                    </a:cubicBezTo>
                    <a:cubicBezTo>
                      <a:pt x="28157" y="0"/>
                      <a:pt x="37828" y="9670"/>
                      <a:pt x="37828" y="21600"/>
                    </a:cubicBezTo>
                    <a:cubicBezTo>
                      <a:pt x="37828" y="26086"/>
                      <a:pt x="36430" y="30462"/>
                      <a:pt x="33830" y="34119"/>
                    </a:cubicBezTo>
                    <a:lnTo>
                      <a:pt x="16228" y="21600"/>
                    </a:lnTo>
                    <a:lnTo>
                      <a:pt x="-1" y="7344"/>
                    </a:lnTo>
                    <a:close/>
                  </a:path>
                </a:pathLst>
              </a:custGeom>
              <a:noFill/>
              <a:ln w="12699" cap="rnd">
                <a:solidFill>
                  <a:srgbClr val="DBDBCE"/>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grpSp>
            <p:nvGrpSpPr>
              <p:cNvPr id="12482" name="Group 42">
                <a:extLst>
                  <a:ext uri="{FF2B5EF4-FFF2-40B4-BE49-F238E27FC236}">
                    <a16:creationId xmlns:a16="http://schemas.microsoft.com/office/drawing/2014/main" id="{44EFB40B-B987-408C-8700-0E68BF41912F}"/>
                  </a:ext>
                </a:extLst>
              </p:cNvPr>
              <p:cNvGrpSpPr>
                <a:grpSpLocks/>
              </p:cNvGrpSpPr>
              <p:nvPr/>
            </p:nvGrpSpPr>
            <p:grpSpPr bwMode="auto">
              <a:xfrm>
                <a:off x="1302" y="2510"/>
                <a:ext cx="33" cy="35"/>
                <a:chOff x="1302" y="2510"/>
                <a:chExt cx="33" cy="35"/>
              </a:xfrm>
            </p:grpSpPr>
            <p:sp>
              <p:nvSpPr>
                <p:cNvPr id="12503" name="Freeform 43">
                  <a:extLst>
                    <a:ext uri="{FF2B5EF4-FFF2-40B4-BE49-F238E27FC236}">
                      <a16:creationId xmlns:a16="http://schemas.microsoft.com/office/drawing/2014/main" id="{B3FCD90D-5EBA-4EAD-AA7A-BD1CA2DA0072}"/>
                    </a:ext>
                  </a:extLst>
                </p:cNvPr>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04" name="Freeform 44">
                  <a:extLst>
                    <a:ext uri="{FF2B5EF4-FFF2-40B4-BE49-F238E27FC236}">
                      <a16:creationId xmlns:a16="http://schemas.microsoft.com/office/drawing/2014/main" id="{D30EDA78-8C27-42C7-AA84-1584E871C209}"/>
                    </a:ext>
                  </a:extLst>
                </p:cNvPr>
                <p:cNvSpPr>
                  <a:spLocks/>
                </p:cNvSpPr>
                <p:nvPr/>
              </p:nvSpPr>
              <p:spPr bwMode="auto">
                <a:xfrm>
                  <a:off x="1302" y="2510"/>
                  <a:ext cx="33" cy="19"/>
                </a:xfrm>
                <a:custGeom>
                  <a:avLst/>
                  <a:gdLst>
                    <a:gd name="T0" fmla="*/ 32 w 33"/>
                    <a:gd name="T1" fmla="*/ 18 h 19"/>
                    <a:gd name="T2" fmla="*/ 20 w 33"/>
                    <a:gd name="T3" fmla="*/ 0 h 19"/>
                    <a:gd name="T4" fmla="*/ 0 w 33"/>
                    <a:gd name="T5" fmla="*/ 0 h 19"/>
                    <a:gd name="T6" fmla="*/ 13 w 33"/>
                    <a:gd name="T7" fmla="*/ 18 h 19"/>
                    <a:gd name="T8" fmla="*/ 32 w 33"/>
                    <a:gd name="T9" fmla="*/ 18 h 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19">
                      <a:moveTo>
                        <a:pt x="32" y="18"/>
                      </a:moveTo>
                      <a:lnTo>
                        <a:pt x="20" y="0"/>
                      </a:lnTo>
                      <a:lnTo>
                        <a:pt x="0" y="0"/>
                      </a:lnTo>
                      <a:lnTo>
                        <a:pt x="13" y="18"/>
                      </a:lnTo>
                      <a:lnTo>
                        <a:pt x="32" y="18"/>
                      </a:lnTo>
                    </a:path>
                  </a:pathLst>
                </a:custGeom>
                <a:solidFill>
                  <a:srgbClr val="C9C9B6"/>
                </a:solidFill>
                <a:ln w="12699" cap="rnd">
                  <a:solidFill>
                    <a:srgbClr val="494936"/>
                  </a:solidFill>
                  <a:round/>
                  <a:headEnd/>
                  <a:tailEnd/>
                </a:ln>
              </p:spPr>
              <p:txBody>
                <a:bodyPr/>
                <a:lstStyle/>
                <a:p>
                  <a:endParaRPr lang="zh-CN" altLang="en-US"/>
                </a:p>
              </p:txBody>
            </p:sp>
            <p:sp>
              <p:nvSpPr>
                <p:cNvPr id="12505" name="Freeform 45">
                  <a:extLst>
                    <a:ext uri="{FF2B5EF4-FFF2-40B4-BE49-F238E27FC236}">
                      <a16:creationId xmlns:a16="http://schemas.microsoft.com/office/drawing/2014/main" id="{AD8AC934-D1E6-4DED-A2EF-40CB9A9653E7}"/>
                    </a:ext>
                  </a:extLst>
                </p:cNvPr>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06" name="Freeform 46">
                  <a:extLst>
                    <a:ext uri="{FF2B5EF4-FFF2-40B4-BE49-F238E27FC236}">
                      <a16:creationId xmlns:a16="http://schemas.microsoft.com/office/drawing/2014/main" id="{BE226C50-B007-4B47-B235-D68A91A96FFB}"/>
                    </a:ext>
                  </a:extLst>
                </p:cNvPr>
                <p:cNvSpPr>
                  <a:spLocks/>
                </p:cNvSpPr>
                <p:nvPr/>
              </p:nvSpPr>
              <p:spPr bwMode="auto">
                <a:xfrm>
                  <a:off x="1302" y="2510"/>
                  <a:ext cx="17" cy="24"/>
                </a:xfrm>
                <a:custGeom>
                  <a:avLst/>
                  <a:gdLst>
                    <a:gd name="T0" fmla="*/ 16 w 17"/>
                    <a:gd name="T1" fmla="*/ 23 h 24"/>
                    <a:gd name="T2" fmla="*/ 0 w 17"/>
                    <a:gd name="T3" fmla="*/ 13 h 24"/>
                    <a:gd name="T4" fmla="*/ 0 w 17"/>
                    <a:gd name="T5" fmla="*/ 0 h 24"/>
                    <a:gd name="T6" fmla="*/ 16 w 17"/>
                    <a:gd name="T7" fmla="*/ 18 h 24"/>
                    <a:gd name="T8" fmla="*/ 16 w 17"/>
                    <a:gd name="T9" fmla="*/ 23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24">
                      <a:moveTo>
                        <a:pt x="16" y="23"/>
                      </a:moveTo>
                      <a:lnTo>
                        <a:pt x="0" y="13"/>
                      </a:lnTo>
                      <a:lnTo>
                        <a:pt x="0" y="0"/>
                      </a:lnTo>
                      <a:lnTo>
                        <a:pt x="16" y="18"/>
                      </a:lnTo>
                      <a:lnTo>
                        <a:pt x="16" y="23"/>
                      </a:lnTo>
                    </a:path>
                  </a:pathLst>
                </a:custGeom>
                <a:solidFill>
                  <a:srgbClr val="7A7A5A"/>
                </a:solidFill>
                <a:ln w="12699" cap="rnd">
                  <a:solidFill>
                    <a:srgbClr val="494936"/>
                  </a:solidFill>
                  <a:round/>
                  <a:headEnd/>
                  <a:tailEnd/>
                </a:ln>
              </p:spPr>
              <p:txBody>
                <a:bodyPr/>
                <a:lstStyle/>
                <a:p>
                  <a:endParaRPr lang="zh-CN" altLang="en-US"/>
                </a:p>
              </p:txBody>
            </p:sp>
            <p:sp>
              <p:nvSpPr>
                <p:cNvPr id="12507" name="Freeform 47">
                  <a:extLst>
                    <a:ext uri="{FF2B5EF4-FFF2-40B4-BE49-F238E27FC236}">
                      <a16:creationId xmlns:a16="http://schemas.microsoft.com/office/drawing/2014/main" id="{0D1FAAB1-4529-462C-BE3F-080171224367}"/>
                    </a:ext>
                  </a:extLst>
                </p:cNvPr>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08" name="Freeform 48">
                  <a:extLst>
                    <a:ext uri="{FF2B5EF4-FFF2-40B4-BE49-F238E27FC236}">
                      <a16:creationId xmlns:a16="http://schemas.microsoft.com/office/drawing/2014/main" id="{595CBF9F-72A4-423C-BFE6-879AFB40A2A1}"/>
                    </a:ext>
                  </a:extLst>
                </p:cNvPr>
                <p:cNvSpPr>
                  <a:spLocks/>
                </p:cNvSpPr>
                <p:nvPr/>
              </p:nvSpPr>
              <p:spPr bwMode="auto">
                <a:xfrm>
                  <a:off x="1315" y="2528"/>
                  <a:ext cx="20" cy="17"/>
                </a:xfrm>
                <a:custGeom>
                  <a:avLst/>
                  <a:gdLst>
                    <a:gd name="T0" fmla="*/ 19 w 20"/>
                    <a:gd name="T1" fmla="*/ 0 h 17"/>
                    <a:gd name="T2" fmla="*/ 0 w 20"/>
                    <a:gd name="T3" fmla="*/ 0 h 17"/>
                    <a:gd name="T4" fmla="*/ 0 w 20"/>
                    <a:gd name="T5" fmla="*/ 16 h 17"/>
                    <a:gd name="T6" fmla="*/ 19 w 20"/>
                    <a:gd name="T7" fmla="*/ 16 h 17"/>
                    <a:gd name="T8" fmla="*/ 19 w 20"/>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 h="17">
                      <a:moveTo>
                        <a:pt x="19" y="0"/>
                      </a:moveTo>
                      <a:lnTo>
                        <a:pt x="0" y="0"/>
                      </a:lnTo>
                      <a:lnTo>
                        <a:pt x="0" y="16"/>
                      </a:lnTo>
                      <a:lnTo>
                        <a:pt x="19" y="16"/>
                      </a:lnTo>
                      <a:lnTo>
                        <a:pt x="19" y="0"/>
                      </a:lnTo>
                    </a:path>
                  </a:pathLst>
                </a:custGeom>
                <a:solidFill>
                  <a:srgbClr val="B7B79D"/>
                </a:solidFill>
                <a:ln w="12699" cap="rnd">
                  <a:solidFill>
                    <a:srgbClr val="494936"/>
                  </a:solidFill>
                  <a:round/>
                  <a:headEnd/>
                  <a:tailEnd/>
                </a:ln>
              </p:spPr>
              <p:txBody>
                <a:bodyPr/>
                <a:lstStyle/>
                <a:p>
                  <a:endParaRPr lang="zh-CN" altLang="en-US"/>
                </a:p>
              </p:txBody>
            </p:sp>
          </p:grpSp>
          <p:sp>
            <p:nvSpPr>
              <p:cNvPr id="12483" name="Freeform 49">
                <a:extLst>
                  <a:ext uri="{FF2B5EF4-FFF2-40B4-BE49-F238E27FC236}">
                    <a16:creationId xmlns:a16="http://schemas.microsoft.com/office/drawing/2014/main" id="{431A5E58-6A14-4CF2-B820-3CA3D2564B19}"/>
                  </a:ext>
                </a:extLst>
              </p:cNvPr>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84" name="Freeform 50">
                <a:extLst>
                  <a:ext uri="{FF2B5EF4-FFF2-40B4-BE49-F238E27FC236}">
                    <a16:creationId xmlns:a16="http://schemas.microsoft.com/office/drawing/2014/main" id="{B2675671-838E-417B-A021-1787123297BF}"/>
                  </a:ext>
                </a:extLst>
              </p:cNvPr>
              <p:cNvSpPr>
                <a:spLocks/>
              </p:cNvSpPr>
              <p:nvPr/>
            </p:nvSpPr>
            <p:spPr bwMode="auto">
              <a:xfrm>
                <a:off x="1125" y="2503"/>
                <a:ext cx="26" cy="33"/>
              </a:xfrm>
              <a:custGeom>
                <a:avLst/>
                <a:gdLst>
                  <a:gd name="T0" fmla="*/ 25 w 26"/>
                  <a:gd name="T1" fmla="*/ 32 h 33"/>
                  <a:gd name="T2" fmla="*/ 0 w 26"/>
                  <a:gd name="T3" fmla="*/ 10 h 33"/>
                  <a:gd name="T4" fmla="*/ 0 w 26"/>
                  <a:gd name="T5" fmla="*/ 0 h 33"/>
                  <a:gd name="T6" fmla="*/ 25 w 26"/>
                  <a:gd name="T7" fmla="*/ 27 h 33"/>
                  <a:gd name="T8" fmla="*/ 25 w 26"/>
                  <a:gd name="T9" fmla="*/ 32 h 3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33">
                    <a:moveTo>
                      <a:pt x="25" y="32"/>
                    </a:moveTo>
                    <a:lnTo>
                      <a:pt x="0" y="10"/>
                    </a:lnTo>
                    <a:lnTo>
                      <a:pt x="0" y="0"/>
                    </a:lnTo>
                    <a:lnTo>
                      <a:pt x="25" y="27"/>
                    </a:lnTo>
                    <a:lnTo>
                      <a:pt x="25" y="32"/>
                    </a:lnTo>
                  </a:path>
                </a:pathLst>
              </a:custGeom>
              <a:solidFill>
                <a:srgbClr val="DBDBCE"/>
              </a:solidFill>
              <a:ln w="12699" cap="rnd">
                <a:solidFill>
                  <a:srgbClr val="494936"/>
                </a:solidFill>
                <a:round/>
                <a:headEnd/>
                <a:tailEnd/>
              </a:ln>
            </p:spPr>
            <p:txBody>
              <a:bodyPr/>
              <a:lstStyle/>
              <a:p>
                <a:endParaRPr lang="zh-CN" altLang="en-US"/>
              </a:p>
            </p:txBody>
          </p:sp>
          <p:sp>
            <p:nvSpPr>
              <p:cNvPr id="12485" name="Freeform 51">
                <a:extLst>
                  <a:ext uri="{FF2B5EF4-FFF2-40B4-BE49-F238E27FC236}">
                    <a16:creationId xmlns:a16="http://schemas.microsoft.com/office/drawing/2014/main" id="{CFEDD966-4C36-419F-BA5E-F00BE83F53FD}"/>
                  </a:ext>
                </a:extLst>
              </p:cNvPr>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86" name="Freeform 52">
                <a:extLst>
                  <a:ext uri="{FF2B5EF4-FFF2-40B4-BE49-F238E27FC236}">
                    <a16:creationId xmlns:a16="http://schemas.microsoft.com/office/drawing/2014/main" id="{3B89FAFD-5810-49C3-980A-11510373E95A}"/>
                  </a:ext>
                </a:extLst>
              </p:cNvPr>
              <p:cNvSpPr>
                <a:spLocks/>
              </p:cNvSpPr>
              <p:nvPr/>
            </p:nvSpPr>
            <p:spPr bwMode="auto">
              <a:xfrm>
                <a:off x="1115" y="2463"/>
                <a:ext cx="161" cy="21"/>
              </a:xfrm>
              <a:custGeom>
                <a:avLst/>
                <a:gdLst>
                  <a:gd name="T0" fmla="*/ 160 w 161"/>
                  <a:gd name="T1" fmla="*/ 20 h 21"/>
                  <a:gd name="T2" fmla="*/ 142 w 161"/>
                  <a:gd name="T3" fmla="*/ 0 h 21"/>
                  <a:gd name="T4" fmla="*/ 0 w 161"/>
                  <a:gd name="T5" fmla="*/ 0 h 21"/>
                  <a:gd name="T6" fmla="*/ 18 w 161"/>
                  <a:gd name="T7" fmla="*/ 20 h 21"/>
                  <a:gd name="T8" fmla="*/ 160 w 161"/>
                  <a:gd name="T9" fmla="*/ 2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1" h="21">
                    <a:moveTo>
                      <a:pt x="160" y="20"/>
                    </a:moveTo>
                    <a:lnTo>
                      <a:pt x="142" y="0"/>
                    </a:lnTo>
                    <a:lnTo>
                      <a:pt x="0" y="0"/>
                    </a:lnTo>
                    <a:lnTo>
                      <a:pt x="18" y="20"/>
                    </a:lnTo>
                    <a:lnTo>
                      <a:pt x="160" y="20"/>
                    </a:lnTo>
                  </a:path>
                </a:pathLst>
              </a:custGeom>
              <a:solidFill>
                <a:srgbClr val="C9C9B6"/>
              </a:solidFill>
              <a:ln w="12699" cap="rnd">
                <a:solidFill>
                  <a:srgbClr val="494936"/>
                </a:solidFill>
                <a:round/>
                <a:headEnd/>
                <a:tailEnd/>
              </a:ln>
            </p:spPr>
            <p:txBody>
              <a:bodyPr/>
              <a:lstStyle/>
              <a:p>
                <a:endParaRPr lang="zh-CN" altLang="en-US"/>
              </a:p>
            </p:txBody>
          </p:sp>
          <p:sp>
            <p:nvSpPr>
              <p:cNvPr id="12487" name="Freeform 53">
                <a:extLst>
                  <a:ext uri="{FF2B5EF4-FFF2-40B4-BE49-F238E27FC236}">
                    <a16:creationId xmlns:a16="http://schemas.microsoft.com/office/drawing/2014/main" id="{EEBD9D0E-A6CE-4782-A6D4-807828CCBF31}"/>
                  </a:ext>
                </a:extLst>
              </p:cNvPr>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88" name="Freeform 54">
                <a:extLst>
                  <a:ext uri="{FF2B5EF4-FFF2-40B4-BE49-F238E27FC236}">
                    <a16:creationId xmlns:a16="http://schemas.microsoft.com/office/drawing/2014/main" id="{5DBF3FDA-BA2B-4301-B62B-9BEA7F777A3C}"/>
                  </a:ext>
                </a:extLst>
              </p:cNvPr>
              <p:cNvSpPr>
                <a:spLocks/>
              </p:cNvSpPr>
              <p:nvPr/>
            </p:nvSpPr>
            <p:spPr bwMode="auto">
              <a:xfrm>
                <a:off x="1133" y="2483"/>
                <a:ext cx="143" cy="26"/>
              </a:xfrm>
              <a:custGeom>
                <a:avLst/>
                <a:gdLst>
                  <a:gd name="T0" fmla="*/ 142 w 143"/>
                  <a:gd name="T1" fmla="*/ 0 h 26"/>
                  <a:gd name="T2" fmla="*/ 0 w 143"/>
                  <a:gd name="T3" fmla="*/ 0 h 26"/>
                  <a:gd name="T4" fmla="*/ 0 w 143"/>
                  <a:gd name="T5" fmla="*/ 25 h 26"/>
                  <a:gd name="T6" fmla="*/ 142 w 143"/>
                  <a:gd name="T7" fmla="*/ 25 h 26"/>
                  <a:gd name="T8" fmla="*/ 142 w 143"/>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 h="26">
                    <a:moveTo>
                      <a:pt x="142" y="0"/>
                    </a:moveTo>
                    <a:lnTo>
                      <a:pt x="0" y="0"/>
                    </a:lnTo>
                    <a:lnTo>
                      <a:pt x="0" y="25"/>
                    </a:lnTo>
                    <a:lnTo>
                      <a:pt x="142" y="25"/>
                    </a:lnTo>
                    <a:lnTo>
                      <a:pt x="142" y="0"/>
                    </a:lnTo>
                  </a:path>
                </a:pathLst>
              </a:custGeom>
              <a:solidFill>
                <a:srgbClr val="B7B79D"/>
              </a:solidFill>
              <a:ln w="12699" cap="rnd">
                <a:solidFill>
                  <a:srgbClr val="494936"/>
                </a:solidFill>
                <a:round/>
                <a:headEnd/>
                <a:tailEnd/>
              </a:ln>
            </p:spPr>
            <p:txBody>
              <a:bodyPr/>
              <a:lstStyle/>
              <a:p>
                <a:endParaRPr lang="zh-CN" altLang="en-US"/>
              </a:p>
            </p:txBody>
          </p:sp>
          <p:sp>
            <p:nvSpPr>
              <p:cNvPr id="12489" name="Freeform 55">
                <a:extLst>
                  <a:ext uri="{FF2B5EF4-FFF2-40B4-BE49-F238E27FC236}">
                    <a16:creationId xmlns:a16="http://schemas.microsoft.com/office/drawing/2014/main" id="{A1980692-A57D-45C3-981F-267809A3A8CD}"/>
                  </a:ext>
                </a:extLst>
              </p:cNvPr>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90" name="Freeform 56">
                <a:extLst>
                  <a:ext uri="{FF2B5EF4-FFF2-40B4-BE49-F238E27FC236}">
                    <a16:creationId xmlns:a16="http://schemas.microsoft.com/office/drawing/2014/main" id="{846DDE95-5117-47EC-BC1E-FD32C47F6093}"/>
                  </a:ext>
                </a:extLst>
              </p:cNvPr>
              <p:cNvSpPr>
                <a:spLocks/>
              </p:cNvSpPr>
              <p:nvPr/>
            </p:nvSpPr>
            <p:spPr bwMode="auto">
              <a:xfrm>
                <a:off x="1115" y="2463"/>
                <a:ext cx="19" cy="46"/>
              </a:xfrm>
              <a:custGeom>
                <a:avLst/>
                <a:gdLst>
                  <a:gd name="T0" fmla="*/ 18 w 19"/>
                  <a:gd name="T1" fmla="*/ 45 h 46"/>
                  <a:gd name="T2" fmla="*/ 0 w 19"/>
                  <a:gd name="T3" fmla="*/ 27 h 46"/>
                  <a:gd name="T4" fmla="*/ 0 w 19"/>
                  <a:gd name="T5" fmla="*/ 0 h 46"/>
                  <a:gd name="T6" fmla="*/ 18 w 19"/>
                  <a:gd name="T7" fmla="*/ 20 h 46"/>
                  <a:gd name="T8" fmla="*/ 18 w 19"/>
                  <a:gd name="T9" fmla="*/ 45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 h="46">
                    <a:moveTo>
                      <a:pt x="18" y="45"/>
                    </a:moveTo>
                    <a:lnTo>
                      <a:pt x="0" y="27"/>
                    </a:lnTo>
                    <a:lnTo>
                      <a:pt x="0" y="0"/>
                    </a:lnTo>
                    <a:lnTo>
                      <a:pt x="18" y="20"/>
                    </a:lnTo>
                    <a:lnTo>
                      <a:pt x="18" y="45"/>
                    </a:lnTo>
                  </a:path>
                </a:pathLst>
              </a:custGeom>
              <a:solidFill>
                <a:srgbClr val="DBDBCE"/>
              </a:solidFill>
              <a:ln w="12699" cap="rnd">
                <a:solidFill>
                  <a:srgbClr val="494936"/>
                </a:solidFill>
                <a:round/>
                <a:headEnd/>
                <a:tailEnd/>
              </a:ln>
            </p:spPr>
            <p:txBody>
              <a:bodyPr/>
              <a:lstStyle/>
              <a:p>
                <a:endParaRPr lang="zh-CN" altLang="en-US"/>
              </a:p>
            </p:txBody>
          </p:sp>
          <p:sp>
            <p:nvSpPr>
              <p:cNvPr id="12491" name="Freeform 57">
                <a:extLst>
                  <a:ext uri="{FF2B5EF4-FFF2-40B4-BE49-F238E27FC236}">
                    <a16:creationId xmlns:a16="http://schemas.microsoft.com/office/drawing/2014/main" id="{94FFEDE9-7852-4207-8815-C325EC02E34E}"/>
                  </a:ext>
                </a:extLst>
              </p:cNvPr>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92" name="Freeform 58">
                <a:extLst>
                  <a:ext uri="{FF2B5EF4-FFF2-40B4-BE49-F238E27FC236}">
                    <a16:creationId xmlns:a16="http://schemas.microsoft.com/office/drawing/2014/main" id="{95038AAE-C688-4AB1-974C-AE993B6151E3}"/>
                  </a:ext>
                </a:extLst>
              </p:cNvPr>
              <p:cNvSpPr>
                <a:spLocks/>
              </p:cNvSpPr>
              <p:nvPr/>
            </p:nvSpPr>
            <p:spPr bwMode="auto">
              <a:xfrm>
                <a:off x="1118" y="2463"/>
                <a:ext cx="155" cy="17"/>
              </a:xfrm>
              <a:custGeom>
                <a:avLst/>
                <a:gdLst>
                  <a:gd name="T0" fmla="*/ 154 w 155"/>
                  <a:gd name="T1" fmla="*/ 16 h 17"/>
                  <a:gd name="T2" fmla="*/ 139 w 155"/>
                  <a:gd name="T3" fmla="*/ 0 h 17"/>
                  <a:gd name="T4" fmla="*/ 0 w 155"/>
                  <a:gd name="T5" fmla="*/ 0 h 17"/>
                  <a:gd name="T6" fmla="*/ 15 w 155"/>
                  <a:gd name="T7" fmla="*/ 16 h 17"/>
                  <a:gd name="T8" fmla="*/ 154 w 155"/>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5" h="17">
                    <a:moveTo>
                      <a:pt x="154" y="16"/>
                    </a:moveTo>
                    <a:lnTo>
                      <a:pt x="139" y="0"/>
                    </a:lnTo>
                    <a:lnTo>
                      <a:pt x="0" y="0"/>
                    </a:lnTo>
                    <a:lnTo>
                      <a:pt x="15" y="16"/>
                    </a:lnTo>
                    <a:lnTo>
                      <a:pt x="154" y="16"/>
                    </a:lnTo>
                  </a:path>
                </a:pathLst>
              </a:custGeom>
              <a:solidFill>
                <a:srgbClr val="000000"/>
              </a:solidFill>
              <a:ln w="12699" cap="rnd">
                <a:solidFill>
                  <a:srgbClr val="000000"/>
                </a:solidFill>
                <a:round/>
                <a:headEnd/>
                <a:tailEnd/>
              </a:ln>
            </p:spPr>
            <p:txBody>
              <a:bodyPr/>
              <a:lstStyle/>
              <a:p>
                <a:endParaRPr lang="zh-CN" altLang="en-US"/>
              </a:p>
            </p:txBody>
          </p:sp>
          <p:sp>
            <p:nvSpPr>
              <p:cNvPr id="12493" name="Freeform 59">
                <a:extLst>
                  <a:ext uri="{FF2B5EF4-FFF2-40B4-BE49-F238E27FC236}">
                    <a16:creationId xmlns:a16="http://schemas.microsoft.com/office/drawing/2014/main" id="{C7FD785E-03AC-460B-8756-50CD78069861}"/>
                  </a:ext>
                </a:extLst>
              </p:cNvPr>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94" name="Freeform 60">
                <a:extLst>
                  <a:ext uri="{FF2B5EF4-FFF2-40B4-BE49-F238E27FC236}">
                    <a16:creationId xmlns:a16="http://schemas.microsoft.com/office/drawing/2014/main" id="{B6A55EEF-44FE-4D7A-B226-F6F042CF9B2E}"/>
                  </a:ext>
                </a:extLst>
              </p:cNvPr>
              <p:cNvSpPr>
                <a:spLocks/>
              </p:cNvSpPr>
              <p:nvPr/>
            </p:nvSpPr>
            <p:spPr bwMode="auto">
              <a:xfrm>
                <a:off x="1118" y="2348"/>
                <a:ext cx="158" cy="17"/>
              </a:xfrm>
              <a:custGeom>
                <a:avLst/>
                <a:gdLst>
                  <a:gd name="T0" fmla="*/ 157 w 158"/>
                  <a:gd name="T1" fmla="*/ 16 h 17"/>
                  <a:gd name="T2" fmla="*/ 142 w 158"/>
                  <a:gd name="T3" fmla="*/ 0 h 17"/>
                  <a:gd name="T4" fmla="*/ 0 w 158"/>
                  <a:gd name="T5" fmla="*/ 0 h 17"/>
                  <a:gd name="T6" fmla="*/ 15 w 158"/>
                  <a:gd name="T7" fmla="*/ 16 h 17"/>
                  <a:gd name="T8" fmla="*/ 157 w 158"/>
                  <a:gd name="T9" fmla="*/ 16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16"/>
                    </a:moveTo>
                    <a:lnTo>
                      <a:pt x="142" y="0"/>
                    </a:lnTo>
                    <a:lnTo>
                      <a:pt x="0" y="0"/>
                    </a:lnTo>
                    <a:lnTo>
                      <a:pt x="15" y="16"/>
                    </a:lnTo>
                    <a:lnTo>
                      <a:pt x="157" y="16"/>
                    </a:lnTo>
                  </a:path>
                </a:pathLst>
              </a:custGeom>
              <a:solidFill>
                <a:srgbClr val="C9C9B6"/>
              </a:solidFill>
              <a:ln w="12699" cap="rnd">
                <a:solidFill>
                  <a:srgbClr val="494936"/>
                </a:solidFill>
                <a:round/>
                <a:headEnd/>
                <a:tailEnd/>
              </a:ln>
            </p:spPr>
            <p:txBody>
              <a:bodyPr/>
              <a:lstStyle/>
              <a:p>
                <a:endParaRPr lang="zh-CN" altLang="en-US"/>
              </a:p>
            </p:txBody>
          </p:sp>
          <p:sp>
            <p:nvSpPr>
              <p:cNvPr id="12495" name="Rectangle 61">
                <a:extLst>
                  <a:ext uri="{FF2B5EF4-FFF2-40B4-BE49-F238E27FC236}">
                    <a16:creationId xmlns:a16="http://schemas.microsoft.com/office/drawing/2014/main" id="{F1E8CC2C-23AD-4C08-AE1A-CFD26C5F8847}"/>
                  </a:ext>
                </a:extLst>
              </p:cNvPr>
              <p:cNvSpPr>
                <a:spLocks noChangeArrowheads="1"/>
              </p:cNvSpPr>
              <p:nvPr/>
            </p:nvSpPr>
            <p:spPr bwMode="auto">
              <a:xfrm>
                <a:off x="1137" y="2367"/>
                <a:ext cx="136" cy="104"/>
              </a:xfrm>
              <a:prstGeom prst="rect">
                <a:avLst/>
              </a:prstGeom>
              <a:solidFill>
                <a:srgbClr val="B7B79D"/>
              </a:solidFill>
              <a:ln w="12699">
                <a:solidFill>
                  <a:srgbClr val="494936"/>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96" name="Rectangle 62">
                <a:extLst>
                  <a:ext uri="{FF2B5EF4-FFF2-40B4-BE49-F238E27FC236}">
                    <a16:creationId xmlns:a16="http://schemas.microsoft.com/office/drawing/2014/main" id="{F70832C5-BDF5-415E-9FCC-81A98161CBD7}"/>
                  </a:ext>
                </a:extLst>
              </p:cNvPr>
              <p:cNvSpPr>
                <a:spLocks noChangeArrowheads="1"/>
              </p:cNvSpPr>
              <p:nvPr/>
            </p:nvSpPr>
            <p:spPr bwMode="auto">
              <a:xfrm>
                <a:off x="1149" y="2382"/>
                <a:ext cx="112" cy="79"/>
              </a:xfrm>
              <a:prstGeom prst="rect">
                <a:avLst/>
              </a:prstGeom>
              <a:solidFill>
                <a:srgbClr val="FFFFFF"/>
              </a:solidFill>
              <a:ln w="12699">
                <a:solidFill>
                  <a:srgbClr val="494936"/>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97" name="Freeform 63">
                <a:extLst>
                  <a:ext uri="{FF2B5EF4-FFF2-40B4-BE49-F238E27FC236}">
                    <a16:creationId xmlns:a16="http://schemas.microsoft.com/office/drawing/2014/main" id="{FED7F883-DD69-48C9-A9C9-00694956F04B}"/>
                  </a:ext>
                </a:extLst>
              </p:cNvPr>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98" name="Freeform 64">
                <a:extLst>
                  <a:ext uri="{FF2B5EF4-FFF2-40B4-BE49-F238E27FC236}">
                    <a16:creationId xmlns:a16="http://schemas.microsoft.com/office/drawing/2014/main" id="{7846E3D2-6A61-4AE4-8907-70B49E994ED7}"/>
                  </a:ext>
                </a:extLst>
              </p:cNvPr>
              <p:cNvSpPr>
                <a:spLocks/>
              </p:cNvSpPr>
              <p:nvPr/>
            </p:nvSpPr>
            <p:spPr bwMode="auto">
              <a:xfrm>
                <a:off x="1118" y="2348"/>
                <a:ext cx="17" cy="128"/>
              </a:xfrm>
              <a:custGeom>
                <a:avLst/>
                <a:gdLst>
                  <a:gd name="T0" fmla="*/ 16 w 17"/>
                  <a:gd name="T1" fmla="*/ 127 h 128"/>
                  <a:gd name="T2" fmla="*/ 0 w 17"/>
                  <a:gd name="T3" fmla="*/ 112 h 128"/>
                  <a:gd name="T4" fmla="*/ 0 w 17"/>
                  <a:gd name="T5" fmla="*/ 0 h 128"/>
                  <a:gd name="T6" fmla="*/ 16 w 17"/>
                  <a:gd name="T7" fmla="*/ 15 h 128"/>
                  <a:gd name="T8" fmla="*/ 16 w 17"/>
                  <a:gd name="T9" fmla="*/ 127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28">
                    <a:moveTo>
                      <a:pt x="16" y="127"/>
                    </a:moveTo>
                    <a:lnTo>
                      <a:pt x="0" y="112"/>
                    </a:lnTo>
                    <a:lnTo>
                      <a:pt x="0" y="0"/>
                    </a:lnTo>
                    <a:lnTo>
                      <a:pt x="16" y="15"/>
                    </a:lnTo>
                    <a:lnTo>
                      <a:pt x="16" y="127"/>
                    </a:lnTo>
                  </a:path>
                </a:pathLst>
              </a:custGeom>
              <a:solidFill>
                <a:srgbClr val="DBDBCE"/>
              </a:solidFill>
              <a:ln w="12699" cap="rnd">
                <a:solidFill>
                  <a:srgbClr val="494936"/>
                </a:solidFill>
                <a:round/>
                <a:headEnd/>
                <a:tailEnd/>
              </a:ln>
            </p:spPr>
            <p:txBody>
              <a:bodyPr/>
              <a:lstStyle/>
              <a:p>
                <a:endParaRPr lang="zh-CN" altLang="en-US"/>
              </a:p>
            </p:txBody>
          </p:sp>
          <p:sp>
            <p:nvSpPr>
              <p:cNvPr id="12499" name="Freeform 65">
                <a:extLst>
                  <a:ext uri="{FF2B5EF4-FFF2-40B4-BE49-F238E27FC236}">
                    <a16:creationId xmlns:a16="http://schemas.microsoft.com/office/drawing/2014/main" id="{138C884C-DAC8-443C-8404-54A99D621D29}"/>
                  </a:ext>
                </a:extLst>
              </p:cNvPr>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00" name="Freeform 66">
                <a:extLst>
                  <a:ext uri="{FF2B5EF4-FFF2-40B4-BE49-F238E27FC236}">
                    <a16:creationId xmlns:a16="http://schemas.microsoft.com/office/drawing/2014/main" id="{8ADB2BE4-0578-4D8A-A46E-5B6A09CB12A8}"/>
                  </a:ext>
                </a:extLst>
              </p:cNvPr>
              <p:cNvSpPr>
                <a:spLocks/>
              </p:cNvSpPr>
              <p:nvPr/>
            </p:nvSpPr>
            <p:spPr bwMode="auto">
              <a:xfrm>
                <a:off x="1125" y="2503"/>
                <a:ext cx="181" cy="28"/>
              </a:xfrm>
              <a:custGeom>
                <a:avLst/>
                <a:gdLst>
                  <a:gd name="T0" fmla="*/ 180 w 181"/>
                  <a:gd name="T1" fmla="*/ 27 h 28"/>
                  <a:gd name="T2" fmla="*/ 157 w 181"/>
                  <a:gd name="T3" fmla="*/ 0 h 28"/>
                  <a:gd name="T4" fmla="*/ 0 w 181"/>
                  <a:gd name="T5" fmla="*/ 0 h 28"/>
                  <a:gd name="T6" fmla="*/ 23 w 181"/>
                  <a:gd name="T7" fmla="*/ 27 h 28"/>
                  <a:gd name="T8" fmla="*/ 180 w 181"/>
                  <a:gd name="T9" fmla="*/ 27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28">
                    <a:moveTo>
                      <a:pt x="180" y="27"/>
                    </a:moveTo>
                    <a:lnTo>
                      <a:pt x="157" y="0"/>
                    </a:lnTo>
                    <a:lnTo>
                      <a:pt x="0" y="0"/>
                    </a:lnTo>
                    <a:lnTo>
                      <a:pt x="23" y="27"/>
                    </a:lnTo>
                    <a:lnTo>
                      <a:pt x="180" y="27"/>
                    </a:lnTo>
                  </a:path>
                </a:pathLst>
              </a:custGeom>
              <a:solidFill>
                <a:srgbClr val="C9C9B6"/>
              </a:solidFill>
              <a:ln w="12699" cap="rnd">
                <a:solidFill>
                  <a:srgbClr val="494936"/>
                </a:solidFill>
                <a:round/>
                <a:headEnd/>
                <a:tailEnd/>
              </a:ln>
            </p:spPr>
            <p:txBody>
              <a:bodyPr/>
              <a:lstStyle/>
              <a:p>
                <a:endParaRPr lang="zh-CN" altLang="en-US"/>
              </a:p>
            </p:txBody>
          </p:sp>
          <p:sp>
            <p:nvSpPr>
              <p:cNvPr id="12501" name="Freeform 67">
                <a:extLst>
                  <a:ext uri="{FF2B5EF4-FFF2-40B4-BE49-F238E27FC236}">
                    <a16:creationId xmlns:a16="http://schemas.microsoft.com/office/drawing/2014/main" id="{FCAEA81A-4AD3-43DD-8139-A4E5E27839B5}"/>
                  </a:ext>
                </a:extLst>
              </p:cNvPr>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502" name="Freeform 68">
                <a:extLst>
                  <a:ext uri="{FF2B5EF4-FFF2-40B4-BE49-F238E27FC236}">
                    <a16:creationId xmlns:a16="http://schemas.microsoft.com/office/drawing/2014/main" id="{36C6B41D-73ED-4E16-A695-6C7E029D8E60}"/>
                  </a:ext>
                </a:extLst>
              </p:cNvPr>
              <p:cNvSpPr>
                <a:spLocks/>
              </p:cNvSpPr>
              <p:nvPr/>
            </p:nvSpPr>
            <p:spPr bwMode="auto">
              <a:xfrm>
                <a:off x="1148" y="2530"/>
                <a:ext cx="158" cy="17"/>
              </a:xfrm>
              <a:custGeom>
                <a:avLst/>
                <a:gdLst>
                  <a:gd name="T0" fmla="*/ 157 w 158"/>
                  <a:gd name="T1" fmla="*/ 0 h 17"/>
                  <a:gd name="T2" fmla="*/ 0 w 158"/>
                  <a:gd name="T3" fmla="*/ 0 h 17"/>
                  <a:gd name="T4" fmla="*/ 0 w 158"/>
                  <a:gd name="T5" fmla="*/ 16 h 17"/>
                  <a:gd name="T6" fmla="*/ 157 w 158"/>
                  <a:gd name="T7" fmla="*/ 16 h 17"/>
                  <a:gd name="T8" fmla="*/ 157 w 158"/>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8" h="17">
                    <a:moveTo>
                      <a:pt x="157" y="0"/>
                    </a:moveTo>
                    <a:lnTo>
                      <a:pt x="0" y="0"/>
                    </a:lnTo>
                    <a:lnTo>
                      <a:pt x="0" y="16"/>
                    </a:lnTo>
                    <a:lnTo>
                      <a:pt x="157" y="16"/>
                    </a:lnTo>
                    <a:lnTo>
                      <a:pt x="157" y="0"/>
                    </a:lnTo>
                  </a:path>
                </a:pathLst>
              </a:custGeom>
              <a:solidFill>
                <a:srgbClr val="B7B79D"/>
              </a:solidFill>
              <a:ln w="12699" cap="rnd">
                <a:solidFill>
                  <a:srgbClr val="494936"/>
                </a:solidFill>
                <a:round/>
                <a:headEnd/>
                <a:tailEnd/>
              </a:ln>
            </p:spPr>
            <p:txBody>
              <a:bodyPr/>
              <a:lstStyle/>
              <a:p>
                <a:endParaRPr lang="zh-CN" altLang="en-US"/>
              </a:p>
            </p:txBody>
          </p:sp>
        </p:grpSp>
        <p:sp>
          <p:nvSpPr>
            <p:cNvPr id="12319" name="Freeform 69">
              <a:extLst>
                <a:ext uri="{FF2B5EF4-FFF2-40B4-BE49-F238E27FC236}">
                  <a16:creationId xmlns:a16="http://schemas.microsoft.com/office/drawing/2014/main" id="{40612D7B-B93B-4BC0-9274-4B818A6F0ACF}"/>
                </a:ext>
              </a:extLst>
            </p:cNvPr>
            <p:cNvSpPr>
              <a:spLocks/>
            </p:cNvSpPr>
            <p:nvPr/>
          </p:nvSpPr>
          <p:spPr bwMode="auto">
            <a:xfrm>
              <a:off x="5215" y="4800"/>
              <a:ext cx="178" cy="77"/>
            </a:xfrm>
            <a:custGeom>
              <a:avLst/>
              <a:gdLst>
                <a:gd name="T0" fmla="*/ 124113408 w 68"/>
                <a:gd name="T1" fmla="*/ 10814705 h 31"/>
                <a:gd name="T2" fmla="*/ 87258710 w 68"/>
                <a:gd name="T3" fmla="*/ 10814705 h 31"/>
                <a:gd name="T4" fmla="*/ 59620283 w 68"/>
                <a:gd name="T5" fmla="*/ 0 h 31"/>
                <a:gd name="T6" fmla="*/ 21944960 w 68"/>
                <a:gd name="T7" fmla="*/ 6836932 h 31"/>
                <a:gd name="T8" fmla="*/ 12734638 w 68"/>
                <a:gd name="T9" fmla="*/ 8500564 h 31"/>
                <a:gd name="T10" fmla="*/ 0 w 68"/>
                <a:gd name="T11" fmla="*/ 12631132 h 31"/>
                <a:gd name="T12" fmla="*/ 3520144 w 68"/>
                <a:gd name="T13" fmla="*/ 21114304 h 31"/>
                <a:gd name="T14" fmla="*/ 12734638 w 68"/>
                <a:gd name="T15" fmla="*/ 21114304 h 31"/>
                <a:gd name="T16" fmla="*/ 18430824 w 68"/>
                <a:gd name="T17" fmla="*/ 15337675 h 31"/>
                <a:gd name="T18" fmla="*/ 21944960 w 68"/>
                <a:gd name="T19" fmla="*/ 12631132 h 31"/>
                <a:gd name="T20" fmla="*/ 41207113 w 68"/>
                <a:gd name="T21" fmla="*/ 15337675 h 31"/>
                <a:gd name="T22" fmla="*/ 27641193 w 68"/>
                <a:gd name="T23" fmla="*/ 16982057 h 31"/>
                <a:gd name="T24" fmla="*/ 21944960 w 68"/>
                <a:gd name="T25" fmla="*/ 16982057 h 31"/>
                <a:gd name="T26" fmla="*/ 21944960 w 68"/>
                <a:gd name="T27" fmla="*/ 21114304 h 31"/>
                <a:gd name="T28" fmla="*/ 65313503 w 68"/>
                <a:gd name="T29" fmla="*/ 25487370 h 31"/>
                <a:gd name="T30" fmla="*/ 92954943 w 68"/>
                <a:gd name="T31" fmla="*/ 21114304 h 31"/>
                <a:gd name="T32" fmla="*/ 119248511 w 68"/>
                <a:gd name="T33" fmla="*/ 21114304 h 31"/>
                <a:gd name="T34" fmla="*/ 124113408 w 68"/>
                <a:gd name="T35" fmla="*/ 10814705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0" name="Freeform 70">
              <a:extLst>
                <a:ext uri="{FF2B5EF4-FFF2-40B4-BE49-F238E27FC236}">
                  <a16:creationId xmlns:a16="http://schemas.microsoft.com/office/drawing/2014/main" id="{1CB73D2E-3D43-4D54-B5A1-4A14A9CAC816}"/>
                </a:ext>
              </a:extLst>
            </p:cNvPr>
            <p:cNvSpPr>
              <a:spLocks/>
            </p:cNvSpPr>
            <p:nvPr/>
          </p:nvSpPr>
          <p:spPr bwMode="auto">
            <a:xfrm>
              <a:off x="5369" y="4821"/>
              <a:ext cx="237" cy="93"/>
            </a:xfrm>
            <a:custGeom>
              <a:avLst/>
              <a:gdLst>
                <a:gd name="T0" fmla="*/ 210947575 w 89"/>
                <a:gd name="T1" fmla="*/ 0 h 38"/>
                <a:gd name="T2" fmla="*/ 11835745 w 89"/>
                <a:gd name="T3" fmla="*/ 1342572 h 38"/>
                <a:gd name="T4" fmla="*/ 0 w 89"/>
                <a:gd name="T5" fmla="*/ 6637180 h 38"/>
                <a:gd name="T6" fmla="*/ 0 w 89"/>
                <a:gd name="T7" fmla="*/ 16851098 h 38"/>
                <a:gd name="T8" fmla="*/ 156135701 w 89"/>
                <a:gd name="T9" fmla="*/ 25208024 h 38"/>
                <a:gd name="T10" fmla="*/ 210947575 w 89"/>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9" h="38">
                  <a:moveTo>
                    <a:pt x="88" y="0"/>
                  </a:moveTo>
                  <a:lnTo>
                    <a:pt x="5" y="2"/>
                  </a:lnTo>
                  <a:lnTo>
                    <a:pt x="0" y="10"/>
                  </a:lnTo>
                  <a:lnTo>
                    <a:pt x="0" y="25"/>
                  </a:lnTo>
                  <a:lnTo>
                    <a:pt x="65" y="37"/>
                  </a:lnTo>
                  <a:lnTo>
                    <a:pt x="88" y="0"/>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1" name="Freeform 71">
              <a:extLst>
                <a:ext uri="{FF2B5EF4-FFF2-40B4-BE49-F238E27FC236}">
                  <a16:creationId xmlns:a16="http://schemas.microsoft.com/office/drawing/2014/main" id="{91EC2735-D9C9-4C53-90B3-BF64BB55ABF7}"/>
                </a:ext>
              </a:extLst>
            </p:cNvPr>
            <p:cNvSpPr>
              <a:spLocks/>
            </p:cNvSpPr>
            <p:nvPr/>
          </p:nvSpPr>
          <p:spPr bwMode="auto">
            <a:xfrm>
              <a:off x="5369" y="4821"/>
              <a:ext cx="237" cy="93"/>
            </a:xfrm>
            <a:custGeom>
              <a:avLst/>
              <a:gdLst>
                <a:gd name="T0" fmla="*/ 210947575 w 89"/>
                <a:gd name="T1" fmla="*/ 0 h 38"/>
                <a:gd name="T2" fmla="*/ 11835745 w 89"/>
                <a:gd name="T3" fmla="*/ 1342572 h 38"/>
                <a:gd name="T4" fmla="*/ 0 w 89"/>
                <a:gd name="T5" fmla="*/ 6637180 h 38"/>
                <a:gd name="T6" fmla="*/ 0 w 89"/>
                <a:gd name="T7" fmla="*/ 16851098 h 38"/>
                <a:gd name="T8" fmla="*/ 156135701 w 89"/>
                <a:gd name="T9" fmla="*/ 25208024 h 38"/>
                <a:gd name="T10" fmla="*/ 210947575 w 89"/>
                <a:gd name="T11" fmla="*/ 0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9" h="38">
                  <a:moveTo>
                    <a:pt x="88" y="0"/>
                  </a:moveTo>
                  <a:lnTo>
                    <a:pt x="5" y="2"/>
                  </a:lnTo>
                  <a:lnTo>
                    <a:pt x="0" y="10"/>
                  </a:lnTo>
                  <a:lnTo>
                    <a:pt x="0" y="25"/>
                  </a:lnTo>
                  <a:lnTo>
                    <a:pt x="65" y="37"/>
                  </a:lnTo>
                  <a:lnTo>
                    <a:pt x="88" y="0"/>
                  </a:lnTo>
                </a:path>
              </a:pathLst>
            </a:custGeom>
            <a:solidFill>
              <a:srgbClr val="006C88"/>
            </a:solidFill>
            <a:ln w="12699" cap="rnd">
              <a:solidFill>
                <a:srgbClr val="000000"/>
              </a:solidFill>
              <a:round/>
              <a:headEnd/>
              <a:tailEnd/>
            </a:ln>
          </p:spPr>
          <p:txBody>
            <a:bodyPr/>
            <a:lstStyle/>
            <a:p>
              <a:endParaRPr lang="zh-CN" altLang="en-US"/>
            </a:p>
          </p:txBody>
        </p:sp>
        <p:sp>
          <p:nvSpPr>
            <p:cNvPr id="12322" name="Freeform 72">
              <a:extLst>
                <a:ext uri="{FF2B5EF4-FFF2-40B4-BE49-F238E27FC236}">
                  <a16:creationId xmlns:a16="http://schemas.microsoft.com/office/drawing/2014/main" id="{A77B2828-9B77-41CE-A101-A2A4B79DEFC6}"/>
                </a:ext>
              </a:extLst>
            </p:cNvPr>
            <p:cNvSpPr>
              <a:spLocks/>
            </p:cNvSpPr>
            <p:nvPr/>
          </p:nvSpPr>
          <p:spPr bwMode="auto">
            <a:xfrm>
              <a:off x="5160" y="5273"/>
              <a:ext cx="168" cy="192"/>
            </a:xfrm>
            <a:custGeom>
              <a:avLst/>
              <a:gdLst>
                <a:gd name="T0" fmla="*/ 66191211 w 63"/>
                <a:gd name="T1" fmla="*/ 0 h 78"/>
                <a:gd name="T2" fmla="*/ 61677624 w 63"/>
                <a:gd name="T3" fmla="*/ 25833502 h 78"/>
                <a:gd name="T4" fmla="*/ 48639032 w 63"/>
                <a:gd name="T5" fmla="*/ 27262395 h 78"/>
                <a:gd name="T6" fmla="*/ 4507819 w 63"/>
                <a:gd name="T7" fmla="*/ 36907953 h 78"/>
                <a:gd name="T8" fmla="*/ 0 w 63"/>
                <a:gd name="T9" fmla="*/ 51499845 h 78"/>
                <a:gd name="T10" fmla="*/ 41371669 w 63"/>
                <a:gd name="T11" fmla="*/ 51499845 h 78"/>
                <a:gd name="T12" fmla="*/ 73460757 w 63"/>
                <a:gd name="T13" fmla="*/ 51499845 h 78"/>
                <a:gd name="T14" fmla="*/ 73460757 w 63"/>
                <a:gd name="T15" fmla="*/ 55422607 h 78"/>
                <a:gd name="T16" fmla="*/ 122434595 w 63"/>
                <a:gd name="T17" fmla="*/ 57014442 h 78"/>
                <a:gd name="T18" fmla="*/ 139651960 w 63"/>
                <a:gd name="T19" fmla="*/ 57014442 h 78"/>
                <a:gd name="T20" fmla="*/ 151674973 w 63"/>
                <a:gd name="T21" fmla="*/ 57014442 h 78"/>
                <a:gd name="T22" fmla="*/ 151674973 w 63"/>
                <a:gd name="T23" fmla="*/ 44346828 h 78"/>
                <a:gd name="T24" fmla="*/ 147269496 w 63"/>
                <a:gd name="T25" fmla="*/ 40428313 h 78"/>
                <a:gd name="T26" fmla="*/ 135145907 w 63"/>
                <a:gd name="T27" fmla="*/ 30919092 h 78"/>
                <a:gd name="T28" fmla="*/ 139651960 w 63"/>
                <a:gd name="T29" fmla="*/ 5102858 h 78"/>
                <a:gd name="T30" fmla="*/ 66191211 w 6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3" name="Freeform 73">
              <a:extLst>
                <a:ext uri="{FF2B5EF4-FFF2-40B4-BE49-F238E27FC236}">
                  <a16:creationId xmlns:a16="http://schemas.microsoft.com/office/drawing/2014/main" id="{E52422AC-1114-4565-92F8-6E194511C161}"/>
                </a:ext>
              </a:extLst>
            </p:cNvPr>
            <p:cNvSpPr>
              <a:spLocks/>
            </p:cNvSpPr>
            <p:nvPr/>
          </p:nvSpPr>
          <p:spPr bwMode="auto">
            <a:xfrm>
              <a:off x="4963" y="5388"/>
              <a:ext cx="254" cy="195"/>
            </a:xfrm>
            <a:custGeom>
              <a:avLst/>
              <a:gdLst>
                <a:gd name="T0" fmla="*/ 102168513 w 96"/>
                <a:gd name="T1" fmla="*/ 0 h 79"/>
                <a:gd name="T2" fmla="*/ 113703648 w 96"/>
                <a:gd name="T3" fmla="*/ 19337758 h 79"/>
                <a:gd name="T4" fmla="*/ 98033218 w 96"/>
                <a:gd name="T5" fmla="*/ 19337758 h 79"/>
                <a:gd name="T6" fmla="*/ 65080557 w 96"/>
                <a:gd name="T7" fmla="*/ 26760168 h 79"/>
                <a:gd name="T8" fmla="*/ 21534784 w 96"/>
                <a:gd name="T9" fmla="*/ 26760168 h 79"/>
                <a:gd name="T10" fmla="*/ 6589956 w 96"/>
                <a:gd name="T11" fmla="*/ 29304171 h 79"/>
                <a:gd name="T12" fmla="*/ 0 w 96"/>
                <a:gd name="T13" fmla="*/ 34592770 h 79"/>
                <a:gd name="T14" fmla="*/ 6589956 w 96"/>
                <a:gd name="T15" fmla="*/ 40763323 h 79"/>
                <a:gd name="T16" fmla="*/ 50135316 w 96"/>
                <a:gd name="T17" fmla="*/ 49879605 h 79"/>
                <a:gd name="T18" fmla="*/ 65080557 w 96"/>
                <a:gd name="T19" fmla="*/ 52393015 h 79"/>
                <a:gd name="T20" fmla="*/ 94029374 w 96"/>
                <a:gd name="T21" fmla="*/ 52393015 h 79"/>
                <a:gd name="T22" fmla="*/ 135085148 w 96"/>
                <a:gd name="T23" fmla="*/ 53926524 h 79"/>
                <a:gd name="T24" fmla="*/ 135085148 w 96"/>
                <a:gd name="T25" fmla="*/ 60097260 h 79"/>
                <a:gd name="T26" fmla="*/ 152303885 w 96"/>
                <a:gd name="T27" fmla="*/ 60097260 h 79"/>
                <a:gd name="T28" fmla="*/ 174646934 w 96"/>
                <a:gd name="T29" fmla="*/ 60097260 h 79"/>
                <a:gd name="T30" fmla="*/ 189591760 w 96"/>
                <a:gd name="T31" fmla="*/ 57699303 h 79"/>
                <a:gd name="T32" fmla="*/ 206791687 w 96"/>
                <a:gd name="T33" fmla="*/ 53926524 h 79"/>
                <a:gd name="T34" fmla="*/ 206791687 w 96"/>
                <a:gd name="T35" fmla="*/ 44558549 h 79"/>
                <a:gd name="T36" fmla="*/ 196218133 w 96"/>
                <a:gd name="T37" fmla="*/ 34592770 h 79"/>
                <a:gd name="T38" fmla="*/ 189591760 w 96"/>
                <a:gd name="T39" fmla="*/ 29304171 h 79"/>
                <a:gd name="T40" fmla="*/ 178782266 w 96"/>
                <a:gd name="T41" fmla="*/ 23130051 h 79"/>
                <a:gd name="T42" fmla="*/ 168191209 w 96"/>
                <a:gd name="T43" fmla="*/ 3796309 h 79"/>
                <a:gd name="T44" fmla="*/ 102168513 w 96"/>
                <a:gd name="T45" fmla="*/ 0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4" name="Freeform 74">
              <a:extLst>
                <a:ext uri="{FF2B5EF4-FFF2-40B4-BE49-F238E27FC236}">
                  <a16:creationId xmlns:a16="http://schemas.microsoft.com/office/drawing/2014/main" id="{58B96FF2-9833-4541-8EF0-EC13F9F75A6E}"/>
                </a:ext>
              </a:extLst>
            </p:cNvPr>
            <p:cNvSpPr>
              <a:spLocks/>
            </p:cNvSpPr>
            <p:nvPr/>
          </p:nvSpPr>
          <p:spPr bwMode="auto">
            <a:xfrm>
              <a:off x="5199" y="5236"/>
              <a:ext cx="194" cy="107"/>
            </a:xfrm>
            <a:custGeom>
              <a:avLst/>
              <a:gdLst>
                <a:gd name="T0" fmla="*/ 167539694 w 73"/>
                <a:gd name="T1" fmla="*/ 21581353 h 43"/>
                <a:gd name="T2" fmla="*/ 4336402 w 73"/>
                <a:gd name="T3" fmla="*/ 0 h 43"/>
                <a:gd name="T4" fmla="*/ 0 w 73"/>
                <a:gd name="T5" fmla="*/ 4232203 h 43"/>
                <a:gd name="T6" fmla="*/ 0 w 73"/>
                <a:gd name="T7" fmla="*/ 10531296 h 43"/>
                <a:gd name="T8" fmla="*/ 4336402 w 73"/>
                <a:gd name="T9" fmla="*/ 14701623 h 43"/>
                <a:gd name="T10" fmla="*/ 156007824 w 73"/>
                <a:gd name="T11" fmla="*/ 36583108 h 43"/>
                <a:gd name="T12" fmla="*/ 167539694 w 73"/>
                <a:gd name="T13" fmla="*/ 21581353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43">
                  <a:moveTo>
                    <a:pt x="72" y="25"/>
                  </a:moveTo>
                  <a:lnTo>
                    <a:pt x="2" y="0"/>
                  </a:lnTo>
                  <a:lnTo>
                    <a:pt x="0" y="5"/>
                  </a:lnTo>
                  <a:lnTo>
                    <a:pt x="0" y="12"/>
                  </a:lnTo>
                  <a:lnTo>
                    <a:pt x="2" y="17"/>
                  </a:lnTo>
                  <a:lnTo>
                    <a:pt x="67" y="42"/>
                  </a:lnTo>
                  <a:lnTo>
                    <a:pt x="72" y="25"/>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5" name="Freeform 75">
              <a:extLst>
                <a:ext uri="{FF2B5EF4-FFF2-40B4-BE49-F238E27FC236}">
                  <a16:creationId xmlns:a16="http://schemas.microsoft.com/office/drawing/2014/main" id="{62024599-CA49-4715-9138-7B1052A879F4}"/>
                </a:ext>
              </a:extLst>
            </p:cNvPr>
            <p:cNvSpPr>
              <a:spLocks/>
            </p:cNvSpPr>
            <p:nvPr/>
          </p:nvSpPr>
          <p:spPr bwMode="auto">
            <a:xfrm>
              <a:off x="5039" y="5053"/>
              <a:ext cx="354" cy="370"/>
            </a:xfrm>
            <a:custGeom>
              <a:avLst/>
              <a:gdLst>
                <a:gd name="T0" fmla="*/ 249973906 w 135"/>
                <a:gd name="T1" fmla="*/ 0 h 151"/>
                <a:gd name="T2" fmla="*/ 194023878 w 135"/>
                <a:gd name="T3" fmla="*/ 13762469 h 151"/>
                <a:gd name="T4" fmla="*/ 131683372 w 135"/>
                <a:gd name="T5" fmla="*/ 13762469 h 151"/>
                <a:gd name="T6" fmla="*/ 22410180 w 135"/>
                <a:gd name="T7" fmla="*/ 17097225 h 151"/>
                <a:gd name="T8" fmla="*/ 0 w 135"/>
                <a:gd name="T9" fmla="*/ 32365272 h 151"/>
                <a:gd name="T10" fmla="*/ 3581279 w 135"/>
                <a:gd name="T11" fmla="*/ 79305633 h 151"/>
                <a:gd name="T12" fmla="*/ 9390909 w 135"/>
                <a:gd name="T13" fmla="*/ 96419983 h 151"/>
                <a:gd name="T14" fmla="*/ 55183101 w 135"/>
                <a:gd name="T15" fmla="*/ 103533733 h 151"/>
                <a:gd name="T16" fmla="*/ 108347306 w 135"/>
                <a:gd name="T17" fmla="*/ 101239973 h 151"/>
                <a:gd name="T18" fmla="*/ 93102514 w 135"/>
                <a:gd name="T19" fmla="*/ 51770927 h 151"/>
                <a:gd name="T20" fmla="*/ 122164522 w 135"/>
                <a:gd name="T21" fmla="*/ 51770927 h 151"/>
                <a:gd name="T22" fmla="*/ 254938882 w 135"/>
                <a:gd name="T23" fmla="*/ 68867539 h 151"/>
                <a:gd name="T24" fmla="*/ 249973906 w 135"/>
                <a:gd name="T25" fmla="*/ 0 h 1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5" h="151">
                  <a:moveTo>
                    <a:pt x="131" y="0"/>
                  </a:moveTo>
                  <a:lnTo>
                    <a:pt x="102" y="20"/>
                  </a:lnTo>
                  <a:lnTo>
                    <a:pt x="69" y="20"/>
                  </a:lnTo>
                  <a:lnTo>
                    <a:pt x="12" y="25"/>
                  </a:lnTo>
                  <a:lnTo>
                    <a:pt x="0" y="47"/>
                  </a:lnTo>
                  <a:lnTo>
                    <a:pt x="2" y="115"/>
                  </a:lnTo>
                  <a:lnTo>
                    <a:pt x="5" y="140"/>
                  </a:lnTo>
                  <a:lnTo>
                    <a:pt x="29" y="150"/>
                  </a:lnTo>
                  <a:lnTo>
                    <a:pt x="57" y="147"/>
                  </a:lnTo>
                  <a:lnTo>
                    <a:pt x="49" y="75"/>
                  </a:lnTo>
                  <a:lnTo>
                    <a:pt x="64" y="75"/>
                  </a:lnTo>
                  <a:lnTo>
                    <a:pt x="134" y="100"/>
                  </a:lnTo>
                  <a:lnTo>
                    <a:pt x="131" y="0"/>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6" name="Freeform 76">
              <a:extLst>
                <a:ext uri="{FF2B5EF4-FFF2-40B4-BE49-F238E27FC236}">
                  <a16:creationId xmlns:a16="http://schemas.microsoft.com/office/drawing/2014/main" id="{66C0D42E-53CB-49AC-9C59-870F94C53BB3}"/>
                </a:ext>
              </a:extLst>
            </p:cNvPr>
            <p:cNvSpPr>
              <a:spLocks/>
            </p:cNvSpPr>
            <p:nvPr/>
          </p:nvSpPr>
          <p:spPr bwMode="auto">
            <a:xfrm>
              <a:off x="5043" y="4875"/>
              <a:ext cx="148" cy="107"/>
            </a:xfrm>
            <a:custGeom>
              <a:avLst/>
              <a:gdLst>
                <a:gd name="T0" fmla="*/ 117532924 w 56"/>
                <a:gd name="T1" fmla="*/ 17149941 h 44"/>
                <a:gd name="T2" fmla="*/ 79527055 w 56"/>
                <a:gd name="T3" fmla="*/ 11117429 h 44"/>
                <a:gd name="T4" fmla="*/ 79527055 w 56"/>
                <a:gd name="T5" fmla="*/ 3045422 h 44"/>
                <a:gd name="T6" fmla="*/ 53428026 w 56"/>
                <a:gd name="T7" fmla="*/ 0 h 44"/>
                <a:gd name="T8" fmla="*/ 46930523 w 56"/>
                <a:gd name="T9" fmla="*/ 0 h 44"/>
                <a:gd name="T10" fmla="*/ 46930523 w 56"/>
                <a:gd name="T11" fmla="*/ 3045422 h 44"/>
                <a:gd name="T12" fmla="*/ 27625728 w 56"/>
                <a:gd name="T13" fmla="*/ 1757747 h 44"/>
                <a:gd name="T14" fmla="*/ 6497504 w 56"/>
                <a:gd name="T15" fmla="*/ 0 h 44"/>
                <a:gd name="T16" fmla="*/ 0 w 56"/>
                <a:gd name="T17" fmla="*/ 3045422 h 44"/>
                <a:gd name="T18" fmla="*/ 6497504 w 56"/>
                <a:gd name="T19" fmla="*/ 4779945 h 44"/>
                <a:gd name="T20" fmla="*/ 6497504 w 56"/>
                <a:gd name="T21" fmla="*/ 18523341 h 44"/>
                <a:gd name="T22" fmla="*/ 42974329 w 56"/>
                <a:gd name="T23" fmla="*/ 24555610 h 44"/>
                <a:gd name="T24" fmla="*/ 53428026 w 56"/>
                <a:gd name="T25" fmla="*/ 24555610 h 44"/>
                <a:gd name="T26" fmla="*/ 75476588 w 56"/>
                <a:gd name="T27" fmla="*/ 26522029 h 44"/>
                <a:gd name="T28" fmla="*/ 117532924 w 56"/>
                <a:gd name="T29" fmla="*/ 17149941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27" name="Freeform 77">
              <a:extLst>
                <a:ext uri="{FF2B5EF4-FFF2-40B4-BE49-F238E27FC236}">
                  <a16:creationId xmlns:a16="http://schemas.microsoft.com/office/drawing/2014/main" id="{B6F8D1FF-5218-418A-8922-596C7372A850}"/>
                </a:ext>
              </a:extLst>
            </p:cNvPr>
            <p:cNvSpPr>
              <a:spLocks/>
            </p:cNvSpPr>
            <p:nvPr/>
          </p:nvSpPr>
          <p:spPr bwMode="auto">
            <a:xfrm>
              <a:off x="2985" y="5706"/>
              <a:ext cx="4354" cy="1111"/>
            </a:xfrm>
            <a:custGeom>
              <a:avLst/>
              <a:gdLst>
                <a:gd name="T0" fmla="*/ 794397727 w 1644"/>
                <a:gd name="T1" fmla="*/ 0 h 453"/>
                <a:gd name="T2" fmla="*/ 794397727 w 1644"/>
                <a:gd name="T3" fmla="*/ 69804316 h 453"/>
                <a:gd name="T4" fmla="*/ 0 w 1644"/>
                <a:gd name="T5" fmla="*/ 315926719 h 453"/>
                <a:gd name="T6" fmla="*/ 2147483646 w 1644"/>
                <a:gd name="T7" fmla="*/ 308815586 h 453"/>
                <a:gd name="T8" fmla="*/ 2147483646 w 1644"/>
                <a:gd name="T9" fmla="*/ 25100705 h 453"/>
                <a:gd name="T10" fmla="*/ 2147483646 w 1644"/>
                <a:gd name="T11" fmla="*/ 25100705 h 4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44" h="453">
                  <a:moveTo>
                    <a:pt x="359" y="0"/>
                  </a:moveTo>
                  <a:lnTo>
                    <a:pt x="359" y="100"/>
                  </a:lnTo>
                  <a:lnTo>
                    <a:pt x="0" y="452"/>
                  </a:lnTo>
                  <a:lnTo>
                    <a:pt x="1578" y="442"/>
                  </a:lnTo>
                  <a:lnTo>
                    <a:pt x="1578" y="36"/>
                  </a:lnTo>
                  <a:lnTo>
                    <a:pt x="1643" y="36"/>
                  </a:lnTo>
                </a:path>
              </a:pathLst>
            </a:custGeom>
            <a:noFill/>
            <a:ln w="25399" cap="rnd">
              <a:solidFill>
                <a:srgbClr val="3333CC"/>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28" name="Rectangle 78">
              <a:extLst>
                <a:ext uri="{FF2B5EF4-FFF2-40B4-BE49-F238E27FC236}">
                  <a16:creationId xmlns:a16="http://schemas.microsoft.com/office/drawing/2014/main" id="{3472C473-EC00-4986-9414-7EBE416DB0C6}"/>
                </a:ext>
              </a:extLst>
            </p:cNvPr>
            <p:cNvSpPr>
              <a:spLocks noChangeArrowheads="1"/>
            </p:cNvSpPr>
            <p:nvPr/>
          </p:nvSpPr>
          <p:spPr bwMode="auto">
            <a:xfrm>
              <a:off x="7286" y="5256"/>
              <a:ext cx="277" cy="475"/>
            </a:xfrm>
            <a:prstGeom prst="rect">
              <a:avLst/>
            </a:prstGeom>
            <a:solidFill>
              <a:srgbClr val="B2B2B2"/>
            </a:solidFill>
            <a:ln w="25399">
              <a:solidFill>
                <a:srgbClr val="3333CC"/>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29" name="Freeform 79">
              <a:extLst>
                <a:ext uri="{FF2B5EF4-FFF2-40B4-BE49-F238E27FC236}">
                  <a16:creationId xmlns:a16="http://schemas.microsoft.com/office/drawing/2014/main" id="{2BE3952E-61B4-4DF2-89F0-E57C1CABD9E6}"/>
                </a:ext>
              </a:extLst>
            </p:cNvPr>
            <p:cNvSpPr>
              <a:spLocks/>
            </p:cNvSpPr>
            <p:nvPr/>
          </p:nvSpPr>
          <p:spPr bwMode="auto">
            <a:xfrm>
              <a:off x="11758" y="3799"/>
              <a:ext cx="226" cy="827"/>
            </a:xfrm>
            <a:custGeom>
              <a:avLst/>
              <a:gdLst>
                <a:gd name="T0" fmla="*/ 0 w 85"/>
                <a:gd name="T1" fmla="*/ 227404464 h 338"/>
                <a:gd name="T2" fmla="*/ 0 w 85"/>
                <a:gd name="T3" fmla="*/ 56762797 h 338"/>
                <a:gd name="T4" fmla="*/ 196832871 w 85"/>
                <a:gd name="T5" fmla="*/ 0 h 338"/>
                <a:gd name="T6" fmla="*/ 196832871 w 85"/>
                <a:gd name="T7" fmla="*/ 170640190 h 338"/>
                <a:gd name="T8" fmla="*/ 0 w 85"/>
                <a:gd name="T9" fmla="*/ 227404464 h 3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338">
                  <a:moveTo>
                    <a:pt x="0" y="337"/>
                  </a:moveTo>
                  <a:lnTo>
                    <a:pt x="0" y="84"/>
                  </a:lnTo>
                  <a:lnTo>
                    <a:pt x="84" y="0"/>
                  </a:lnTo>
                  <a:lnTo>
                    <a:pt x="84" y="253"/>
                  </a:lnTo>
                  <a:lnTo>
                    <a:pt x="0" y="337"/>
                  </a:lnTo>
                </a:path>
              </a:pathLst>
            </a:custGeom>
            <a:solidFill>
              <a:srgbClr val="000000"/>
            </a:solidFill>
            <a:ln w="25399" cap="rnd">
              <a:solidFill>
                <a:srgbClr val="3333CC"/>
              </a:solidFill>
              <a:round/>
              <a:headEnd/>
              <a:tailEnd/>
            </a:ln>
          </p:spPr>
          <p:txBody>
            <a:bodyPr/>
            <a:lstStyle/>
            <a:p>
              <a:endParaRPr lang="zh-CN" altLang="en-US"/>
            </a:p>
          </p:txBody>
        </p:sp>
        <p:sp>
          <p:nvSpPr>
            <p:cNvPr id="12330" name="Freeform 80">
              <a:extLst>
                <a:ext uri="{FF2B5EF4-FFF2-40B4-BE49-F238E27FC236}">
                  <a16:creationId xmlns:a16="http://schemas.microsoft.com/office/drawing/2014/main" id="{1D803548-89E5-4EED-9733-B19EA1A28E80}"/>
                </a:ext>
              </a:extLst>
            </p:cNvPr>
            <p:cNvSpPr>
              <a:spLocks/>
            </p:cNvSpPr>
            <p:nvPr/>
          </p:nvSpPr>
          <p:spPr bwMode="auto">
            <a:xfrm>
              <a:off x="4300" y="2972"/>
              <a:ext cx="7856" cy="3003"/>
            </a:xfrm>
            <a:custGeom>
              <a:avLst/>
              <a:gdLst>
                <a:gd name="T0" fmla="*/ 0 w 2967"/>
                <a:gd name="T1" fmla="*/ 647775616 h 1226"/>
                <a:gd name="T2" fmla="*/ 0 w 2967"/>
                <a:gd name="T3" fmla="*/ 839833463 h 1226"/>
                <a:gd name="T4" fmla="*/ 1401968060 w 2967"/>
                <a:gd name="T5" fmla="*/ 839833463 h 1226"/>
                <a:gd name="T6" fmla="*/ 2021341251 w 2967"/>
                <a:gd name="T7" fmla="*/ 618201384 h 1226"/>
                <a:gd name="T8" fmla="*/ 2021341251 w 2967"/>
                <a:gd name="T9" fmla="*/ 157006716 h 1226"/>
                <a:gd name="T10" fmla="*/ 2147483646 w 2967"/>
                <a:gd name="T11" fmla="*/ 151344226 h 1226"/>
                <a:gd name="T12" fmla="*/ 2147483646 w 2967"/>
                <a:gd name="T13" fmla="*/ 75277573 h 1226"/>
                <a:gd name="T14" fmla="*/ 2147483646 w 2967"/>
                <a:gd name="T15" fmla="*/ 0 h 12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67" h="1226">
                  <a:moveTo>
                    <a:pt x="0" y="945"/>
                  </a:moveTo>
                  <a:lnTo>
                    <a:pt x="0" y="1225"/>
                  </a:lnTo>
                  <a:lnTo>
                    <a:pt x="636" y="1225"/>
                  </a:lnTo>
                  <a:lnTo>
                    <a:pt x="917" y="902"/>
                  </a:lnTo>
                  <a:lnTo>
                    <a:pt x="917" y="229"/>
                  </a:lnTo>
                  <a:lnTo>
                    <a:pt x="2919" y="221"/>
                  </a:lnTo>
                  <a:lnTo>
                    <a:pt x="2919" y="110"/>
                  </a:lnTo>
                  <a:lnTo>
                    <a:pt x="2966" y="0"/>
                  </a:lnTo>
                </a:path>
              </a:pathLst>
            </a:custGeom>
            <a:noFill/>
            <a:ln w="25399" cap="rnd">
              <a:solidFill>
                <a:srgbClr val="3333CC"/>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31" name="AutoShape 81">
              <a:extLst>
                <a:ext uri="{FF2B5EF4-FFF2-40B4-BE49-F238E27FC236}">
                  <a16:creationId xmlns:a16="http://schemas.microsoft.com/office/drawing/2014/main" id="{F06314FB-515C-43BB-A9B5-FEA014A217A9}"/>
                </a:ext>
              </a:extLst>
            </p:cNvPr>
            <p:cNvSpPr>
              <a:spLocks noChangeArrowheads="1"/>
            </p:cNvSpPr>
            <p:nvPr/>
          </p:nvSpPr>
          <p:spPr bwMode="auto">
            <a:xfrm>
              <a:off x="3880" y="5086"/>
              <a:ext cx="693" cy="699"/>
            </a:xfrm>
            <a:prstGeom prst="cube">
              <a:avLst>
                <a:gd name="adj" fmla="val 24995"/>
              </a:avLst>
            </a:prstGeom>
            <a:solidFill>
              <a:srgbClr val="B2B2B2"/>
            </a:solidFill>
            <a:ln w="12699">
              <a:solidFill>
                <a:srgbClr val="3333CC"/>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32" name="Rectangle 82">
              <a:extLst>
                <a:ext uri="{FF2B5EF4-FFF2-40B4-BE49-F238E27FC236}">
                  <a16:creationId xmlns:a16="http://schemas.microsoft.com/office/drawing/2014/main" id="{C05E17E0-4C49-43E3-B51F-40FFD296D87A}"/>
                </a:ext>
              </a:extLst>
            </p:cNvPr>
            <p:cNvSpPr>
              <a:spLocks noChangeArrowheads="1"/>
            </p:cNvSpPr>
            <p:nvPr/>
          </p:nvSpPr>
          <p:spPr bwMode="auto">
            <a:xfrm>
              <a:off x="8576" y="4927"/>
              <a:ext cx="974" cy="1958"/>
            </a:xfrm>
            <a:prstGeom prst="rect">
              <a:avLst/>
            </a:prstGeom>
            <a:gradFill rotWithShape="0">
              <a:gsLst>
                <a:gs pos="0">
                  <a:srgbClr val="2A71CC"/>
                </a:gs>
                <a:gs pos="50000">
                  <a:srgbClr val="358DFF"/>
                </a:gs>
                <a:gs pos="100000">
                  <a:srgbClr val="2A71CC"/>
                </a:gs>
              </a:gsLst>
              <a:lin ang="2700000" scaled="1"/>
            </a:gradFill>
            <a:ln w="25399">
              <a:solidFill>
                <a:srgbClr val="00CCFF"/>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grpSp>
          <p:nvGrpSpPr>
            <p:cNvPr id="12333" name="Group 83">
              <a:extLst>
                <a:ext uri="{FF2B5EF4-FFF2-40B4-BE49-F238E27FC236}">
                  <a16:creationId xmlns:a16="http://schemas.microsoft.com/office/drawing/2014/main" id="{BEDC8434-1E31-432B-953B-9C93E8393BC7}"/>
                </a:ext>
              </a:extLst>
            </p:cNvPr>
            <p:cNvGrpSpPr>
              <a:grpSpLocks/>
            </p:cNvGrpSpPr>
            <p:nvPr/>
          </p:nvGrpSpPr>
          <p:grpSpPr bwMode="auto">
            <a:xfrm>
              <a:off x="7282" y="5770"/>
              <a:ext cx="546" cy="505"/>
              <a:chOff x="1959" y="2881"/>
              <a:chExt cx="206" cy="206"/>
            </a:xfrm>
          </p:grpSpPr>
          <p:sp>
            <p:nvSpPr>
              <p:cNvPr id="12477" name="Rectangle 84">
                <a:extLst>
                  <a:ext uri="{FF2B5EF4-FFF2-40B4-BE49-F238E27FC236}">
                    <a16:creationId xmlns:a16="http://schemas.microsoft.com/office/drawing/2014/main" id="{611FF429-548F-4F6E-8C4A-C94F28A92E28}"/>
                  </a:ext>
                </a:extLst>
              </p:cNvPr>
              <p:cNvSpPr>
                <a:spLocks noChangeArrowheads="1"/>
              </p:cNvSpPr>
              <p:nvPr/>
            </p:nvSpPr>
            <p:spPr bwMode="auto">
              <a:xfrm>
                <a:off x="1959" y="2881"/>
                <a:ext cx="206" cy="206"/>
              </a:xfrm>
              <a:prstGeom prst="rect">
                <a:avLst/>
              </a:prstGeom>
              <a:solidFill>
                <a:srgbClr val="808080"/>
              </a:solidFill>
              <a:ln w="25399">
                <a:solidFill>
                  <a:srgbClr val="3333CC"/>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78" name="Oval 85">
                <a:extLst>
                  <a:ext uri="{FF2B5EF4-FFF2-40B4-BE49-F238E27FC236}">
                    <a16:creationId xmlns:a16="http://schemas.microsoft.com/office/drawing/2014/main" id="{537420C8-6CC4-4267-9AB3-BB4144A12C07}"/>
                  </a:ext>
                </a:extLst>
              </p:cNvPr>
              <p:cNvSpPr>
                <a:spLocks noChangeArrowheads="1"/>
              </p:cNvSpPr>
              <p:nvPr/>
            </p:nvSpPr>
            <p:spPr bwMode="auto">
              <a:xfrm>
                <a:off x="1991" y="2902"/>
                <a:ext cx="74" cy="75"/>
              </a:xfrm>
              <a:prstGeom prst="ellipse">
                <a:avLst/>
              </a:prstGeom>
              <a:solidFill>
                <a:srgbClr val="34E07D"/>
              </a:solidFill>
              <a:ln w="12699">
                <a:solidFill>
                  <a:srgbClr val="00000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79" name="Oval 86">
                <a:extLst>
                  <a:ext uri="{FF2B5EF4-FFF2-40B4-BE49-F238E27FC236}">
                    <a16:creationId xmlns:a16="http://schemas.microsoft.com/office/drawing/2014/main" id="{CF3D2C34-493E-4A58-8741-87ED4343AB9F}"/>
                  </a:ext>
                </a:extLst>
              </p:cNvPr>
              <p:cNvSpPr>
                <a:spLocks noChangeArrowheads="1"/>
              </p:cNvSpPr>
              <p:nvPr/>
            </p:nvSpPr>
            <p:spPr bwMode="auto">
              <a:xfrm>
                <a:off x="1991" y="2994"/>
                <a:ext cx="74" cy="74"/>
              </a:xfrm>
              <a:prstGeom prst="ellipse">
                <a:avLst/>
              </a:prstGeom>
              <a:solidFill>
                <a:srgbClr val="FF3300"/>
              </a:solidFill>
              <a:ln w="12699">
                <a:solidFill>
                  <a:srgbClr val="00000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grpSp>
        <p:sp>
          <p:nvSpPr>
            <p:cNvPr id="12334" name="Rectangle 87">
              <a:extLst>
                <a:ext uri="{FF2B5EF4-FFF2-40B4-BE49-F238E27FC236}">
                  <a16:creationId xmlns:a16="http://schemas.microsoft.com/office/drawing/2014/main" id="{6154583E-E023-4381-87F7-E57E789F408E}"/>
                </a:ext>
              </a:extLst>
            </p:cNvPr>
            <p:cNvSpPr>
              <a:spLocks noChangeArrowheads="1"/>
            </p:cNvSpPr>
            <p:nvPr/>
          </p:nvSpPr>
          <p:spPr bwMode="auto">
            <a:xfrm>
              <a:off x="7650" y="5835"/>
              <a:ext cx="65" cy="363"/>
            </a:xfrm>
            <a:prstGeom prst="rect">
              <a:avLst/>
            </a:prstGeom>
            <a:noFill/>
            <a:ln w="12699">
              <a:solidFill>
                <a:srgbClr val="CCCCFF"/>
              </a:solidFill>
              <a:miter lim="800000"/>
              <a:headEnd/>
              <a:tailEnd/>
            </a:ln>
            <a:extLst>
              <a:ext uri="{909E8E84-426E-40DD-AFC4-6F175D3DCCD1}">
                <a14:hiddenFill xmlns:a14="http://schemas.microsoft.com/office/drawing/2010/main">
                  <a:solidFill>
                    <a:srgbClr val="00CC99"/>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35" name="AutoShape 88">
              <a:extLst>
                <a:ext uri="{FF2B5EF4-FFF2-40B4-BE49-F238E27FC236}">
                  <a16:creationId xmlns:a16="http://schemas.microsoft.com/office/drawing/2014/main" id="{ACD08FBB-552B-4FA2-A2E7-6119F10AAEB4}"/>
                </a:ext>
              </a:extLst>
            </p:cNvPr>
            <p:cNvSpPr>
              <a:spLocks noChangeArrowheads="1"/>
            </p:cNvSpPr>
            <p:nvPr/>
          </p:nvSpPr>
          <p:spPr bwMode="auto">
            <a:xfrm>
              <a:off x="7637" y="5918"/>
              <a:ext cx="293" cy="191"/>
            </a:xfrm>
            <a:prstGeom prst="roundRect">
              <a:avLst>
                <a:gd name="adj" fmla="val 12495"/>
              </a:avLst>
            </a:prstGeom>
            <a:solidFill>
              <a:srgbClr val="34E07D"/>
            </a:soli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36" name="Line 89">
              <a:extLst>
                <a:ext uri="{FF2B5EF4-FFF2-40B4-BE49-F238E27FC236}">
                  <a16:creationId xmlns:a16="http://schemas.microsoft.com/office/drawing/2014/main" id="{F2AFB8EB-DB43-47A6-B59B-400BFDB59D8C}"/>
                </a:ext>
              </a:extLst>
            </p:cNvPr>
            <p:cNvSpPr>
              <a:spLocks noChangeShapeType="1"/>
            </p:cNvSpPr>
            <p:nvPr/>
          </p:nvSpPr>
          <p:spPr bwMode="auto">
            <a:xfrm>
              <a:off x="7650" y="5824"/>
              <a:ext cx="0" cy="386"/>
            </a:xfrm>
            <a:prstGeom prst="line">
              <a:avLst/>
            </a:prstGeom>
            <a:noFill/>
            <a:ln w="25399">
              <a:solidFill>
                <a:srgbClr val="CCCCFF"/>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nvGrpSpPr>
            <p:cNvPr id="12337" name="Group 90">
              <a:extLst>
                <a:ext uri="{FF2B5EF4-FFF2-40B4-BE49-F238E27FC236}">
                  <a16:creationId xmlns:a16="http://schemas.microsoft.com/office/drawing/2014/main" id="{82C6259D-0F7A-4FD8-B52A-9A611E8187F1}"/>
                </a:ext>
              </a:extLst>
            </p:cNvPr>
            <p:cNvGrpSpPr>
              <a:grpSpLocks/>
            </p:cNvGrpSpPr>
            <p:nvPr/>
          </p:nvGrpSpPr>
          <p:grpSpPr bwMode="auto">
            <a:xfrm>
              <a:off x="13047" y="3721"/>
              <a:ext cx="1648" cy="803"/>
              <a:chOff x="4136" y="2044"/>
              <a:chExt cx="622" cy="328"/>
            </a:xfrm>
          </p:grpSpPr>
          <p:sp>
            <p:nvSpPr>
              <p:cNvPr id="12440" name="Freeform 91">
                <a:extLst>
                  <a:ext uri="{FF2B5EF4-FFF2-40B4-BE49-F238E27FC236}">
                    <a16:creationId xmlns:a16="http://schemas.microsoft.com/office/drawing/2014/main" id="{F0F0343C-D1BF-4FCC-A21A-81EFDB4E3A14}"/>
                  </a:ext>
                </a:extLst>
              </p:cNvPr>
              <p:cNvSpPr>
                <a:spLocks/>
              </p:cNvSpPr>
              <p:nvPr/>
            </p:nvSpPr>
            <p:spPr bwMode="auto">
              <a:xfrm>
                <a:off x="4609" y="2221"/>
                <a:ext cx="103" cy="98"/>
              </a:xfrm>
              <a:custGeom>
                <a:avLst/>
                <a:gdLst>
                  <a:gd name="T0" fmla="*/ 98 w 103"/>
                  <a:gd name="T1" fmla="*/ 30 h 98"/>
                  <a:gd name="T2" fmla="*/ 102 w 103"/>
                  <a:gd name="T3" fmla="*/ 45 h 98"/>
                  <a:gd name="T4" fmla="*/ 98 w 103"/>
                  <a:gd name="T5" fmla="*/ 61 h 98"/>
                  <a:gd name="T6" fmla="*/ 92 w 103"/>
                  <a:gd name="T7" fmla="*/ 72 h 98"/>
                  <a:gd name="T8" fmla="*/ 86 w 103"/>
                  <a:gd name="T9" fmla="*/ 82 h 98"/>
                  <a:gd name="T10" fmla="*/ 76 w 103"/>
                  <a:gd name="T11" fmla="*/ 87 h 98"/>
                  <a:gd name="T12" fmla="*/ 67 w 103"/>
                  <a:gd name="T13" fmla="*/ 93 h 98"/>
                  <a:gd name="T14" fmla="*/ 58 w 103"/>
                  <a:gd name="T15" fmla="*/ 97 h 98"/>
                  <a:gd name="T16" fmla="*/ 49 w 103"/>
                  <a:gd name="T17" fmla="*/ 97 h 98"/>
                  <a:gd name="T18" fmla="*/ 43 w 103"/>
                  <a:gd name="T19" fmla="*/ 97 h 98"/>
                  <a:gd name="T20" fmla="*/ 30 w 103"/>
                  <a:gd name="T21" fmla="*/ 90 h 98"/>
                  <a:gd name="T22" fmla="*/ 21 w 103"/>
                  <a:gd name="T23" fmla="*/ 87 h 98"/>
                  <a:gd name="T24" fmla="*/ 14 w 103"/>
                  <a:gd name="T25" fmla="*/ 82 h 98"/>
                  <a:gd name="T26" fmla="*/ 11 w 103"/>
                  <a:gd name="T27" fmla="*/ 79 h 98"/>
                  <a:gd name="T28" fmla="*/ 6 w 103"/>
                  <a:gd name="T29" fmla="*/ 72 h 98"/>
                  <a:gd name="T30" fmla="*/ 3 w 103"/>
                  <a:gd name="T31" fmla="*/ 63 h 98"/>
                  <a:gd name="T32" fmla="*/ 0 w 103"/>
                  <a:gd name="T33" fmla="*/ 51 h 98"/>
                  <a:gd name="T34" fmla="*/ 0 w 103"/>
                  <a:gd name="T35" fmla="*/ 45 h 98"/>
                  <a:gd name="T36" fmla="*/ 0 w 103"/>
                  <a:gd name="T37" fmla="*/ 33 h 98"/>
                  <a:gd name="T38" fmla="*/ 3 w 103"/>
                  <a:gd name="T39" fmla="*/ 24 h 98"/>
                  <a:gd name="T40" fmla="*/ 8 w 103"/>
                  <a:gd name="T41" fmla="*/ 17 h 98"/>
                  <a:gd name="T42" fmla="*/ 11 w 103"/>
                  <a:gd name="T43" fmla="*/ 11 h 98"/>
                  <a:gd name="T44" fmla="*/ 40 w 103"/>
                  <a:gd name="T45" fmla="*/ 6 h 98"/>
                  <a:gd name="T46" fmla="*/ 49 w 103"/>
                  <a:gd name="T47" fmla="*/ 14 h 98"/>
                  <a:gd name="T48" fmla="*/ 40 w 103"/>
                  <a:gd name="T49" fmla="*/ 17 h 98"/>
                  <a:gd name="T50" fmla="*/ 33 w 103"/>
                  <a:gd name="T51" fmla="*/ 17 h 98"/>
                  <a:gd name="T52" fmla="*/ 30 w 103"/>
                  <a:gd name="T53" fmla="*/ 24 h 98"/>
                  <a:gd name="T54" fmla="*/ 24 w 103"/>
                  <a:gd name="T55" fmla="*/ 30 h 98"/>
                  <a:gd name="T56" fmla="*/ 21 w 103"/>
                  <a:gd name="T57" fmla="*/ 35 h 98"/>
                  <a:gd name="T58" fmla="*/ 18 w 103"/>
                  <a:gd name="T59" fmla="*/ 45 h 98"/>
                  <a:gd name="T60" fmla="*/ 18 w 103"/>
                  <a:gd name="T61" fmla="*/ 51 h 98"/>
                  <a:gd name="T62" fmla="*/ 21 w 103"/>
                  <a:gd name="T63" fmla="*/ 61 h 98"/>
                  <a:gd name="T64" fmla="*/ 24 w 103"/>
                  <a:gd name="T65" fmla="*/ 66 h 98"/>
                  <a:gd name="T66" fmla="*/ 30 w 103"/>
                  <a:gd name="T67" fmla="*/ 69 h 98"/>
                  <a:gd name="T68" fmla="*/ 36 w 103"/>
                  <a:gd name="T69" fmla="*/ 75 h 98"/>
                  <a:gd name="T70" fmla="*/ 43 w 103"/>
                  <a:gd name="T71" fmla="*/ 75 h 98"/>
                  <a:gd name="T72" fmla="*/ 52 w 103"/>
                  <a:gd name="T73" fmla="*/ 75 h 98"/>
                  <a:gd name="T74" fmla="*/ 64 w 103"/>
                  <a:gd name="T75" fmla="*/ 72 h 98"/>
                  <a:gd name="T76" fmla="*/ 70 w 103"/>
                  <a:gd name="T77" fmla="*/ 69 h 98"/>
                  <a:gd name="T78" fmla="*/ 76 w 103"/>
                  <a:gd name="T79" fmla="*/ 63 h 98"/>
                  <a:gd name="T80" fmla="*/ 80 w 103"/>
                  <a:gd name="T81" fmla="*/ 54 h 98"/>
                  <a:gd name="T82" fmla="*/ 83 w 103"/>
                  <a:gd name="T83" fmla="*/ 48 h 98"/>
                  <a:gd name="T84" fmla="*/ 80 w 103"/>
                  <a:gd name="T85" fmla="*/ 35 h 98"/>
                  <a:gd name="T86" fmla="*/ 73 w 103"/>
                  <a:gd name="T87" fmla="*/ 27 h 98"/>
                  <a:gd name="T88" fmla="*/ 67 w 103"/>
                  <a:gd name="T89" fmla="*/ 21 h 98"/>
                  <a:gd name="T90" fmla="*/ 61 w 103"/>
                  <a:gd name="T91" fmla="*/ 17 h 98"/>
                  <a:gd name="T92" fmla="*/ 58 w 103"/>
                  <a:gd name="T93" fmla="*/ 9 h 98"/>
                  <a:gd name="T94" fmla="*/ 67 w 103"/>
                  <a:gd name="T95" fmla="*/ 0 h 98"/>
                  <a:gd name="T96" fmla="*/ 83 w 103"/>
                  <a:gd name="T97" fmla="*/ 6 h 98"/>
                  <a:gd name="T98" fmla="*/ 95 w 103"/>
                  <a:gd name="T99" fmla="*/ 21 h 98"/>
                  <a:gd name="T100" fmla="*/ 98 w 103"/>
                  <a:gd name="T101" fmla="*/ 30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3" h="98">
                    <a:moveTo>
                      <a:pt x="98" y="30"/>
                    </a:moveTo>
                    <a:lnTo>
                      <a:pt x="102" y="45"/>
                    </a:lnTo>
                    <a:lnTo>
                      <a:pt x="98" y="61"/>
                    </a:lnTo>
                    <a:lnTo>
                      <a:pt x="92" y="72"/>
                    </a:lnTo>
                    <a:lnTo>
                      <a:pt x="86" y="82"/>
                    </a:lnTo>
                    <a:lnTo>
                      <a:pt x="76" y="87"/>
                    </a:lnTo>
                    <a:lnTo>
                      <a:pt x="67" y="93"/>
                    </a:lnTo>
                    <a:lnTo>
                      <a:pt x="58" y="97"/>
                    </a:lnTo>
                    <a:lnTo>
                      <a:pt x="49" y="97"/>
                    </a:lnTo>
                    <a:lnTo>
                      <a:pt x="43" y="97"/>
                    </a:lnTo>
                    <a:lnTo>
                      <a:pt x="30" y="90"/>
                    </a:lnTo>
                    <a:lnTo>
                      <a:pt x="21" y="87"/>
                    </a:lnTo>
                    <a:lnTo>
                      <a:pt x="14" y="82"/>
                    </a:lnTo>
                    <a:lnTo>
                      <a:pt x="11" y="79"/>
                    </a:lnTo>
                    <a:lnTo>
                      <a:pt x="6" y="72"/>
                    </a:lnTo>
                    <a:lnTo>
                      <a:pt x="3" y="63"/>
                    </a:lnTo>
                    <a:lnTo>
                      <a:pt x="0" y="51"/>
                    </a:lnTo>
                    <a:lnTo>
                      <a:pt x="0" y="45"/>
                    </a:lnTo>
                    <a:lnTo>
                      <a:pt x="0" y="33"/>
                    </a:lnTo>
                    <a:lnTo>
                      <a:pt x="3" y="24"/>
                    </a:lnTo>
                    <a:lnTo>
                      <a:pt x="8" y="17"/>
                    </a:lnTo>
                    <a:lnTo>
                      <a:pt x="11" y="11"/>
                    </a:lnTo>
                    <a:lnTo>
                      <a:pt x="40" y="6"/>
                    </a:lnTo>
                    <a:lnTo>
                      <a:pt x="49" y="14"/>
                    </a:lnTo>
                    <a:lnTo>
                      <a:pt x="40" y="17"/>
                    </a:lnTo>
                    <a:lnTo>
                      <a:pt x="33" y="17"/>
                    </a:lnTo>
                    <a:lnTo>
                      <a:pt x="30" y="24"/>
                    </a:lnTo>
                    <a:lnTo>
                      <a:pt x="24" y="30"/>
                    </a:lnTo>
                    <a:lnTo>
                      <a:pt x="21" y="35"/>
                    </a:lnTo>
                    <a:lnTo>
                      <a:pt x="18" y="45"/>
                    </a:lnTo>
                    <a:lnTo>
                      <a:pt x="18" y="51"/>
                    </a:lnTo>
                    <a:lnTo>
                      <a:pt x="21" y="61"/>
                    </a:lnTo>
                    <a:lnTo>
                      <a:pt x="24" y="66"/>
                    </a:lnTo>
                    <a:lnTo>
                      <a:pt x="30" y="69"/>
                    </a:lnTo>
                    <a:lnTo>
                      <a:pt x="36" y="75"/>
                    </a:lnTo>
                    <a:lnTo>
                      <a:pt x="43" y="75"/>
                    </a:lnTo>
                    <a:lnTo>
                      <a:pt x="52" y="75"/>
                    </a:lnTo>
                    <a:lnTo>
                      <a:pt x="64" y="72"/>
                    </a:lnTo>
                    <a:lnTo>
                      <a:pt x="70" y="69"/>
                    </a:lnTo>
                    <a:lnTo>
                      <a:pt x="76" y="63"/>
                    </a:lnTo>
                    <a:lnTo>
                      <a:pt x="80" y="54"/>
                    </a:lnTo>
                    <a:lnTo>
                      <a:pt x="83" y="48"/>
                    </a:lnTo>
                    <a:lnTo>
                      <a:pt x="80" y="35"/>
                    </a:lnTo>
                    <a:lnTo>
                      <a:pt x="73" y="27"/>
                    </a:lnTo>
                    <a:lnTo>
                      <a:pt x="67" y="21"/>
                    </a:lnTo>
                    <a:lnTo>
                      <a:pt x="61" y="17"/>
                    </a:lnTo>
                    <a:lnTo>
                      <a:pt x="58" y="9"/>
                    </a:lnTo>
                    <a:lnTo>
                      <a:pt x="67" y="0"/>
                    </a:lnTo>
                    <a:lnTo>
                      <a:pt x="83" y="6"/>
                    </a:lnTo>
                    <a:lnTo>
                      <a:pt x="95" y="21"/>
                    </a:lnTo>
                    <a:lnTo>
                      <a:pt x="98" y="30"/>
                    </a:lnTo>
                  </a:path>
                </a:pathLst>
              </a:custGeom>
              <a:solidFill>
                <a:srgbClr val="93936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41" name="Freeform 92">
                <a:extLst>
                  <a:ext uri="{FF2B5EF4-FFF2-40B4-BE49-F238E27FC236}">
                    <a16:creationId xmlns:a16="http://schemas.microsoft.com/office/drawing/2014/main" id="{92576314-80D3-4879-B84D-EBAE209AA0B4}"/>
                  </a:ext>
                </a:extLst>
              </p:cNvPr>
              <p:cNvSpPr>
                <a:spLocks/>
              </p:cNvSpPr>
              <p:nvPr/>
            </p:nvSpPr>
            <p:spPr bwMode="auto">
              <a:xfrm>
                <a:off x="4609" y="2221"/>
                <a:ext cx="103" cy="98"/>
              </a:xfrm>
              <a:custGeom>
                <a:avLst/>
                <a:gdLst>
                  <a:gd name="T0" fmla="*/ 98 w 103"/>
                  <a:gd name="T1" fmla="*/ 30 h 98"/>
                  <a:gd name="T2" fmla="*/ 102 w 103"/>
                  <a:gd name="T3" fmla="*/ 45 h 98"/>
                  <a:gd name="T4" fmla="*/ 98 w 103"/>
                  <a:gd name="T5" fmla="*/ 61 h 98"/>
                  <a:gd name="T6" fmla="*/ 92 w 103"/>
                  <a:gd name="T7" fmla="*/ 72 h 98"/>
                  <a:gd name="T8" fmla="*/ 86 w 103"/>
                  <a:gd name="T9" fmla="*/ 82 h 98"/>
                  <a:gd name="T10" fmla="*/ 76 w 103"/>
                  <a:gd name="T11" fmla="*/ 87 h 98"/>
                  <a:gd name="T12" fmla="*/ 67 w 103"/>
                  <a:gd name="T13" fmla="*/ 93 h 98"/>
                  <a:gd name="T14" fmla="*/ 58 w 103"/>
                  <a:gd name="T15" fmla="*/ 97 h 98"/>
                  <a:gd name="T16" fmla="*/ 49 w 103"/>
                  <a:gd name="T17" fmla="*/ 97 h 98"/>
                  <a:gd name="T18" fmla="*/ 43 w 103"/>
                  <a:gd name="T19" fmla="*/ 97 h 98"/>
                  <a:gd name="T20" fmla="*/ 30 w 103"/>
                  <a:gd name="T21" fmla="*/ 90 h 98"/>
                  <a:gd name="T22" fmla="*/ 21 w 103"/>
                  <a:gd name="T23" fmla="*/ 87 h 98"/>
                  <a:gd name="T24" fmla="*/ 14 w 103"/>
                  <a:gd name="T25" fmla="*/ 82 h 98"/>
                  <a:gd name="T26" fmla="*/ 11 w 103"/>
                  <a:gd name="T27" fmla="*/ 79 h 98"/>
                  <a:gd name="T28" fmla="*/ 6 w 103"/>
                  <a:gd name="T29" fmla="*/ 72 h 98"/>
                  <a:gd name="T30" fmla="*/ 3 w 103"/>
                  <a:gd name="T31" fmla="*/ 63 h 98"/>
                  <a:gd name="T32" fmla="*/ 0 w 103"/>
                  <a:gd name="T33" fmla="*/ 51 h 98"/>
                  <a:gd name="T34" fmla="*/ 0 w 103"/>
                  <a:gd name="T35" fmla="*/ 45 h 98"/>
                  <a:gd name="T36" fmla="*/ 0 w 103"/>
                  <a:gd name="T37" fmla="*/ 33 h 98"/>
                  <a:gd name="T38" fmla="*/ 3 w 103"/>
                  <a:gd name="T39" fmla="*/ 24 h 98"/>
                  <a:gd name="T40" fmla="*/ 8 w 103"/>
                  <a:gd name="T41" fmla="*/ 17 h 98"/>
                  <a:gd name="T42" fmla="*/ 11 w 103"/>
                  <a:gd name="T43" fmla="*/ 11 h 98"/>
                  <a:gd name="T44" fmla="*/ 40 w 103"/>
                  <a:gd name="T45" fmla="*/ 6 h 98"/>
                  <a:gd name="T46" fmla="*/ 49 w 103"/>
                  <a:gd name="T47" fmla="*/ 14 h 98"/>
                  <a:gd name="T48" fmla="*/ 40 w 103"/>
                  <a:gd name="T49" fmla="*/ 17 h 98"/>
                  <a:gd name="T50" fmla="*/ 33 w 103"/>
                  <a:gd name="T51" fmla="*/ 17 h 98"/>
                  <a:gd name="T52" fmla="*/ 30 w 103"/>
                  <a:gd name="T53" fmla="*/ 24 h 98"/>
                  <a:gd name="T54" fmla="*/ 24 w 103"/>
                  <a:gd name="T55" fmla="*/ 30 h 98"/>
                  <a:gd name="T56" fmla="*/ 21 w 103"/>
                  <a:gd name="T57" fmla="*/ 35 h 98"/>
                  <a:gd name="T58" fmla="*/ 18 w 103"/>
                  <a:gd name="T59" fmla="*/ 45 h 98"/>
                  <a:gd name="T60" fmla="*/ 18 w 103"/>
                  <a:gd name="T61" fmla="*/ 51 h 98"/>
                  <a:gd name="T62" fmla="*/ 21 w 103"/>
                  <a:gd name="T63" fmla="*/ 61 h 98"/>
                  <a:gd name="T64" fmla="*/ 24 w 103"/>
                  <a:gd name="T65" fmla="*/ 66 h 98"/>
                  <a:gd name="T66" fmla="*/ 30 w 103"/>
                  <a:gd name="T67" fmla="*/ 69 h 98"/>
                  <a:gd name="T68" fmla="*/ 36 w 103"/>
                  <a:gd name="T69" fmla="*/ 75 h 98"/>
                  <a:gd name="T70" fmla="*/ 43 w 103"/>
                  <a:gd name="T71" fmla="*/ 75 h 98"/>
                  <a:gd name="T72" fmla="*/ 52 w 103"/>
                  <a:gd name="T73" fmla="*/ 75 h 98"/>
                  <a:gd name="T74" fmla="*/ 64 w 103"/>
                  <a:gd name="T75" fmla="*/ 72 h 98"/>
                  <a:gd name="T76" fmla="*/ 70 w 103"/>
                  <a:gd name="T77" fmla="*/ 69 h 98"/>
                  <a:gd name="T78" fmla="*/ 76 w 103"/>
                  <a:gd name="T79" fmla="*/ 63 h 98"/>
                  <a:gd name="T80" fmla="*/ 80 w 103"/>
                  <a:gd name="T81" fmla="*/ 54 h 98"/>
                  <a:gd name="T82" fmla="*/ 83 w 103"/>
                  <a:gd name="T83" fmla="*/ 48 h 98"/>
                  <a:gd name="T84" fmla="*/ 80 w 103"/>
                  <a:gd name="T85" fmla="*/ 35 h 98"/>
                  <a:gd name="T86" fmla="*/ 73 w 103"/>
                  <a:gd name="T87" fmla="*/ 27 h 98"/>
                  <a:gd name="T88" fmla="*/ 67 w 103"/>
                  <a:gd name="T89" fmla="*/ 21 h 98"/>
                  <a:gd name="T90" fmla="*/ 61 w 103"/>
                  <a:gd name="T91" fmla="*/ 17 h 98"/>
                  <a:gd name="T92" fmla="*/ 58 w 103"/>
                  <a:gd name="T93" fmla="*/ 9 h 98"/>
                  <a:gd name="T94" fmla="*/ 67 w 103"/>
                  <a:gd name="T95" fmla="*/ 0 h 98"/>
                  <a:gd name="T96" fmla="*/ 83 w 103"/>
                  <a:gd name="T97" fmla="*/ 6 h 98"/>
                  <a:gd name="T98" fmla="*/ 95 w 103"/>
                  <a:gd name="T99" fmla="*/ 21 h 98"/>
                  <a:gd name="T100" fmla="*/ 98 w 103"/>
                  <a:gd name="T101" fmla="*/ 30 h 9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3" h="98">
                    <a:moveTo>
                      <a:pt x="98" y="30"/>
                    </a:moveTo>
                    <a:lnTo>
                      <a:pt x="102" y="45"/>
                    </a:lnTo>
                    <a:lnTo>
                      <a:pt x="98" y="61"/>
                    </a:lnTo>
                    <a:lnTo>
                      <a:pt x="92" y="72"/>
                    </a:lnTo>
                    <a:lnTo>
                      <a:pt x="86" y="82"/>
                    </a:lnTo>
                    <a:lnTo>
                      <a:pt x="76" y="87"/>
                    </a:lnTo>
                    <a:lnTo>
                      <a:pt x="67" y="93"/>
                    </a:lnTo>
                    <a:lnTo>
                      <a:pt x="58" y="97"/>
                    </a:lnTo>
                    <a:lnTo>
                      <a:pt x="49" y="97"/>
                    </a:lnTo>
                    <a:lnTo>
                      <a:pt x="43" y="97"/>
                    </a:lnTo>
                    <a:lnTo>
                      <a:pt x="30" y="90"/>
                    </a:lnTo>
                    <a:lnTo>
                      <a:pt x="21" y="87"/>
                    </a:lnTo>
                    <a:lnTo>
                      <a:pt x="14" y="82"/>
                    </a:lnTo>
                    <a:lnTo>
                      <a:pt x="11" y="79"/>
                    </a:lnTo>
                    <a:lnTo>
                      <a:pt x="6" y="72"/>
                    </a:lnTo>
                    <a:lnTo>
                      <a:pt x="3" y="63"/>
                    </a:lnTo>
                    <a:lnTo>
                      <a:pt x="0" y="51"/>
                    </a:lnTo>
                    <a:lnTo>
                      <a:pt x="0" y="45"/>
                    </a:lnTo>
                    <a:lnTo>
                      <a:pt x="0" y="33"/>
                    </a:lnTo>
                    <a:lnTo>
                      <a:pt x="3" y="24"/>
                    </a:lnTo>
                    <a:lnTo>
                      <a:pt x="8" y="17"/>
                    </a:lnTo>
                    <a:lnTo>
                      <a:pt x="11" y="11"/>
                    </a:lnTo>
                    <a:lnTo>
                      <a:pt x="40" y="6"/>
                    </a:lnTo>
                    <a:lnTo>
                      <a:pt x="49" y="14"/>
                    </a:lnTo>
                    <a:lnTo>
                      <a:pt x="40" y="17"/>
                    </a:lnTo>
                    <a:lnTo>
                      <a:pt x="33" y="17"/>
                    </a:lnTo>
                    <a:lnTo>
                      <a:pt x="30" y="24"/>
                    </a:lnTo>
                    <a:lnTo>
                      <a:pt x="24" y="30"/>
                    </a:lnTo>
                    <a:lnTo>
                      <a:pt x="21" y="35"/>
                    </a:lnTo>
                    <a:lnTo>
                      <a:pt x="18" y="45"/>
                    </a:lnTo>
                    <a:lnTo>
                      <a:pt x="18" y="51"/>
                    </a:lnTo>
                    <a:lnTo>
                      <a:pt x="21" y="61"/>
                    </a:lnTo>
                    <a:lnTo>
                      <a:pt x="24" y="66"/>
                    </a:lnTo>
                    <a:lnTo>
                      <a:pt x="30" y="69"/>
                    </a:lnTo>
                    <a:lnTo>
                      <a:pt x="36" y="75"/>
                    </a:lnTo>
                    <a:lnTo>
                      <a:pt x="43" y="75"/>
                    </a:lnTo>
                    <a:lnTo>
                      <a:pt x="52" y="75"/>
                    </a:lnTo>
                    <a:lnTo>
                      <a:pt x="64" y="72"/>
                    </a:lnTo>
                    <a:lnTo>
                      <a:pt x="70" y="69"/>
                    </a:lnTo>
                    <a:lnTo>
                      <a:pt x="76" y="63"/>
                    </a:lnTo>
                    <a:lnTo>
                      <a:pt x="80" y="54"/>
                    </a:lnTo>
                    <a:lnTo>
                      <a:pt x="83" y="48"/>
                    </a:lnTo>
                    <a:lnTo>
                      <a:pt x="80" y="35"/>
                    </a:lnTo>
                    <a:lnTo>
                      <a:pt x="73" y="27"/>
                    </a:lnTo>
                    <a:lnTo>
                      <a:pt x="67" y="21"/>
                    </a:lnTo>
                    <a:lnTo>
                      <a:pt x="61" y="17"/>
                    </a:lnTo>
                    <a:lnTo>
                      <a:pt x="58" y="9"/>
                    </a:lnTo>
                    <a:lnTo>
                      <a:pt x="67" y="0"/>
                    </a:lnTo>
                    <a:lnTo>
                      <a:pt x="83" y="6"/>
                    </a:lnTo>
                    <a:lnTo>
                      <a:pt x="95" y="21"/>
                    </a:lnTo>
                    <a:lnTo>
                      <a:pt x="98" y="30"/>
                    </a:lnTo>
                  </a:path>
                </a:pathLst>
              </a:custGeom>
              <a:solidFill>
                <a:srgbClr val="FFCC00"/>
              </a:solidFill>
              <a:ln w="12699" cap="rnd">
                <a:solidFill>
                  <a:srgbClr val="FFCC00"/>
                </a:solidFill>
                <a:round/>
                <a:headEnd/>
                <a:tailEnd/>
              </a:ln>
            </p:spPr>
            <p:txBody>
              <a:bodyPr/>
              <a:lstStyle/>
              <a:p>
                <a:endParaRPr lang="zh-CN" altLang="en-US"/>
              </a:p>
            </p:txBody>
          </p:sp>
          <p:sp>
            <p:nvSpPr>
              <p:cNvPr id="12442" name="Freeform 93">
                <a:extLst>
                  <a:ext uri="{FF2B5EF4-FFF2-40B4-BE49-F238E27FC236}">
                    <a16:creationId xmlns:a16="http://schemas.microsoft.com/office/drawing/2014/main" id="{1038312B-6668-4481-B697-5B3F53191F2A}"/>
                  </a:ext>
                </a:extLst>
              </p:cNvPr>
              <p:cNvSpPr>
                <a:spLocks/>
              </p:cNvSpPr>
              <p:nvPr/>
            </p:nvSpPr>
            <p:spPr bwMode="auto">
              <a:xfrm>
                <a:off x="4609" y="2118"/>
                <a:ext cx="103" cy="95"/>
              </a:xfrm>
              <a:custGeom>
                <a:avLst/>
                <a:gdLst>
                  <a:gd name="T0" fmla="*/ 98 w 103"/>
                  <a:gd name="T1" fmla="*/ 66 h 95"/>
                  <a:gd name="T2" fmla="*/ 102 w 103"/>
                  <a:gd name="T3" fmla="*/ 57 h 95"/>
                  <a:gd name="T4" fmla="*/ 102 w 103"/>
                  <a:gd name="T5" fmla="*/ 51 h 95"/>
                  <a:gd name="T6" fmla="*/ 102 w 103"/>
                  <a:gd name="T7" fmla="*/ 42 h 95"/>
                  <a:gd name="T8" fmla="*/ 98 w 103"/>
                  <a:gd name="T9" fmla="*/ 36 h 95"/>
                  <a:gd name="T10" fmla="*/ 95 w 103"/>
                  <a:gd name="T11" fmla="*/ 30 h 95"/>
                  <a:gd name="T12" fmla="*/ 92 w 103"/>
                  <a:gd name="T13" fmla="*/ 24 h 95"/>
                  <a:gd name="T14" fmla="*/ 89 w 103"/>
                  <a:gd name="T15" fmla="*/ 18 h 95"/>
                  <a:gd name="T16" fmla="*/ 83 w 103"/>
                  <a:gd name="T17" fmla="*/ 11 h 95"/>
                  <a:gd name="T18" fmla="*/ 76 w 103"/>
                  <a:gd name="T19" fmla="*/ 9 h 95"/>
                  <a:gd name="T20" fmla="*/ 67 w 103"/>
                  <a:gd name="T21" fmla="*/ 3 h 95"/>
                  <a:gd name="T22" fmla="*/ 58 w 103"/>
                  <a:gd name="T23" fmla="*/ 3 h 95"/>
                  <a:gd name="T24" fmla="*/ 49 w 103"/>
                  <a:gd name="T25" fmla="*/ 0 h 95"/>
                  <a:gd name="T26" fmla="*/ 43 w 103"/>
                  <a:gd name="T27" fmla="*/ 3 h 95"/>
                  <a:gd name="T28" fmla="*/ 36 w 103"/>
                  <a:gd name="T29" fmla="*/ 3 h 95"/>
                  <a:gd name="T30" fmla="*/ 30 w 103"/>
                  <a:gd name="T31" fmla="*/ 3 h 95"/>
                  <a:gd name="T32" fmla="*/ 21 w 103"/>
                  <a:gd name="T33" fmla="*/ 9 h 95"/>
                  <a:gd name="T34" fmla="*/ 11 w 103"/>
                  <a:gd name="T35" fmla="*/ 18 h 95"/>
                  <a:gd name="T36" fmla="*/ 6 w 103"/>
                  <a:gd name="T37" fmla="*/ 24 h 95"/>
                  <a:gd name="T38" fmla="*/ 3 w 103"/>
                  <a:gd name="T39" fmla="*/ 33 h 95"/>
                  <a:gd name="T40" fmla="*/ 0 w 103"/>
                  <a:gd name="T41" fmla="*/ 45 h 95"/>
                  <a:gd name="T42" fmla="*/ 0 w 103"/>
                  <a:gd name="T43" fmla="*/ 51 h 95"/>
                  <a:gd name="T44" fmla="*/ 0 w 103"/>
                  <a:gd name="T45" fmla="*/ 63 h 95"/>
                  <a:gd name="T46" fmla="*/ 3 w 103"/>
                  <a:gd name="T47" fmla="*/ 72 h 95"/>
                  <a:gd name="T48" fmla="*/ 8 w 103"/>
                  <a:gd name="T49" fmla="*/ 79 h 95"/>
                  <a:gd name="T50" fmla="*/ 11 w 103"/>
                  <a:gd name="T51" fmla="*/ 85 h 95"/>
                  <a:gd name="T52" fmla="*/ 40 w 103"/>
                  <a:gd name="T53" fmla="*/ 94 h 95"/>
                  <a:gd name="T54" fmla="*/ 49 w 103"/>
                  <a:gd name="T55" fmla="*/ 82 h 95"/>
                  <a:gd name="T56" fmla="*/ 40 w 103"/>
                  <a:gd name="T57" fmla="*/ 82 h 95"/>
                  <a:gd name="T58" fmla="*/ 30 w 103"/>
                  <a:gd name="T59" fmla="*/ 75 h 95"/>
                  <a:gd name="T60" fmla="*/ 24 w 103"/>
                  <a:gd name="T61" fmla="*/ 69 h 95"/>
                  <a:gd name="T62" fmla="*/ 21 w 103"/>
                  <a:gd name="T63" fmla="*/ 61 h 95"/>
                  <a:gd name="T64" fmla="*/ 18 w 103"/>
                  <a:gd name="T65" fmla="*/ 48 h 95"/>
                  <a:gd name="T66" fmla="*/ 21 w 103"/>
                  <a:gd name="T67" fmla="*/ 39 h 95"/>
                  <a:gd name="T68" fmla="*/ 27 w 103"/>
                  <a:gd name="T69" fmla="*/ 30 h 95"/>
                  <a:gd name="T70" fmla="*/ 33 w 103"/>
                  <a:gd name="T71" fmla="*/ 24 h 95"/>
                  <a:gd name="T72" fmla="*/ 43 w 103"/>
                  <a:gd name="T73" fmla="*/ 21 h 95"/>
                  <a:gd name="T74" fmla="*/ 52 w 103"/>
                  <a:gd name="T75" fmla="*/ 21 h 95"/>
                  <a:gd name="T76" fmla="*/ 61 w 103"/>
                  <a:gd name="T77" fmla="*/ 21 h 95"/>
                  <a:gd name="T78" fmla="*/ 67 w 103"/>
                  <a:gd name="T79" fmla="*/ 24 h 95"/>
                  <a:gd name="T80" fmla="*/ 70 w 103"/>
                  <a:gd name="T81" fmla="*/ 27 h 95"/>
                  <a:gd name="T82" fmla="*/ 76 w 103"/>
                  <a:gd name="T83" fmla="*/ 33 h 95"/>
                  <a:gd name="T84" fmla="*/ 80 w 103"/>
                  <a:gd name="T85" fmla="*/ 42 h 95"/>
                  <a:gd name="T86" fmla="*/ 83 w 103"/>
                  <a:gd name="T87" fmla="*/ 51 h 95"/>
                  <a:gd name="T88" fmla="*/ 80 w 103"/>
                  <a:gd name="T89" fmla="*/ 63 h 95"/>
                  <a:gd name="T90" fmla="*/ 73 w 103"/>
                  <a:gd name="T91" fmla="*/ 69 h 95"/>
                  <a:gd name="T92" fmla="*/ 67 w 103"/>
                  <a:gd name="T93" fmla="*/ 75 h 95"/>
                  <a:gd name="T94" fmla="*/ 61 w 103"/>
                  <a:gd name="T95" fmla="*/ 79 h 95"/>
                  <a:gd name="T96" fmla="*/ 58 w 103"/>
                  <a:gd name="T97" fmla="*/ 87 h 95"/>
                  <a:gd name="T98" fmla="*/ 83 w 103"/>
                  <a:gd name="T99" fmla="*/ 85 h 95"/>
                  <a:gd name="T100" fmla="*/ 98 w 103"/>
                  <a:gd name="T101" fmla="*/ 69 h 95"/>
                  <a:gd name="T102" fmla="*/ 98 w 103"/>
                  <a:gd name="T103" fmla="*/ 66 h 9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3" h="95">
                    <a:moveTo>
                      <a:pt x="98" y="66"/>
                    </a:moveTo>
                    <a:lnTo>
                      <a:pt x="102" y="57"/>
                    </a:lnTo>
                    <a:lnTo>
                      <a:pt x="102" y="51"/>
                    </a:lnTo>
                    <a:lnTo>
                      <a:pt x="102" y="42"/>
                    </a:lnTo>
                    <a:lnTo>
                      <a:pt x="98" y="36"/>
                    </a:lnTo>
                    <a:lnTo>
                      <a:pt x="95" y="30"/>
                    </a:lnTo>
                    <a:lnTo>
                      <a:pt x="92" y="24"/>
                    </a:lnTo>
                    <a:lnTo>
                      <a:pt x="89" y="18"/>
                    </a:lnTo>
                    <a:lnTo>
                      <a:pt x="83" y="11"/>
                    </a:lnTo>
                    <a:lnTo>
                      <a:pt x="76" y="9"/>
                    </a:lnTo>
                    <a:lnTo>
                      <a:pt x="67" y="3"/>
                    </a:lnTo>
                    <a:lnTo>
                      <a:pt x="58" y="3"/>
                    </a:lnTo>
                    <a:lnTo>
                      <a:pt x="49" y="0"/>
                    </a:lnTo>
                    <a:lnTo>
                      <a:pt x="43" y="3"/>
                    </a:lnTo>
                    <a:lnTo>
                      <a:pt x="36" y="3"/>
                    </a:lnTo>
                    <a:lnTo>
                      <a:pt x="30" y="3"/>
                    </a:lnTo>
                    <a:lnTo>
                      <a:pt x="21" y="9"/>
                    </a:lnTo>
                    <a:lnTo>
                      <a:pt x="11" y="18"/>
                    </a:lnTo>
                    <a:lnTo>
                      <a:pt x="6" y="24"/>
                    </a:lnTo>
                    <a:lnTo>
                      <a:pt x="3" y="33"/>
                    </a:lnTo>
                    <a:lnTo>
                      <a:pt x="0" y="45"/>
                    </a:lnTo>
                    <a:lnTo>
                      <a:pt x="0" y="51"/>
                    </a:lnTo>
                    <a:lnTo>
                      <a:pt x="0" y="63"/>
                    </a:lnTo>
                    <a:lnTo>
                      <a:pt x="3" y="72"/>
                    </a:lnTo>
                    <a:lnTo>
                      <a:pt x="8" y="79"/>
                    </a:lnTo>
                    <a:lnTo>
                      <a:pt x="11" y="85"/>
                    </a:lnTo>
                    <a:lnTo>
                      <a:pt x="40" y="94"/>
                    </a:lnTo>
                    <a:lnTo>
                      <a:pt x="49" y="82"/>
                    </a:lnTo>
                    <a:lnTo>
                      <a:pt x="40" y="82"/>
                    </a:lnTo>
                    <a:lnTo>
                      <a:pt x="30" y="75"/>
                    </a:lnTo>
                    <a:lnTo>
                      <a:pt x="24" y="69"/>
                    </a:lnTo>
                    <a:lnTo>
                      <a:pt x="21" y="61"/>
                    </a:lnTo>
                    <a:lnTo>
                      <a:pt x="18" y="48"/>
                    </a:lnTo>
                    <a:lnTo>
                      <a:pt x="21" y="39"/>
                    </a:lnTo>
                    <a:lnTo>
                      <a:pt x="27" y="30"/>
                    </a:lnTo>
                    <a:lnTo>
                      <a:pt x="33" y="24"/>
                    </a:lnTo>
                    <a:lnTo>
                      <a:pt x="43" y="21"/>
                    </a:lnTo>
                    <a:lnTo>
                      <a:pt x="52" y="21"/>
                    </a:lnTo>
                    <a:lnTo>
                      <a:pt x="61" y="21"/>
                    </a:lnTo>
                    <a:lnTo>
                      <a:pt x="67" y="24"/>
                    </a:lnTo>
                    <a:lnTo>
                      <a:pt x="70" y="27"/>
                    </a:lnTo>
                    <a:lnTo>
                      <a:pt x="76" y="33"/>
                    </a:lnTo>
                    <a:lnTo>
                      <a:pt x="80" y="42"/>
                    </a:lnTo>
                    <a:lnTo>
                      <a:pt x="83" y="51"/>
                    </a:lnTo>
                    <a:lnTo>
                      <a:pt x="80" y="63"/>
                    </a:lnTo>
                    <a:lnTo>
                      <a:pt x="73" y="69"/>
                    </a:lnTo>
                    <a:lnTo>
                      <a:pt x="67" y="75"/>
                    </a:lnTo>
                    <a:lnTo>
                      <a:pt x="61" y="79"/>
                    </a:lnTo>
                    <a:lnTo>
                      <a:pt x="58" y="87"/>
                    </a:lnTo>
                    <a:lnTo>
                      <a:pt x="83" y="85"/>
                    </a:lnTo>
                    <a:lnTo>
                      <a:pt x="98" y="69"/>
                    </a:lnTo>
                    <a:lnTo>
                      <a:pt x="98" y="66"/>
                    </a:lnTo>
                  </a:path>
                </a:pathLst>
              </a:custGeom>
              <a:solidFill>
                <a:srgbClr val="93936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43" name="Freeform 94">
                <a:extLst>
                  <a:ext uri="{FF2B5EF4-FFF2-40B4-BE49-F238E27FC236}">
                    <a16:creationId xmlns:a16="http://schemas.microsoft.com/office/drawing/2014/main" id="{BA4F0F00-508F-498F-9E97-50582FA535A0}"/>
                  </a:ext>
                </a:extLst>
              </p:cNvPr>
              <p:cNvSpPr>
                <a:spLocks/>
              </p:cNvSpPr>
              <p:nvPr/>
            </p:nvSpPr>
            <p:spPr bwMode="auto">
              <a:xfrm>
                <a:off x="4609" y="2118"/>
                <a:ext cx="103" cy="118"/>
              </a:xfrm>
              <a:custGeom>
                <a:avLst/>
                <a:gdLst>
                  <a:gd name="T0" fmla="*/ 98 w 103"/>
                  <a:gd name="T1" fmla="*/ 66 h 118"/>
                  <a:gd name="T2" fmla="*/ 102 w 103"/>
                  <a:gd name="T3" fmla="*/ 58 h 118"/>
                  <a:gd name="T4" fmla="*/ 102 w 103"/>
                  <a:gd name="T5" fmla="*/ 51 h 118"/>
                  <a:gd name="T6" fmla="*/ 102 w 103"/>
                  <a:gd name="T7" fmla="*/ 42 h 118"/>
                  <a:gd name="T8" fmla="*/ 98 w 103"/>
                  <a:gd name="T9" fmla="*/ 36 h 118"/>
                  <a:gd name="T10" fmla="*/ 95 w 103"/>
                  <a:gd name="T11" fmla="*/ 30 h 118"/>
                  <a:gd name="T12" fmla="*/ 92 w 103"/>
                  <a:gd name="T13" fmla="*/ 24 h 118"/>
                  <a:gd name="T14" fmla="*/ 89 w 103"/>
                  <a:gd name="T15" fmla="*/ 18 h 118"/>
                  <a:gd name="T16" fmla="*/ 83 w 103"/>
                  <a:gd name="T17" fmla="*/ 11 h 118"/>
                  <a:gd name="T18" fmla="*/ 76 w 103"/>
                  <a:gd name="T19" fmla="*/ 9 h 118"/>
                  <a:gd name="T20" fmla="*/ 67 w 103"/>
                  <a:gd name="T21" fmla="*/ 3 h 118"/>
                  <a:gd name="T22" fmla="*/ 58 w 103"/>
                  <a:gd name="T23" fmla="*/ 3 h 118"/>
                  <a:gd name="T24" fmla="*/ 49 w 103"/>
                  <a:gd name="T25" fmla="*/ 0 h 118"/>
                  <a:gd name="T26" fmla="*/ 43 w 103"/>
                  <a:gd name="T27" fmla="*/ 3 h 118"/>
                  <a:gd name="T28" fmla="*/ 36 w 103"/>
                  <a:gd name="T29" fmla="*/ 3 h 118"/>
                  <a:gd name="T30" fmla="*/ 30 w 103"/>
                  <a:gd name="T31" fmla="*/ 3 h 118"/>
                  <a:gd name="T32" fmla="*/ 21 w 103"/>
                  <a:gd name="T33" fmla="*/ 9 h 118"/>
                  <a:gd name="T34" fmla="*/ 11 w 103"/>
                  <a:gd name="T35" fmla="*/ 18 h 118"/>
                  <a:gd name="T36" fmla="*/ 6 w 103"/>
                  <a:gd name="T37" fmla="*/ 24 h 118"/>
                  <a:gd name="T38" fmla="*/ 3 w 103"/>
                  <a:gd name="T39" fmla="*/ 33 h 118"/>
                  <a:gd name="T40" fmla="*/ 0 w 103"/>
                  <a:gd name="T41" fmla="*/ 45 h 118"/>
                  <a:gd name="T42" fmla="*/ 0 w 103"/>
                  <a:gd name="T43" fmla="*/ 51 h 118"/>
                  <a:gd name="T44" fmla="*/ 0 w 103"/>
                  <a:gd name="T45" fmla="*/ 63 h 118"/>
                  <a:gd name="T46" fmla="*/ 3 w 103"/>
                  <a:gd name="T47" fmla="*/ 73 h 118"/>
                  <a:gd name="T48" fmla="*/ 8 w 103"/>
                  <a:gd name="T49" fmla="*/ 79 h 118"/>
                  <a:gd name="T50" fmla="*/ 8 w 103"/>
                  <a:gd name="T51" fmla="*/ 111 h 118"/>
                  <a:gd name="T52" fmla="*/ 58 w 103"/>
                  <a:gd name="T53" fmla="*/ 117 h 118"/>
                  <a:gd name="T54" fmla="*/ 77 w 103"/>
                  <a:gd name="T55" fmla="*/ 84 h 118"/>
                  <a:gd name="T56" fmla="*/ 40 w 103"/>
                  <a:gd name="T57" fmla="*/ 82 h 118"/>
                  <a:gd name="T58" fmla="*/ 30 w 103"/>
                  <a:gd name="T59" fmla="*/ 76 h 118"/>
                  <a:gd name="T60" fmla="*/ 24 w 103"/>
                  <a:gd name="T61" fmla="*/ 69 h 118"/>
                  <a:gd name="T62" fmla="*/ 21 w 103"/>
                  <a:gd name="T63" fmla="*/ 61 h 118"/>
                  <a:gd name="T64" fmla="*/ 18 w 103"/>
                  <a:gd name="T65" fmla="*/ 48 h 118"/>
                  <a:gd name="T66" fmla="*/ 21 w 103"/>
                  <a:gd name="T67" fmla="*/ 39 h 118"/>
                  <a:gd name="T68" fmla="*/ 27 w 103"/>
                  <a:gd name="T69" fmla="*/ 30 h 118"/>
                  <a:gd name="T70" fmla="*/ 33 w 103"/>
                  <a:gd name="T71" fmla="*/ 24 h 118"/>
                  <a:gd name="T72" fmla="*/ 43 w 103"/>
                  <a:gd name="T73" fmla="*/ 21 h 118"/>
                  <a:gd name="T74" fmla="*/ 52 w 103"/>
                  <a:gd name="T75" fmla="*/ 21 h 118"/>
                  <a:gd name="T76" fmla="*/ 61 w 103"/>
                  <a:gd name="T77" fmla="*/ 21 h 118"/>
                  <a:gd name="T78" fmla="*/ 67 w 103"/>
                  <a:gd name="T79" fmla="*/ 24 h 118"/>
                  <a:gd name="T80" fmla="*/ 70 w 103"/>
                  <a:gd name="T81" fmla="*/ 27 h 118"/>
                  <a:gd name="T82" fmla="*/ 76 w 103"/>
                  <a:gd name="T83" fmla="*/ 33 h 118"/>
                  <a:gd name="T84" fmla="*/ 80 w 103"/>
                  <a:gd name="T85" fmla="*/ 42 h 118"/>
                  <a:gd name="T86" fmla="*/ 83 w 103"/>
                  <a:gd name="T87" fmla="*/ 51 h 118"/>
                  <a:gd name="T88" fmla="*/ 80 w 103"/>
                  <a:gd name="T89" fmla="*/ 63 h 118"/>
                  <a:gd name="T90" fmla="*/ 73 w 103"/>
                  <a:gd name="T91" fmla="*/ 69 h 118"/>
                  <a:gd name="T92" fmla="*/ 67 w 103"/>
                  <a:gd name="T93" fmla="*/ 76 h 118"/>
                  <a:gd name="T94" fmla="*/ 61 w 103"/>
                  <a:gd name="T95" fmla="*/ 79 h 118"/>
                  <a:gd name="T96" fmla="*/ 58 w 103"/>
                  <a:gd name="T97" fmla="*/ 87 h 118"/>
                  <a:gd name="T98" fmla="*/ 83 w 103"/>
                  <a:gd name="T99" fmla="*/ 85 h 118"/>
                  <a:gd name="T100" fmla="*/ 98 w 103"/>
                  <a:gd name="T101" fmla="*/ 69 h 118"/>
                  <a:gd name="T102" fmla="*/ 98 w 103"/>
                  <a:gd name="T103" fmla="*/ 66 h 11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3" h="118">
                    <a:moveTo>
                      <a:pt x="98" y="66"/>
                    </a:moveTo>
                    <a:lnTo>
                      <a:pt x="102" y="58"/>
                    </a:lnTo>
                    <a:lnTo>
                      <a:pt x="102" y="51"/>
                    </a:lnTo>
                    <a:lnTo>
                      <a:pt x="102" y="42"/>
                    </a:lnTo>
                    <a:lnTo>
                      <a:pt x="98" y="36"/>
                    </a:lnTo>
                    <a:lnTo>
                      <a:pt x="95" y="30"/>
                    </a:lnTo>
                    <a:lnTo>
                      <a:pt x="92" y="24"/>
                    </a:lnTo>
                    <a:lnTo>
                      <a:pt x="89" y="18"/>
                    </a:lnTo>
                    <a:lnTo>
                      <a:pt x="83" y="11"/>
                    </a:lnTo>
                    <a:lnTo>
                      <a:pt x="76" y="9"/>
                    </a:lnTo>
                    <a:lnTo>
                      <a:pt x="67" y="3"/>
                    </a:lnTo>
                    <a:lnTo>
                      <a:pt x="58" y="3"/>
                    </a:lnTo>
                    <a:lnTo>
                      <a:pt x="49" y="0"/>
                    </a:lnTo>
                    <a:lnTo>
                      <a:pt x="43" y="3"/>
                    </a:lnTo>
                    <a:lnTo>
                      <a:pt x="36" y="3"/>
                    </a:lnTo>
                    <a:lnTo>
                      <a:pt x="30" y="3"/>
                    </a:lnTo>
                    <a:lnTo>
                      <a:pt x="21" y="9"/>
                    </a:lnTo>
                    <a:lnTo>
                      <a:pt x="11" y="18"/>
                    </a:lnTo>
                    <a:lnTo>
                      <a:pt x="6" y="24"/>
                    </a:lnTo>
                    <a:lnTo>
                      <a:pt x="3" y="33"/>
                    </a:lnTo>
                    <a:lnTo>
                      <a:pt x="0" y="45"/>
                    </a:lnTo>
                    <a:lnTo>
                      <a:pt x="0" y="51"/>
                    </a:lnTo>
                    <a:lnTo>
                      <a:pt x="0" y="63"/>
                    </a:lnTo>
                    <a:lnTo>
                      <a:pt x="3" y="73"/>
                    </a:lnTo>
                    <a:lnTo>
                      <a:pt x="8" y="79"/>
                    </a:lnTo>
                    <a:lnTo>
                      <a:pt x="8" y="111"/>
                    </a:lnTo>
                    <a:lnTo>
                      <a:pt x="58" y="117"/>
                    </a:lnTo>
                    <a:lnTo>
                      <a:pt x="77" y="84"/>
                    </a:lnTo>
                    <a:lnTo>
                      <a:pt x="40" y="82"/>
                    </a:lnTo>
                    <a:lnTo>
                      <a:pt x="30" y="76"/>
                    </a:lnTo>
                    <a:lnTo>
                      <a:pt x="24" y="69"/>
                    </a:lnTo>
                    <a:lnTo>
                      <a:pt x="21" y="61"/>
                    </a:lnTo>
                    <a:lnTo>
                      <a:pt x="18" y="48"/>
                    </a:lnTo>
                    <a:lnTo>
                      <a:pt x="21" y="39"/>
                    </a:lnTo>
                    <a:lnTo>
                      <a:pt x="27" y="30"/>
                    </a:lnTo>
                    <a:lnTo>
                      <a:pt x="33" y="24"/>
                    </a:lnTo>
                    <a:lnTo>
                      <a:pt x="43" y="21"/>
                    </a:lnTo>
                    <a:lnTo>
                      <a:pt x="52" y="21"/>
                    </a:lnTo>
                    <a:lnTo>
                      <a:pt x="61" y="21"/>
                    </a:lnTo>
                    <a:lnTo>
                      <a:pt x="67" y="24"/>
                    </a:lnTo>
                    <a:lnTo>
                      <a:pt x="70" y="27"/>
                    </a:lnTo>
                    <a:lnTo>
                      <a:pt x="76" y="33"/>
                    </a:lnTo>
                    <a:lnTo>
                      <a:pt x="80" y="42"/>
                    </a:lnTo>
                    <a:lnTo>
                      <a:pt x="83" y="51"/>
                    </a:lnTo>
                    <a:lnTo>
                      <a:pt x="80" y="63"/>
                    </a:lnTo>
                    <a:lnTo>
                      <a:pt x="73" y="69"/>
                    </a:lnTo>
                    <a:lnTo>
                      <a:pt x="67" y="76"/>
                    </a:lnTo>
                    <a:lnTo>
                      <a:pt x="61" y="79"/>
                    </a:lnTo>
                    <a:lnTo>
                      <a:pt x="58" y="87"/>
                    </a:lnTo>
                    <a:lnTo>
                      <a:pt x="83" y="85"/>
                    </a:lnTo>
                    <a:lnTo>
                      <a:pt x="98" y="69"/>
                    </a:lnTo>
                    <a:lnTo>
                      <a:pt x="98" y="66"/>
                    </a:lnTo>
                  </a:path>
                </a:pathLst>
              </a:custGeom>
              <a:solidFill>
                <a:srgbClr val="FFCC00"/>
              </a:solidFill>
              <a:ln w="12699" cap="rnd">
                <a:solidFill>
                  <a:srgbClr val="FFCC00"/>
                </a:solidFill>
                <a:round/>
                <a:headEnd/>
                <a:tailEnd/>
              </a:ln>
            </p:spPr>
            <p:txBody>
              <a:bodyPr/>
              <a:lstStyle/>
              <a:p>
                <a:endParaRPr lang="zh-CN" altLang="en-US"/>
              </a:p>
            </p:txBody>
          </p:sp>
          <p:sp>
            <p:nvSpPr>
              <p:cNvPr id="12444" name="Freeform 95">
                <a:extLst>
                  <a:ext uri="{FF2B5EF4-FFF2-40B4-BE49-F238E27FC236}">
                    <a16:creationId xmlns:a16="http://schemas.microsoft.com/office/drawing/2014/main" id="{952491E3-6238-479F-9F77-1F1983D3E891}"/>
                  </a:ext>
                </a:extLst>
              </p:cNvPr>
              <p:cNvSpPr>
                <a:spLocks/>
              </p:cNvSpPr>
              <p:nvPr/>
            </p:nvSpPr>
            <p:spPr bwMode="auto">
              <a:xfrm>
                <a:off x="4680" y="2181"/>
                <a:ext cx="75" cy="75"/>
              </a:xfrm>
              <a:custGeom>
                <a:avLst/>
                <a:gdLst>
                  <a:gd name="T0" fmla="*/ 28 w 75"/>
                  <a:gd name="T1" fmla="*/ 0 h 75"/>
                  <a:gd name="T2" fmla="*/ 37 w 75"/>
                  <a:gd name="T3" fmla="*/ 0 h 75"/>
                  <a:gd name="T4" fmla="*/ 43 w 75"/>
                  <a:gd name="T5" fmla="*/ 0 h 75"/>
                  <a:gd name="T6" fmla="*/ 52 w 75"/>
                  <a:gd name="T7" fmla="*/ 3 h 75"/>
                  <a:gd name="T8" fmla="*/ 58 w 75"/>
                  <a:gd name="T9" fmla="*/ 6 h 75"/>
                  <a:gd name="T10" fmla="*/ 64 w 75"/>
                  <a:gd name="T11" fmla="*/ 12 h 75"/>
                  <a:gd name="T12" fmla="*/ 67 w 75"/>
                  <a:gd name="T13" fmla="*/ 18 h 75"/>
                  <a:gd name="T14" fmla="*/ 70 w 75"/>
                  <a:gd name="T15" fmla="*/ 24 h 75"/>
                  <a:gd name="T16" fmla="*/ 74 w 75"/>
                  <a:gd name="T17" fmla="*/ 30 h 75"/>
                  <a:gd name="T18" fmla="*/ 74 w 75"/>
                  <a:gd name="T19" fmla="*/ 37 h 75"/>
                  <a:gd name="T20" fmla="*/ 74 w 75"/>
                  <a:gd name="T21" fmla="*/ 46 h 75"/>
                  <a:gd name="T22" fmla="*/ 74 w 75"/>
                  <a:gd name="T23" fmla="*/ 49 h 75"/>
                  <a:gd name="T24" fmla="*/ 67 w 75"/>
                  <a:gd name="T25" fmla="*/ 58 h 75"/>
                  <a:gd name="T26" fmla="*/ 67 w 75"/>
                  <a:gd name="T27" fmla="*/ 61 h 75"/>
                  <a:gd name="T28" fmla="*/ 61 w 75"/>
                  <a:gd name="T29" fmla="*/ 64 h 75"/>
                  <a:gd name="T30" fmla="*/ 55 w 75"/>
                  <a:gd name="T31" fmla="*/ 70 h 75"/>
                  <a:gd name="T32" fmla="*/ 46 w 75"/>
                  <a:gd name="T33" fmla="*/ 74 h 75"/>
                  <a:gd name="T34" fmla="*/ 37 w 75"/>
                  <a:gd name="T35" fmla="*/ 74 h 75"/>
                  <a:gd name="T36" fmla="*/ 24 w 75"/>
                  <a:gd name="T37" fmla="*/ 70 h 75"/>
                  <a:gd name="T38" fmla="*/ 18 w 75"/>
                  <a:gd name="T39" fmla="*/ 55 h 75"/>
                  <a:gd name="T40" fmla="*/ 21 w 75"/>
                  <a:gd name="T41" fmla="*/ 58 h 75"/>
                  <a:gd name="T42" fmla="*/ 28 w 75"/>
                  <a:gd name="T43" fmla="*/ 58 h 75"/>
                  <a:gd name="T44" fmla="*/ 34 w 75"/>
                  <a:gd name="T45" fmla="*/ 61 h 75"/>
                  <a:gd name="T46" fmla="*/ 37 w 75"/>
                  <a:gd name="T47" fmla="*/ 61 h 75"/>
                  <a:gd name="T48" fmla="*/ 43 w 75"/>
                  <a:gd name="T49" fmla="*/ 61 h 75"/>
                  <a:gd name="T50" fmla="*/ 52 w 75"/>
                  <a:gd name="T51" fmla="*/ 55 h 75"/>
                  <a:gd name="T52" fmla="*/ 55 w 75"/>
                  <a:gd name="T53" fmla="*/ 51 h 75"/>
                  <a:gd name="T54" fmla="*/ 58 w 75"/>
                  <a:gd name="T55" fmla="*/ 49 h 75"/>
                  <a:gd name="T56" fmla="*/ 61 w 75"/>
                  <a:gd name="T57" fmla="*/ 43 h 75"/>
                  <a:gd name="T58" fmla="*/ 61 w 75"/>
                  <a:gd name="T59" fmla="*/ 37 h 75"/>
                  <a:gd name="T60" fmla="*/ 61 w 75"/>
                  <a:gd name="T61" fmla="*/ 30 h 75"/>
                  <a:gd name="T62" fmla="*/ 58 w 75"/>
                  <a:gd name="T63" fmla="*/ 24 h 75"/>
                  <a:gd name="T64" fmla="*/ 52 w 75"/>
                  <a:gd name="T65" fmla="*/ 18 h 75"/>
                  <a:gd name="T66" fmla="*/ 46 w 75"/>
                  <a:gd name="T67" fmla="*/ 15 h 75"/>
                  <a:gd name="T68" fmla="*/ 37 w 75"/>
                  <a:gd name="T69" fmla="*/ 12 h 75"/>
                  <a:gd name="T70" fmla="*/ 31 w 75"/>
                  <a:gd name="T71" fmla="*/ 12 h 75"/>
                  <a:gd name="T72" fmla="*/ 21 w 75"/>
                  <a:gd name="T73" fmla="*/ 15 h 75"/>
                  <a:gd name="T74" fmla="*/ 15 w 75"/>
                  <a:gd name="T75" fmla="*/ 24 h 75"/>
                  <a:gd name="T76" fmla="*/ 12 w 75"/>
                  <a:gd name="T77" fmla="*/ 30 h 75"/>
                  <a:gd name="T78" fmla="*/ 12 w 75"/>
                  <a:gd name="T79" fmla="*/ 37 h 75"/>
                  <a:gd name="T80" fmla="*/ 12 w 75"/>
                  <a:gd name="T81" fmla="*/ 43 h 75"/>
                  <a:gd name="T82" fmla="*/ 15 w 75"/>
                  <a:gd name="T83" fmla="*/ 49 h 75"/>
                  <a:gd name="T84" fmla="*/ 0 w 75"/>
                  <a:gd name="T85" fmla="*/ 43 h 75"/>
                  <a:gd name="T86" fmla="*/ 0 w 75"/>
                  <a:gd name="T87" fmla="*/ 24 h 75"/>
                  <a:gd name="T88" fmla="*/ 18 w 75"/>
                  <a:gd name="T89" fmla="*/ 9 h 75"/>
                  <a:gd name="T90" fmla="*/ 28 w 75"/>
                  <a:gd name="T91" fmla="*/ 0 h 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5" h="75">
                    <a:moveTo>
                      <a:pt x="28" y="0"/>
                    </a:moveTo>
                    <a:lnTo>
                      <a:pt x="37" y="0"/>
                    </a:lnTo>
                    <a:lnTo>
                      <a:pt x="43" y="0"/>
                    </a:lnTo>
                    <a:lnTo>
                      <a:pt x="52" y="3"/>
                    </a:lnTo>
                    <a:lnTo>
                      <a:pt x="58" y="6"/>
                    </a:lnTo>
                    <a:lnTo>
                      <a:pt x="64" y="12"/>
                    </a:lnTo>
                    <a:lnTo>
                      <a:pt x="67" y="18"/>
                    </a:lnTo>
                    <a:lnTo>
                      <a:pt x="70" y="24"/>
                    </a:lnTo>
                    <a:lnTo>
                      <a:pt x="74" y="30"/>
                    </a:lnTo>
                    <a:lnTo>
                      <a:pt x="74" y="37"/>
                    </a:lnTo>
                    <a:lnTo>
                      <a:pt x="74" y="46"/>
                    </a:lnTo>
                    <a:lnTo>
                      <a:pt x="74" y="49"/>
                    </a:lnTo>
                    <a:lnTo>
                      <a:pt x="67" y="58"/>
                    </a:lnTo>
                    <a:lnTo>
                      <a:pt x="67" y="61"/>
                    </a:lnTo>
                    <a:lnTo>
                      <a:pt x="61" y="64"/>
                    </a:lnTo>
                    <a:lnTo>
                      <a:pt x="55" y="70"/>
                    </a:lnTo>
                    <a:lnTo>
                      <a:pt x="46" y="74"/>
                    </a:lnTo>
                    <a:lnTo>
                      <a:pt x="37" y="74"/>
                    </a:lnTo>
                    <a:lnTo>
                      <a:pt x="24" y="70"/>
                    </a:lnTo>
                    <a:lnTo>
                      <a:pt x="18" y="55"/>
                    </a:lnTo>
                    <a:lnTo>
                      <a:pt x="21" y="58"/>
                    </a:lnTo>
                    <a:lnTo>
                      <a:pt x="28" y="58"/>
                    </a:lnTo>
                    <a:lnTo>
                      <a:pt x="34" y="61"/>
                    </a:lnTo>
                    <a:lnTo>
                      <a:pt x="37" y="61"/>
                    </a:lnTo>
                    <a:lnTo>
                      <a:pt x="43" y="61"/>
                    </a:lnTo>
                    <a:lnTo>
                      <a:pt x="52" y="55"/>
                    </a:lnTo>
                    <a:lnTo>
                      <a:pt x="55" y="51"/>
                    </a:lnTo>
                    <a:lnTo>
                      <a:pt x="58" y="49"/>
                    </a:lnTo>
                    <a:lnTo>
                      <a:pt x="61" y="43"/>
                    </a:lnTo>
                    <a:lnTo>
                      <a:pt x="61" y="37"/>
                    </a:lnTo>
                    <a:lnTo>
                      <a:pt x="61" y="30"/>
                    </a:lnTo>
                    <a:lnTo>
                      <a:pt x="58" y="24"/>
                    </a:lnTo>
                    <a:lnTo>
                      <a:pt x="52" y="18"/>
                    </a:lnTo>
                    <a:lnTo>
                      <a:pt x="46" y="15"/>
                    </a:lnTo>
                    <a:lnTo>
                      <a:pt x="37" y="12"/>
                    </a:lnTo>
                    <a:lnTo>
                      <a:pt x="31" y="12"/>
                    </a:lnTo>
                    <a:lnTo>
                      <a:pt x="21" y="15"/>
                    </a:lnTo>
                    <a:lnTo>
                      <a:pt x="15" y="24"/>
                    </a:lnTo>
                    <a:lnTo>
                      <a:pt x="12" y="30"/>
                    </a:lnTo>
                    <a:lnTo>
                      <a:pt x="12" y="37"/>
                    </a:lnTo>
                    <a:lnTo>
                      <a:pt x="12" y="43"/>
                    </a:lnTo>
                    <a:lnTo>
                      <a:pt x="15" y="49"/>
                    </a:lnTo>
                    <a:lnTo>
                      <a:pt x="0" y="43"/>
                    </a:lnTo>
                    <a:lnTo>
                      <a:pt x="0" y="24"/>
                    </a:lnTo>
                    <a:lnTo>
                      <a:pt x="18" y="9"/>
                    </a:lnTo>
                    <a:lnTo>
                      <a:pt x="28" y="0"/>
                    </a:lnTo>
                  </a:path>
                </a:pathLst>
              </a:custGeom>
              <a:solidFill>
                <a:srgbClr val="93936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45" name="Freeform 96">
                <a:extLst>
                  <a:ext uri="{FF2B5EF4-FFF2-40B4-BE49-F238E27FC236}">
                    <a16:creationId xmlns:a16="http://schemas.microsoft.com/office/drawing/2014/main" id="{4567D4B8-3AD4-4DE4-A76A-7B8AE027B73D}"/>
                  </a:ext>
                </a:extLst>
              </p:cNvPr>
              <p:cNvSpPr>
                <a:spLocks/>
              </p:cNvSpPr>
              <p:nvPr/>
            </p:nvSpPr>
            <p:spPr bwMode="auto">
              <a:xfrm>
                <a:off x="4680" y="2181"/>
                <a:ext cx="75" cy="75"/>
              </a:xfrm>
              <a:custGeom>
                <a:avLst/>
                <a:gdLst>
                  <a:gd name="T0" fmla="*/ 28 w 75"/>
                  <a:gd name="T1" fmla="*/ 0 h 75"/>
                  <a:gd name="T2" fmla="*/ 37 w 75"/>
                  <a:gd name="T3" fmla="*/ 0 h 75"/>
                  <a:gd name="T4" fmla="*/ 43 w 75"/>
                  <a:gd name="T5" fmla="*/ 0 h 75"/>
                  <a:gd name="T6" fmla="*/ 52 w 75"/>
                  <a:gd name="T7" fmla="*/ 3 h 75"/>
                  <a:gd name="T8" fmla="*/ 58 w 75"/>
                  <a:gd name="T9" fmla="*/ 6 h 75"/>
                  <a:gd name="T10" fmla="*/ 64 w 75"/>
                  <a:gd name="T11" fmla="*/ 12 h 75"/>
                  <a:gd name="T12" fmla="*/ 67 w 75"/>
                  <a:gd name="T13" fmla="*/ 18 h 75"/>
                  <a:gd name="T14" fmla="*/ 70 w 75"/>
                  <a:gd name="T15" fmla="*/ 24 h 75"/>
                  <a:gd name="T16" fmla="*/ 74 w 75"/>
                  <a:gd name="T17" fmla="*/ 30 h 75"/>
                  <a:gd name="T18" fmla="*/ 74 w 75"/>
                  <a:gd name="T19" fmla="*/ 37 h 75"/>
                  <a:gd name="T20" fmla="*/ 74 w 75"/>
                  <a:gd name="T21" fmla="*/ 46 h 75"/>
                  <a:gd name="T22" fmla="*/ 74 w 75"/>
                  <a:gd name="T23" fmla="*/ 49 h 75"/>
                  <a:gd name="T24" fmla="*/ 67 w 75"/>
                  <a:gd name="T25" fmla="*/ 58 h 75"/>
                  <a:gd name="T26" fmla="*/ 67 w 75"/>
                  <a:gd name="T27" fmla="*/ 61 h 75"/>
                  <a:gd name="T28" fmla="*/ 61 w 75"/>
                  <a:gd name="T29" fmla="*/ 64 h 75"/>
                  <a:gd name="T30" fmla="*/ 55 w 75"/>
                  <a:gd name="T31" fmla="*/ 70 h 75"/>
                  <a:gd name="T32" fmla="*/ 46 w 75"/>
                  <a:gd name="T33" fmla="*/ 74 h 75"/>
                  <a:gd name="T34" fmla="*/ 37 w 75"/>
                  <a:gd name="T35" fmla="*/ 74 h 75"/>
                  <a:gd name="T36" fmla="*/ 24 w 75"/>
                  <a:gd name="T37" fmla="*/ 70 h 75"/>
                  <a:gd name="T38" fmla="*/ 18 w 75"/>
                  <a:gd name="T39" fmla="*/ 55 h 75"/>
                  <a:gd name="T40" fmla="*/ 21 w 75"/>
                  <a:gd name="T41" fmla="*/ 58 h 75"/>
                  <a:gd name="T42" fmla="*/ 28 w 75"/>
                  <a:gd name="T43" fmla="*/ 58 h 75"/>
                  <a:gd name="T44" fmla="*/ 34 w 75"/>
                  <a:gd name="T45" fmla="*/ 61 h 75"/>
                  <a:gd name="T46" fmla="*/ 37 w 75"/>
                  <a:gd name="T47" fmla="*/ 61 h 75"/>
                  <a:gd name="T48" fmla="*/ 43 w 75"/>
                  <a:gd name="T49" fmla="*/ 61 h 75"/>
                  <a:gd name="T50" fmla="*/ 52 w 75"/>
                  <a:gd name="T51" fmla="*/ 55 h 75"/>
                  <a:gd name="T52" fmla="*/ 55 w 75"/>
                  <a:gd name="T53" fmla="*/ 51 h 75"/>
                  <a:gd name="T54" fmla="*/ 58 w 75"/>
                  <a:gd name="T55" fmla="*/ 49 h 75"/>
                  <a:gd name="T56" fmla="*/ 61 w 75"/>
                  <a:gd name="T57" fmla="*/ 43 h 75"/>
                  <a:gd name="T58" fmla="*/ 61 w 75"/>
                  <a:gd name="T59" fmla="*/ 37 h 75"/>
                  <a:gd name="T60" fmla="*/ 61 w 75"/>
                  <a:gd name="T61" fmla="*/ 30 h 75"/>
                  <a:gd name="T62" fmla="*/ 58 w 75"/>
                  <a:gd name="T63" fmla="*/ 24 h 75"/>
                  <a:gd name="T64" fmla="*/ 52 w 75"/>
                  <a:gd name="T65" fmla="*/ 18 h 75"/>
                  <a:gd name="T66" fmla="*/ 46 w 75"/>
                  <a:gd name="T67" fmla="*/ 15 h 75"/>
                  <a:gd name="T68" fmla="*/ 37 w 75"/>
                  <a:gd name="T69" fmla="*/ 12 h 75"/>
                  <a:gd name="T70" fmla="*/ 31 w 75"/>
                  <a:gd name="T71" fmla="*/ 12 h 75"/>
                  <a:gd name="T72" fmla="*/ 21 w 75"/>
                  <a:gd name="T73" fmla="*/ 15 h 75"/>
                  <a:gd name="T74" fmla="*/ 15 w 75"/>
                  <a:gd name="T75" fmla="*/ 24 h 75"/>
                  <a:gd name="T76" fmla="*/ 12 w 75"/>
                  <a:gd name="T77" fmla="*/ 30 h 75"/>
                  <a:gd name="T78" fmla="*/ 12 w 75"/>
                  <a:gd name="T79" fmla="*/ 37 h 75"/>
                  <a:gd name="T80" fmla="*/ 12 w 75"/>
                  <a:gd name="T81" fmla="*/ 43 h 75"/>
                  <a:gd name="T82" fmla="*/ 15 w 75"/>
                  <a:gd name="T83" fmla="*/ 49 h 75"/>
                  <a:gd name="T84" fmla="*/ 0 w 75"/>
                  <a:gd name="T85" fmla="*/ 43 h 75"/>
                  <a:gd name="T86" fmla="*/ 0 w 75"/>
                  <a:gd name="T87" fmla="*/ 24 h 75"/>
                  <a:gd name="T88" fmla="*/ 18 w 75"/>
                  <a:gd name="T89" fmla="*/ 9 h 75"/>
                  <a:gd name="T90" fmla="*/ 28 w 75"/>
                  <a:gd name="T91" fmla="*/ 0 h 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5" h="75">
                    <a:moveTo>
                      <a:pt x="28" y="0"/>
                    </a:moveTo>
                    <a:lnTo>
                      <a:pt x="37" y="0"/>
                    </a:lnTo>
                    <a:lnTo>
                      <a:pt x="43" y="0"/>
                    </a:lnTo>
                    <a:lnTo>
                      <a:pt x="52" y="3"/>
                    </a:lnTo>
                    <a:lnTo>
                      <a:pt x="58" y="6"/>
                    </a:lnTo>
                    <a:lnTo>
                      <a:pt x="64" y="12"/>
                    </a:lnTo>
                    <a:lnTo>
                      <a:pt x="67" y="18"/>
                    </a:lnTo>
                    <a:lnTo>
                      <a:pt x="70" y="24"/>
                    </a:lnTo>
                    <a:lnTo>
                      <a:pt x="74" y="30"/>
                    </a:lnTo>
                    <a:lnTo>
                      <a:pt x="74" y="37"/>
                    </a:lnTo>
                    <a:lnTo>
                      <a:pt x="74" y="46"/>
                    </a:lnTo>
                    <a:lnTo>
                      <a:pt x="74" y="49"/>
                    </a:lnTo>
                    <a:lnTo>
                      <a:pt x="67" y="58"/>
                    </a:lnTo>
                    <a:lnTo>
                      <a:pt x="67" y="61"/>
                    </a:lnTo>
                    <a:lnTo>
                      <a:pt x="61" y="64"/>
                    </a:lnTo>
                    <a:lnTo>
                      <a:pt x="55" y="70"/>
                    </a:lnTo>
                    <a:lnTo>
                      <a:pt x="46" y="74"/>
                    </a:lnTo>
                    <a:lnTo>
                      <a:pt x="37" y="74"/>
                    </a:lnTo>
                    <a:lnTo>
                      <a:pt x="24" y="70"/>
                    </a:lnTo>
                    <a:lnTo>
                      <a:pt x="18" y="55"/>
                    </a:lnTo>
                    <a:lnTo>
                      <a:pt x="21" y="58"/>
                    </a:lnTo>
                    <a:lnTo>
                      <a:pt x="28" y="58"/>
                    </a:lnTo>
                    <a:lnTo>
                      <a:pt x="34" y="61"/>
                    </a:lnTo>
                    <a:lnTo>
                      <a:pt x="37" y="61"/>
                    </a:lnTo>
                    <a:lnTo>
                      <a:pt x="43" y="61"/>
                    </a:lnTo>
                    <a:lnTo>
                      <a:pt x="52" y="55"/>
                    </a:lnTo>
                    <a:lnTo>
                      <a:pt x="55" y="51"/>
                    </a:lnTo>
                    <a:lnTo>
                      <a:pt x="58" y="49"/>
                    </a:lnTo>
                    <a:lnTo>
                      <a:pt x="61" y="43"/>
                    </a:lnTo>
                    <a:lnTo>
                      <a:pt x="61" y="37"/>
                    </a:lnTo>
                    <a:lnTo>
                      <a:pt x="61" y="30"/>
                    </a:lnTo>
                    <a:lnTo>
                      <a:pt x="58" y="24"/>
                    </a:lnTo>
                    <a:lnTo>
                      <a:pt x="52" y="18"/>
                    </a:lnTo>
                    <a:lnTo>
                      <a:pt x="46" y="15"/>
                    </a:lnTo>
                    <a:lnTo>
                      <a:pt x="37" y="12"/>
                    </a:lnTo>
                    <a:lnTo>
                      <a:pt x="31" y="12"/>
                    </a:lnTo>
                    <a:lnTo>
                      <a:pt x="21" y="15"/>
                    </a:lnTo>
                    <a:lnTo>
                      <a:pt x="15" y="24"/>
                    </a:lnTo>
                    <a:lnTo>
                      <a:pt x="12" y="30"/>
                    </a:lnTo>
                    <a:lnTo>
                      <a:pt x="12" y="37"/>
                    </a:lnTo>
                    <a:lnTo>
                      <a:pt x="12" y="43"/>
                    </a:lnTo>
                    <a:lnTo>
                      <a:pt x="15" y="49"/>
                    </a:lnTo>
                    <a:lnTo>
                      <a:pt x="0" y="43"/>
                    </a:lnTo>
                    <a:lnTo>
                      <a:pt x="0" y="24"/>
                    </a:lnTo>
                    <a:lnTo>
                      <a:pt x="18" y="9"/>
                    </a:lnTo>
                    <a:lnTo>
                      <a:pt x="28" y="0"/>
                    </a:lnTo>
                  </a:path>
                </a:pathLst>
              </a:custGeom>
              <a:solidFill>
                <a:srgbClr val="FFCC00"/>
              </a:solidFill>
              <a:ln w="12699" cap="rnd">
                <a:solidFill>
                  <a:srgbClr val="FFCC00"/>
                </a:solidFill>
                <a:round/>
                <a:headEnd/>
                <a:tailEnd/>
              </a:ln>
            </p:spPr>
            <p:txBody>
              <a:bodyPr/>
              <a:lstStyle/>
              <a:p>
                <a:endParaRPr lang="zh-CN" altLang="en-US"/>
              </a:p>
            </p:txBody>
          </p:sp>
          <p:sp>
            <p:nvSpPr>
              <p:cNvPr id="12446" name="Freeform 97">
                <a:extLst>
                  <a:ext uri="{FF2B5EF4-FFF2-40B4-BE49-F238E27FC236}">
                    <a16:creationId xmlns:a16="http://schemas.microsoft.com/office/drawing/2014/main" id="{EA5D60DE-3590-4C8A-81E9-EA33E223EF68}"/>
                  </a:ext>
                </a:extLst>
              </p:cNvPr>
              <p:cNvSpPr>
                <a:spLocks/>
              </p:cNvSpPr>
              <p:nvPr/>
            </p:nvSpPr>
            <p:spPr bwMode="auto">
              <a:xfrm>
                <a:off x="4307" y="2181"/>
                <a:ext cx="315" cy="120"/>
              </a:xfrm>
              <a:custGeom>
                <a:avLst/>
                <a:gdLst>
                  <a:gd name="T0" fmla="*/ 314 w 315"/>
                  <a:gd name="T1" fmla="*/ 18 h 120"/>
                  <a:gd name="T2" fmla="*/ 286 w 315"/>
                  <a:gd name="T3" fmla="*/ 18 h 120"/>
                  <a:gd name="T4" fmla="*/ 286 w 315"/>
                  <a:gd name="T5" fmla="*/ 0 h 120"/>
                  <a:gd name="T6" fmla="*/ 261 w 315"/>
                  <a:gd name="T7" fmla="*/ 0 h 120"/>
                  <a:gd name="T8" fmla="*/ 261 w 315"/>
                  <a:gd name="T9" fmla="*/ 18 h 120"/>
                  <a:gd name="T10" fmla="*/ 252 w 315"/>
                  <a:gd name="T11" fmla="*/ 18 h 120"/>
                  <a:gd name="T12" fmla="*/ 252 w 315"/>
                  <a:gd name="T13" fmla="*/ 0 h 120"/>
                  <a:gd name="T14" fmla="*/ 231 w 315"/>
                  <a:gd name="T15" fmla="*/ 0 h 120"/>
                  <a:gd name="T16" fmla="*/ 231 w 315"/>
                  <a:gd name="T17" fmla="*/ 18 h 120"/>
                  <a:gd name="T18" fmla="*/ 0 w 315"/>
                  <a:gd name="T19" fmla="*/ 18 h 120"/>
                  <a:gd name="T20" fmla="*/ 0 w 315"/>
                  <a:gd name="T21" fmla="*/ 51 h 120"/>
                  <a:gd name="T22" fmla="*/ 39 w 315"/>
                  <a:gd name="T23" fmla="*/ 51 h 120"/>
                  <a:gd name="T24" fmla="*/ 39 w 315"/>
                  <a:gd name="T25" fmla="*/ 61 h 120"/>
                  <a:gd name="T26" fmla="*/ 15 w 315"/>
                  <a:gd name="T27" fmla="*/ 61 h 120"/>
                  <a:gd name="T28" fmla="*/ 15 w 315"/>
                  <a:gd name="T29" fmla="*/ 79 h 120"/>
                  <a:gd name="T30" fmla="*/ 39 w 315"/>
                  <a:gd name="T31" fmla="*/ 79 h 120"/>
                  <a:gd name="T32" fmla="*/ 39 w 315"/>
                  <a:gd name="T33" fmla="*/ 91 h 120"/>
                  <a:gd name="T34" fmla="*/ 15 w 315"/>
                  <a:gd name="T35" fmla="*/ 91 h 120"/>
                  <a:gd name="T36" fmla="*/ 15 w 315"/>
                  <a:gd name="T37" fmla="*/ 119 h 120"/>
                  <a:gd name="T38" fmla="*/ 67 w 315"/>
                  <a:gd name="T39" fmla="*/ 119 h 120"/>
                  <a:gd name="T40" fmla="*/ 67 w 315"/>
                  <a:gd name="T41" fmla="*/ 51 h 120"/>
                  <a:gd name="T42" fmla="*/ 231 w 315"/>
                  <a:gd name="T43" fmla="*/ 51 h 120"/>
                  <a:gd name="T44" fmla="*/ 231 w 315"/>
                  <a:gd name="T45" fmla="*/ 73 h 120"/>
                  <a:gd name="T46" fmla="*/ 252 w 315"/>
                  <a:gd name="T47" fmla="*/ 73 h 120"/>
                  <a:gd name="T48" fmla="*/ 252 w 315"/>
                  <a:gd name="T49" fmla="*/ 51 h 120"/>
                  <a:gd name="T50" fmla="*/ 261 w 315"/>
                  <a:gd name="T51" fmla="*/ 51 h 120"/>
                  <a:gd name="T52" fmla="*/ 261 w 315"/>
                  <a:gd name="T53" fmla="*/ 73 h 120"/>
                  <a:gd name="T54" fmla="*/ 286 w 315"/>
                  <a:gd name="T55" fmla="*/ 73 h 120"/>
                  <a:gd name="T56" fmla="*/ 286 w 315"/>
                  <a:gd name="T57" fmla="*/ 51 h 120"/>
                  <a:gd name="T58" fmla="*/ 314 w 315"/>
                  <a:gd name="T59" fmla="*/ 51 h 120"/>
                  <a:gd name="T60" fmla="*/ 314 w 315"/>
                  <a:gd name="T61" fmla="*/ 18 h 1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5" h="120">
                    <a:moveTo>
                      <a:pt x="314" y="18"/>
                    </a:moveTo>
                    <a:lnTo>
                      <a:pt x="286" y="18"/>
                    </a:lnTo>
                    <a:lnTo>
                      <a:pt x="286" y="0"/>
                    </a:lnTo>
                    <a:lnTo>
                      <a:pt x="261" y="0"/>
                    </a:lnTo>
                    <a:lnTo>
                      <a:pt x="261" y="18"/>
                    </a:lnTo>
                    <a:lnTo>
                      <a:pt x="252" y="18"/>
                    </a:lnTo>
                    <a:lnTo>
                      <a:pt x="252" y="0"/>
                    </a:lnTo>
                    <a:lnTo>
                      <a:pt x="231" y="0"/>
                    </a:lnTo>
                    <a:lnTo>
                      <a:pt x="231" y="18"/>
                    </a:lnTo>
                    <a:lnTo>
                      <a:pt x="0" y="18"/>
                    </a:lnTo>
                    <a:lnTo>
                      <a:pt x="0" y="51"/>
                    </a:lnTo>
                    <a:lnTo>
                      <a:pt x="39" y="51"/>
                    </a:lnTo>
                    <a:lnTo>
                      <a:pt x="39" y="61"/>
                    </a:lnTo>
                    <a:lnTo>
                      <a:pt x="15" y="61"/>
                    </a:lnTo>
                    <a:lnTo>
                      <a:pt x="15" y="79"/>
                    </a:lnTo>
                    <a:lnTo>
                      <a:pt x="39" y="79"/>
                    </a:lnTo>
                    <a:lnTo>
                      <a:pt x="39" y="91"/>
                    </a:lnTo>
                    <a:lnTo>
                      <a:pt x="15" y="91"/>
                    </a:lnTo>
                    <a:lnTo>
                      <a:pt x="15" y="119"/>
                    </a:lnTo>
                    <a:lnTo>
                      <a:pt x="67" y="119"/>
                    </a:lnTo>
                    <a:lnTo>
                      <a:pt x="67" y="51"/>
                    </a:lnTo>
                    <a:lnTo>
                      <a:pt x="231" y="51"/>
                    </a:lnTo>
                    <a:lnTo>
                      <a:pt x="231" y="73"/>
                    </a:lnTo>
                    <a:lnTo>
                      <a:pt x="252" y="73"/>
                    </a:lnTo>
                    <a:lnTo>
                      <a:pt x="252" y="51"/>
                    </a:lnTo>
                    <a:lnTo>
                      <a:pt x="261" y="51"/>
                    </a:lnTo>
                    <a:lnTo>
                      <a:pt x="261" y="73"/>
                    </a:lnTo>
                    <a:lnTo>
                      <a:pt x="286" y="73"/>
                    </a:lnTo>
                    <a:lnTo>
                      <a:pt x="286" y="51"/>
                    </a:lnTo>
                    <a:lnTo>
                      <a:pt x="314" y="51"/>
                    </a:lnTo>
                    <a:lnTo>
                      <a:pt x="314" y="18"/>
                    </a:lnTo>
                  </a:path>
                </a:pathLst>
              </a:custGeom>
              <a:solidFill>
                <a:srgbClr val="93936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47" name="Freeform 98">
                <a:extLst>
                  <a:ext uri="{FF2B5EF4-FFF2-40B4-BE49-F238E27FC236}">
                    <a16:creationId xmlns:a16="http://schemas.microsoft.com/office/drawing/2014/main" id="{582E2CDF-2AE2-4840-ABCE-BFCDD1D57081}"/>
                  </a:ext>
                </a:extLst>
              </p:cNvPr>
              <p:cNvSpPr>
                <a:spLocks/>
              </p:cNvSpPr>
              <p:nvPr/>
            </p:nvSpPr>
            <p:spPr bwMode="auto">
              <a:xfrm>
                <a:off x="4307" y="2181"/>
                <a:ext cx="315" cy="120"/>
              </a:xfrm>
              <a:custGeom>
                <a:avLst/>
                <a:gdLst>
                  <a:gd name="T0" fmla="*/ 314 w 315"/>
                  <a:gd name="T1" fmla="*/ 18 h 120"/>
                  <a:gd name="T2" fmla="*/ 286 w 315"/>
                  <a:gd name="T3" fmla="*/ 18 h 120"/>
                  <a:gd name="T4" fmla="*/ 286 w 315"/>
                  <a:gd name="T5" fmla="*/ 0 h 120"/>
                  <a:gd name="T6" fmla="*/ 261 w 315"/>
                  <a:gd name="T7" fmla="*/ 0 h 120"/>
                  <a:gd name="T8" fmla="*/ 261 w 315"/>
                  <a:gd name="T9" fmla="*/ 18 h 120"/>
                  <a:gd name="T10" fmla="*/ 252 w 315"/>
                  <a:gd name="T11" fmla="*/ 18 h 120"/>
                  <a:gd name="T12" fmla="*/ 252 w 315"/>
                  <a:gd name="T13" fmla="*/ 0 h 120"/>
                  <a:gd name="T14" fmla="*/ 231 w 315"/>
                  <a:gd name="T15" fmla="*/ 0 h 120"/>
                  <a:gd name="T16" fmla="*/ 231 w 315"/>
                  <a:gd name="T17" fmla="*/ 18 h 120"/>
                  <a:gd name="T18" fmla="*/ 0 w 315"/>
                  <a:gd name="T19" fmla="*/ 18 h 120"/>
                  <a:gd name="T20" fmla="*/ 0 w 315"/>
                  <a:gd name="T21" fmla="*/ 51 h 120"/>
                  <a:gd name="T22" fmla="*/ 39 w 315"/>
                  <a:gd name="T23" fmla="*/ 51 h 120"/>
                  <a:gd name="T24" fmla="*/ 39 w 315"/>
                  <a:gd name="T25" fmla="*/ 61 h 120"/>
                  <a:gd name="T26" fmla="*/ 15 w 315"/>
                  <a:gd name="T27" fmla="*/ 61 h 120"/>
                  <a:gd name="T28" fmla="*/ 15 w 315"/>
                  <a:gd name="T29" fmla="*/ 79 h 120"/>
                  <a:gd name="T30" fmla="*/ 39 w 315"/>
                  <a:gd name="T31" fmla="*/ 79 h 120"/>
                  <a:gd name="T32" fmla="*/ 39 w 315"/>
                  <a:gd name="T33" fmla="*/ 91 h 120"/>
                  <a:gd name="T34" fmla="*/ 15 w 315"/>
                  <a:gd name="T35" fmla="*/ 91 h 120"/>
                  <a:gd name="T36" fmla="*/ 15 w 315"/>
                  <a:gd name="T37" fmla="*/ 119 h 120"/>
                  <a:gd name="T38" fmla="*/ 67 w 315"/>
                  <a:gd name="T39" fmla="*/ 119 h 120"/>
                  <a:gd name="T40" fmla="*/ 67 w 315"/>
                  <a:gd name="T41" fmla="*/ 51 h 120"/>
                  <a:gd name="T42" fmla="*/ 231 w 315"/>
                  <a:gd name="T43" fmla="*/ 51 h 120"/>
                  <a:gd name="T44" fmla="*/ 231 w 315"/>
                  <a:gd name="T45" fmla="*/ 73 h 120"/>
                  <a:gd name="T46" fmla="*/ 252 w 315"/>
                  <a:gd name="T47" fmla="*/ 73 h 120"/>
                  <a:gd name="T48" fmla="*/ 252 w 315"/>
                  <a:gd name="T49" fmla="*/ 51 h 120"/>
                  <a:gd name="T50" fmla="*/ 261 w 315"/>
                  <a:gd name="T51" fmla="*/ 51 h 120"/>
                  <a:gd name="T52" fmla="*/ 261 w 315"/>
                  <a:gd name="T53" fmla="*/ 73 h 120"/>
                  <a:gd name="T54" fmla="*/ 286 w 315"/>
                  <a:gd name="T55" fmla="*/ 73 h 120"/>
                  <a:gd name="T56" fmla="*/ 286 w 315"/>
                  <a:gd name="T57" fmla="*/ 51 h 120"/>
                  <a:gd name="T58" fmla="*/ 314 w 315"/>
                  <a:gd name="T59" fmla="*/ 51 h 120"/>
                  <a:gd name="T60" fmla="*/ 314 w 315"/>
                  <a:gd name="T61" fmla="*/ 18 h 12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15" h="120">
                    <a:moveTo>
                      <a:pt x="314" y="18"/>
                    </a:moveTo>
                    <a:lnTo>
                      <a:pt x="286" y="18"/>
                    </a:lnTo>
                    <a:lnTo>
                      <a:pt x="286" y="0"/>
                    </a:lnTo>
                    <a:lnTo>
                      <a:pt x="261" y="0"/>
                    </a:lnTo>
                    <a:lnTo>
                      <a:pt x="261" y="18"/>
                    </a:lnTo>
                    <a:lnTo>
                      <a:pt x="252" y="18"/>
                    </a:lnTo>
                    <a:lnTo>
                      <a:pt x="252" y="0"/>
                    </a:lnTo>
                    <a:lnTo>
                      <a:pt x="231" y="0"/>
                    </a:lnTo>
                    <a:lnTo>
                      <a:pt x="231" y="18"/>
                    </a:lnTo>
                    <a:lnTo>
                      <a:pt x="0" y="18"/>
                    </a:lnTo>
                    <a:lnTo>
                      <a:pt x="0" y="51"/>
                    </a:lnTo>
                    <a:lnTo>
                      <a:pt x="39" y="51"/>
                    </a:lnTo>
                    <a:lnTo>
                      <a:pt x="39" y="61"/>
                    </a:lnTo>
                    <a:lnTo>
                      <a:pt x="15" y="61"/>
                    </a:lnTo>
                    <a:lnTo>
                      <a:pt x="15" y="79"/>
                    </a:lnTo>
                    <a:lnTo>
                      <a:pt x="39" y="79"/>
                    </a:lnTo>
                    <a:lnTo>
                      <a:pt x="39" y="91"/>
                    </a:lnTo>
                    <a:lnTo>
                      <a:pt x="15" y="91"/>
                    </a:lnTo>
                    <a:lnTo>
                      <a:pt x="15" y="119"/>
                    </a:lnTo>
                    <a:lnTo>
                      <a:pt x="67" y="119"/>
                    </a:lnTo>
                    <a:lnTo>
                      <a:pt x="67" y="51"/>
                    </a:lnTo>
                    <a:lnTo>
                      <a:pt x="231" y="51"/>
                    </a:lnTo>
                    <a:lnTo>
                      <a:pt x="231" y="73"/>
                    </a:lnTo>
                    <a:lnTo>
                      <a:pt x="252" y="73"/>
                    </a:lnTo>
                    <a:lnTo>
                      <a:pt x="252" y="51"/>
                    </a:lnTo>
                    <a:lnTo>
                      <a:pt x="261" y="51"/>
                    </a:lnTo>
                    <a:lnTo>
                      <a:pt x="261" y="73"/>
                    </a:lnTo>
                    <a:lnTo>
                      <a:pt x="286" y="73"/>
                    </a:lnTo>
                    <a:lnTo>
                      <a:pt x="286" y="51"/>
                    </a:lnTo>
                    <a:lnTo>
                      <a:pt x="314" y="51"/>
                    </a:lnTo>
                    <a:lnTo>
                      <a:pt x="314" y="18"/>
                    </a:lnTo>
                  </a:path>
                </a:pathLst>
              </a:custGeom>
              <a:solidFill>
                <a:srgbClr val="FFCC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48" name="Freeform 99">
                <a:extLst>
                  <a:ext uri="{FF2B5EF4-FFF2-40B4-BE49-F238E27FC236}">
                    <a16:creationId xmlns:a16="http://schemas.microsoft.com/office/drawing/2014/main" id="{4F2B8F7A-9107-47AA-BBF3-31174FB5A313}"/>
                  </a:ext>
                </a:extLst>
              </p:cNvPr>
              <p:cNvSpPr>
                <a:spLocks/>
              </p:cNvSpPr>
              <p:nvPr/>
            </p:nvSpPr>
            <p:spPr bwMode="auto">
              <a:xfrm>
                <a:off x="4307" y="2181"/>
                <a:ext cx="315" cy="120"/>
              </a:xfrm>
              <a:custGeom>
                <a:avLst/>
                <a:gdLst>
                  <a:gd name="T0" fmla="*/ 314 w 315"/>
                  <a:gd name="T1" fmla="*/ 18 h 120"/>
                  <a:gd name="T2" fmla="*/ 286 w 315"/>
                  <a:gd name="T3" fmla="*/ 18 h 120"/>
                  <a:gd name="T4" fmla="*/ 286 w 315"/>
                  <a:gd name="T5" fmla="*/ 0 h 120"/>
                  <a:gd name="T6" fmla="*/ 261 w 315"/>
                  <a:gd name="T7" fmla="*/ 0 h 120"/>
                  <a:gd name="T8" fmla="*/ 261 w 315"/>
                  <a:gd name="T9" fmla="*/ 18 h 120"/>
                  <a:gd name="T10" fmla="*/ 252 w 315"/>
                  <a:gd name="T11" fmla="*/ 18 h 120"/>
                  <a:gd name="T12" fmla="*/ 252 w 315"/>
                  <a:gd name="T13" fmla="*/ 0 h 120"/>
                  <a:gd name="T14" fmla="*/ 231 w 315"/>
                  <a:gd name="T15" fmla="*/ 0 h 120"/>
                  <a:gd name="T16" fmla="*/ 231 w 315"/>
                  <a:gd name="T17" fmla="*/ 18 h 120"/>
                  <a:gd name="T18" fmla="*/ 0 w 315"/>
                  <a:gd name="T19" fmla="*/ 18 h 120"/>
                  <a:gd name="T20" fmla="*/ 0 w 315"/>
                  <a:gd name="T21" fmla="*/ 51 h 120"/>
                  <a:gd name="T22" fmla="*/ 39 w 315"/>
                  <a:gd name="T23" fmla="*/ 51 h 120"/>
                  <a:gd name="T24" fmla="*/ 39 w 315"/>
                  <a:gd name="T25" fmla="*/ 61 h 120"/>
                  <a:gd name="T26" fmla="*/ 15 w 315"/>
                  <a:gd name="T27" fmla="*/ 61 h 120"/>
                  <a:gd name="T28" fmla="*/ 15 w 315"/>
                  <a:gd name="T29" fmla="*/ 79 h 120"/>
                  <a:gd name="T30" fmla="*/ 39 w 315"/>
                  <a:gd name="T31" fmla="*/ 79 h 120"/>
                  <a:gd name="T32" fmla="*/ 39 w 315"/>
                  <a:gd name="T33" fmla="*/ 91 h 120"/>
                  <a:gd name="T34" fmla="*/ 15 w 315"/>
                  <a:gd name="T35" fmla="*/ 91 h 120"/>
                  <a:gd name="T36" fmla="*/ 15 w 315"/>
                  <a:gd name="T37" fmla="*/ 119 h 120"/>
                  <a:gd name="T38" fmla="*/ 67 w 315"/>
                  <a:gd name="T39" fmla="*/ 119 h 120"/>
                  <a:gd name="T40" fmla="*/ 67 w 315"/>
                  <a:gd name="T41" fmla="*/ 51 h 120"/>
                  <a:gd name="T42" fmla="*/ 231 w 315"/>
                  <a:gd name="T43" fmla="*/ 51 h 120"/>
                  <a:gd name="T44" fmla="*/ 231 w 315"/>
                  <a:gd name="T45" fmla="*/ 73 h 120"/>
                  <a:gd name="T46" fmla="*/ 252 w 315"/>
                  <a:gd name="T47" fmla="*/ 73 h 120"/>
                  <a:gd name="T48" fmla="*/ 252 w 315"/>
                  <a:gd name="T49" fmla="*/ 51 h 120"/>
                  <a:gd name="T50" fmla="*/ 261 w 315"/>
                  <a:gd name="T51" fmla="*/ 51 h 120"/>
                  <a:gd name="T52" fmla="*/ 261 w 315"/>
                  <a:gd name="T53" fmla="*/ 73 h 120"/>
                  <a:gd name="T54" fmla="*/ 286 w 315"/>
                  <a:gd name="T55" fmla="*/ 73 h 120"/>
                  <a:gd name="T56" fmla="*/ 286 w 315"/>
                  <a:gd name="T57" fmla="*/ 51 h 120"/>
                  <a:gd name="T58" fmla="*/ 314 w 315"/>
                  <a:gd name="T59" fmla="*/ 51 h 12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15" h="120">
                    <a:moveTo>
                      <a:pt x="314" y="18"/>
                    </a:moveTo>
                    <a:lnTo>
                      <a:pt x="286" y="18"/>
                    </a:lnTo>
                    <a:lnTo>
                      <a:pt x="286" y="0"/>
                    </a:lnTo>
                    <a:lnTo>
                      <a:pt x="261" y="0"/>
                    </a:lnTo>
                    <a:lnTo>
                      <a:pt x="261" y="18"/>
                    </a:lnTo>
                    <a:lnTo>
                      <a:pt x="252" y="18"/>
                    </a:lnTo>
                    <a:lnTo>
                      <a:pt x="252" y="0"/>
                    </a:lnTo>
                    <a:lnTo>
                      <a:pt x="231" y="0"/>
                    </a:lnTo>
                    <a:lnTo>
                      <a:pt x="231" y="18"/>
                    </a:lnTo>
                    <a:lnTo>
                      <a:pt x="0" y="18"/>
                    </a:lnTo>
                    <a:lnTo>
                      <a:pt x="0" y="51"/>
                    </a:lnTo>
                    <a:lnTo>
                      <a:pt x="39" y="51"/>
                    </a:lnTo>
                    <a:lnTo>
                      <a:pt x="39" y="61"/>
                    </a:lnTo>
                    <a:lnTo>
                      <a:pt x="15" y="61"/>
                    </a:lnTo>
                    <a:lnTo>
                      <a:pt x="15" y="79"/>
                    </a:lnTo>
                    <a:lnTo>
                      <a:pt x="39" y="79"/>
                    </a:lnTo>
                    <a:lnTo>
                      <a:pt x="39" y="91"/>
                    </a:lnTo>
                    <a:lnTo>
                      <a:pt x="15" y="91"/>
                    </a:lnTo>
                    <a:lnTo>
                      <a:pt x="15" y="119"/>
                    </a:lnTo>
                    <a:lnTo>
                      <a:pt x="67" y="119"/>
                    </a:lnTo>
                    <a:lnTo>
                      <a:pt x="67" y="51"/>
                    </a:lnTo>
                    <a:lnTo>
                      <a:pt x="231" y="51"/>
                    </a:lnTo>
                    <a:lnTo>
                      <a:pt x="231" y="73"/>
                    </a:lnTo>
                    <a:lnTo>
                      <a:pt x="252" y="73"/>
                    </a:lnTo>
                    <a:lnTo>
                      <a:pt x="252" y="51"/>
                    </a:lnTo>
                    <a:lnTo>
                      <a:pt x="261" y="51"/>
                    </a:lnTo>
                    <a:lnTo>
                      <a:pt x="261" y="73"/>
                    </a:lnTo>
                    <a:lnTo>
                      <a:pt x="286" y="73"/>
                    </a:lnTo>
                    <a:lnTo>
                      <a:pt x="286" y="51"/>
                    </a:lnTo>
                    <a:lnTo>
                      <a:pt x="314" y="51"/>
                    </a:lnTo>
                  </a:path>
                </a:pathLst>
              </a:custGeom>
              <a:noFill/>
              <a:ln w="12699" cap="rnd">
                <a:solidFill>
                  <a:srgbClr val="494936"/>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449" name="Oval 100">
                <a:extLst>
                  <a:ext uri="{FF2B5EF4-FFF2-40B4-BE49-F238E27FC236}">
                    <a16:creationId xmlns:a16="http://schemas.microsoft.com/office/drawing/2014/main" id="{A8650A5E-725D-4796-95E2-9F5B9CC88269}"/>
                  </a:ext>
                </a:extLst>
              </p:cNvPr>
              <p:cNvSpPr>
                <a:spLocks noChangeArrowheads="1"/>
              </p:cNvSpPr>
              <p:nvPr/>
            </p:nvSpPr>
            <p:spPr bwMode="auto">
              <a:xfrm>
                <a:off x="4632" y="2141"/>
                <a:ext cx="56" cy="59"/>
              </a:xfrm>
              <a:prstGeom prst="ellipse">
                <a:avLst/>
              </a:prstGeom>
              <a:noFill/>
              <a:ln w="12699">
                <a:solidFill>
                  <a:srgbClr val="494936"/>
                </a:solidFill>
                <a:round/>
                <a:headEnd/>
                <a:tailEnd/>
              </a:ln>
              <a:extLst>
                <a:ext uri="{909E8E84-426E-40DD-AFC4-6F175D3DCCD1}">
                  <a14:hiddenFill xmlns:a14="http://schemas.microsoft.com/office/drawing/2010/main">
                    <a:solidFill>
                      <a:srgbClr val="00CC99"/>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50" name="Oval 101">
                <a:extLst>
                  <a:ext uri="{FF2B5EF4-FFF2-40B4-BE49-F238E27FC236}">
                    <a16:creationId xmlns:a16="http://schemas.microsoft.com/office/drawing/2014/main" id="{83A0FB34-0429-43B9-A34A-6719F2FE49F0}"/>
                  </a:ext>
                </a:extLst>
              </p:cNvPr>
              <p:cNvSpPr>
                <a:spLocks noChangeArrowheads="1"/>
              </p:cNvSpPr>
              <p:nvPr/>
            </p:nvSpPr>
            <p:spPr bwMode="auto">
              <a:xfrm>
                <a:off x="4632" y="2240"/>
                <a:ext cx="56" cy="56"/>
              </a:xfrm>
              <a:prstGeom prst="ellipse">
                <a:avLst/>
              </a:prstGeom>
              <a:noFill/>
              <a:ln w="12699">
                <a:solidFill>
                  <a:srgbClr val="494936"/>
                </a:solidFill>
                <a:round/>
                <a:headEnd/>
                <a:tailEnd/>
              </a:ln>
              <a:extLst>
                <a:ext uri="{909E8E84-426E-40DD-AFC4-6F175D3DCCD1}">
                  <a14:hiddenFill xmlns:a14="http://schemas.microsoft.com/office/drawing/2010/main">
                    <a:solidFill>
                      <a:srgbClr val="00CC99"/>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51" name="Oval 102">
                <a:extLst>
                  <a:ext uri="{FF2B5EF4-FFF2-40B4-BE49-F238E27FC236}">
                    <a16:creationId xmlns:a16="http://schemas.microsoft.com/office/drawing/2014/main" id="{E92E557C-2157-4C2B-9A89-9CC6F81B305B}"/>
                  </a:ext>
                </a:extLst>
              </p:cNvPr>
              <p:cNvSpPr>
                <a:spLocks noChangeArrowheads="1"/>
              </p:cNvSpPr>
              <p:nvPr/>
            </p:nvSpPr>
            <p:spPr bwMode="auto">
              <a:xfrm>
                <a:off x="4693" y="2198"/>
                <a:ext cx="44" cy="44"/>
              </a:xfrm>
              <a:prstGeom prst="ellipse">
                <a:avLst/>
              </a:prstGeom>
              <a:noFill/>
              <a:ln w="12699">
                <a:solidFill>
                  <a:srgbClr val="494936"/>
                </a:solidFill>
                <a:round/>
                <a:headEnd/>
                <a:tailEnd/>
              </a:ln>
              <a:extLst>
                <a:ext uri="{909E8E84-426E-40DD-AFC4-6F175D3DCCD1}">
                  <a14:hiddenFill xmlns:a14="http://schemas.microsoft.com/office/drawing/2010/main">
                    <a:solidFill>
                      <a:srgbClr val="00CC99"/>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52" name="Arc 103">
                <a:extLst>
                  <a:ext uri="{FF2B5EF4-FFF2-40B4-BE49-F238E27FC236}">
                    <a16:creationId xmlns:a16="http://schemas.microsoft.com/office/drawing/2014/main" id="{9BF0C6A8-1E8A-47A6-A558-39BB57FD1ED7}"/>
                  </a:ext>
                </a:extLst>
              </p:cNvPr>
              <p:cNvSpPr>
                <a:spLocks/>
              </p:cNvSpPr>
              <p:nvPr/>
            </p:nvSpPr>
            <p:spPr bwMode="auto">
              <a:xfrm>
                <a:off x="4707" y="2181"/>
                <a:ext cx="51" cy="77"/>
              </a:xfrm>
              <a:custGeom>
                <a:avLst/>
                <a:gdLst>
                  <a:gd name="T0" fmla="*/ 0 w 28431"/>
                  <a:gd name="T1" fmla="*/ 0 h 43200"/>
                  <a:gd name="T2" fmla="*/ 0 w 28431"/>
                  <a:gd name="T3" fmla="*/ 0 h 43200"/>
                  <a:gd name="T4" fmla="*/ 0 w 28431"/>
                  <a:gd name="T5" fmla="*/ 0 h 43200"/>
                  <a:gd name="T6" fmla="*/ 0 60000 65536"/>
                  <a:gd name="T7" fmla="*/ 0 60000 65536"/>
                  <a:gd name="T8" fmla="*/ 0 60000 65536"/>
                </a:gdLst>
                <a:ahLst/>
                <a:cxnLst>
                  <a:cxn ang="T6">
                    <a:pos x="T0" y="T1"/>
                  </a:cxn>
                  <a:cxn ang="T7">
                    <a:pos x="T2" y="T3"/>
                  </a:cxn>
                  <a:cxn ang="T8">
                    <a:pos x="T4" y="T5"/>
                  </a:cxn>
                </a:cxnLst>
                <a:rect l="0" t="0" r="r" b="b"/>
                <a:pathLst>
                  <a:path w="28431" h="43200" fill="none" extrusionOk="0">
                    <a:moveTo>
                      <a:pt x="326" y="1002"/>
                    </a:moveTo>
                    <a:cubicBezTo>
                      <a:pt x="2430" y="338"/>
                      <a:pt x="4624" y="-1"/>
                      <a:pt x="6831" y="0"/>
                    </a:cubicBezTo>
                    <a:cubicBezTo>
                      <a:pt x="18760" y="0"/>
                      <a:pt x="28431" y="9670"/>
                      <a:pt x="28431" y="21600"/>
                    </a:cubicBezTo>
                    <a:cubicBezTo>
                      <a:pt x="28431" y="33529"/>
                      <a:pt x="18760" y="43200"/>
                      <a:pt x="6831" y="43200"/>
                    </a:cubicBezTo>
                    <a:cubicBezTo>
                      <a:pt x="4509" y="43200"/>
                      <a:pt x="2202" y="42825"/>
                      <a:pt x="0" y="42091"/>
                    </a:cubicBezTo>
                  </a:path>
                  <a:path w="28431" h="43200" stroke="0" extrusionOk="0">
                    <a:moveTo>
                      <a:pt x="326" y="1002"/>
                    </a:moveTo>
                    <a:cubicBezTo>
                      <a:pt x="2430" y="338"/>
                      <a:pt x="4624" y="-1"/>
                      <a:pt x="6831" y="0"/>
                    </a:cubicBezTo>
                    <a:cubicBezTo>
                      <a:pt x="18760" y="0"/>
                      <a:pt x="28431" y="9670"/>
                      <a:pt x="28431" y="21600"/>
                    </a:cubicBezTo>
                    <a:cubicBezTo>
                      <a:pt x="28431" y="33529"/>
                      <a:pt x="18760" y="43200"/>
                      <a:pt x="6831" y="43200"/>
                    </a:cubicBezTo>
                    <a:cubicBezTo>
                      <a:pt x="4509" y="43200"/>
                      <a:pt x="2202" y="42825"/>
                      <a:pt x="0" y="42091"/>
                    </a:cubicBezTo>
                    <a:lnTo>
                      <a:pt x="6831" y="21600"/>
                    </a:lnTo>
                    <a:lnTo>
                      <a:pt x="326" y="1002"/>
                    </a:lnTo>
                    <a:close/>
                  </a:path>
                </a:pathLst>
              </a:custGeom>
              <a:noFill/>
              <a:ln w="12699" cap="rnd">
                <a:solidFill>
                  <a:srgbClr val="494936"/>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53" name="Arc 104">
                <a:extLst>
                  <a:ext uri="{FF2B5EF4-FFF2-40B4-BE49-F238E27FC236}">
                    <a16:creationId xmlns:a16="http://schemas.microsoft.com/office/drawing/2014/main" id="{EA2344F6-0CFC-42BC-9CA0-0C3B3EA07989}"/>
                  </a:ext>
                </a:extLst>
              </p:cNvPr>
              <p:cNvSpPr>
                <a:spLocks/>
              </p:cNvSpPr>
              <p:nvPr/>
            </p:nvSpPr>
            <p:spPr bwMode="auto">
              <a:xfrm>
                <a:off x="4607" y="2118"/>
                <a:ext cx="105" cy="84"/>
              </a:xfrm>
              <a:custGeom>
                <a:avLst/>
                <a:gdLst>
                  <a:gd name="T0" fmla="*/ 0 w 43200"/>
                  <a:gd name="T1" fmla="*/ 0 h 35301"/>
                  <a:gd name="T2" fmla="*/ 0 w 43200"/>
                  <a:gd name="T3" fmla="*/ 0 h 35301"/>
                  <a:gd name="T4" fmla="*/ 0 w 43200"/>
                  <a:gd name="T5" fmla="*/ 0 h 35301"/>
                  <a:gd name="T6" fmla="*/ 0 60000 65536"/>
                  <a:gd name="T7" fmla="*/ 0 60000 65536"/>
                  <a:gd name="T8" fmla="*/ 0 60000 65536"/>
                </a:gdLst>
                <a:ahLst/>
                <a:cxnLst>
                  <a:cxn ang="T6">
                    <a:pos x="T0" y="T1"/>
                  </a:cxn>
                  <a:cxn ang="T7">
                    <a:pos x="T2" y="T3"/>
                  </a:cxn>
                  <a:cxn ang="T8">
                    <a:pos x="T4" y="T5"/>
                  </a:cxn>
                </a:cxnLst>
                <a:rect l="0" t="0" r="r" b="b"/>
                <a:pathLst>
                  <a:path w="43200" h="35301" fill="none" extrusionOk="0">
                    <a:moveTo>
                      <a:pt x="4901" y="35301"/>
                    </a:moveTo>
                    <a:cubicBezTo>
                      <a:pt x="1732" y="31438"/>
                      <a:pt x="0" y="26596"/>
                      <a:pt x="0" y="21600"/>
                    </a:cubicBezTo>
                    <a:cubicBezTo>
                      <a:pt x="0" y="9670"/>
                      <a:pt x="9670" y="0"/>
                      <a:pt x="21600" y="0"/>
                    </a:cubicBezTo>
                    <a:cubicBezTo>
                      <a:pt x="33529" y="0"/>
                      <a:pt x="43200" y="9670"/>
                      <a:pt x="43200" y="21600"/>
                    </a:cubicBezTo>
                    <a:cubicBezTo>
                      <a:pt x="43200" y="23329"/>
                      <a:pt x="42992" y="25052"/>
                      <a:pt x="42581" y="26733"/>
                    </a:cubicBezTo>
                  </a:path>
                  <a:path w="43200" h="35301" stroke="0" extrusionOk="0">
                    <a:moveTo>
                      <a:pt x="4901" y="35301"/>
                    </a:moveTo>
                    <a:cubicBezTo>
                      <a:pt x="1732" y="31438"/>
                      <a:pt x="0" y="26596"/>
                      <a:pt x="0" y="21600"/>
                    </a:cubicBezTo>
                    <a:cubicBezTo>
                      <a:pt x="0" y="9670"/>
                      <a:pt x="9670" y="0"/>
                      <a:pt x="21600" y="0"/>
                    </a:cubicBezTo>
                    <a:cubicBezTo>
                      <a:pt x="33529" y="0"/>
                      <a:pt x="43200" y="9670"/>
                      <a:pt x="43200" y="21600"/>
                    </a:cubicBezTo>
                    <a:cubicBezTo>
                      <a:pt x="43200" y="23329"/>
                      <a:pt x="42992" y="25052"/>
                      <a:pt x="42581" y="26733"/>
                    </a:cubicBezTo>
                    <a:lnTo>
                      <a:pt x="21600" y="21600"/>
                    </a:lnTo>
                    <a:lnTo>
                      <a:pt x="4901" y="35301"/>
                    </a:lnTo>
                    <a:close/>
                  </a:path>
                </a:pathLst>
              </a:custGeom>
              <a:noFill/>
              <a:ln w="12699" cap="rnd">
                <a:solidFill>
                  <a:srgbClr val="494936"/>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54" name="Arc 105">
                <a:extLst>
                  <a:ext uri="{FF2B5EF4-FFF2-40B4-BE49-F238E27FC236}">
                    <a16:creationId xmlns:a16="http://schemas.microsoft.com/office/drawing/2014/main" id="{EE883CDA-DD3E-4561-AE79-2E708000741C}"/>
                  </a:ext>
                </a:extLst>
              </p:cNvPr>
              <p:cNvSpPr>
                <a:spLocks/>
              </p:cNvSpPr>
              <p:nvPr/>
            </p:nvSpPr>
            <p:spPr bwMode="auto">
              <a:xfrm>
                <a:off x="4607" y="2234"/>
                <a:ext cx="105" cy="85"/>
              </a:xfrm>
              <a:custGeom>
                <a:avLst/>
                <a:gdLst>
                  <a:gd name="T0" fmla="*/ 0 w 43200"/>
                  <a:gd name="T1" fmla="*/ 0 h 35545"/>
                  <a:gd name="T2" fmla="*/ 0 w 43200"/>
                  <a:gd name="T3" fmla="*/ 0 h 35545"/>
                  <a:gd name="T4" fmla="*/ 0 w 43200"/>
                  <a:gd name="T5" fmla="*/ 0 h 35545"/>
                  <a:gd name="T6" fmla="*/ 0 60000 65536"/>
                  <a:gd name="T7" fmla="*/ 0 60000 65536"/>
                  <a:gd name="T8" fmla="*/ 0 60000 65536"/>
                </a:gdLst>
                <a:ahLst/>
                <a:cxnLst>
                  <a:cxn ang="T6">
                    <a:pos x="T0" y="T1"/>
                  </a:cxn>
                  <a:cxn ang="T7">
                    <a:pos x="T2" y="T3"/>
                  </a:cxn>
                  <a:cxn ang="T8">
                    <a:pos x="T4" y="T5"/>
                  </a:cxn>
                </a:cxnLst>
                <a:rect l="0" t="0" r="r" b="b"/>
                <a:pathLst>
                  <a:path w="43200" h="35545" fill="none" extrusionOk="0">
                    <a:moveTo>
                      <a:pt x="42370" y="8015"/>
                    </a:moveTo>
                    <a:cubicBezTo>
                      <a:pt x="42920" y="9944"/>
                      <a:pt x="43200" y="11939"/>
                      <a:pt x="43200" y="13945"/>
                    </a:cubicBezTo>
                    <a:cubicBezTo>
                      <a:pt x="43200" y="25874"/>
                      <a:pt x="33529" y="35545"/>
                      <a:pt x="21600" y="35545"/>
                    </a:cubicBezTo>
                    <a:cubicBezTo>
                      <a:pt x="9670" y="35545"/>
                      <a:pt x="0" y="25874"/>
                      <a:pt x="0" y="13945"/>
                    </a:cubicBezTo>
                    <a:cubicBezTo>
                      <a:pt x="-1" y="8839"/>
                      <a:pt x="1808" y="3899"/>
                      <a:pt x="5104" y="0"/>
                    </a:cubicBezTo>
                  </a:path>
                  <a:path w="43200" h="35545" stroke="0" extrusionOk="0">
                    <a:moveTo>
                      <a:pt x="42370" y="8015"/>
                    </a:moveTo>
                    <a:cubicBezTo>
                      <a:pt x="42920" y="9944"/>
                      <a:pt x="43200" y="11939"/>
                      <a:pt x="43200" y="13945"/>
                    </a:cubicBezTo>
                    <a:cubicBezTo>
                      <a:pt x="43200" y="25874"/>
                      <a:pt x="33529" y="35545"/>
                      <a:pt x="21600" y="35545"/>
                    </a:cubicBezTo>
                    <a:cubicBezTo>
                      <a:pt x="9670" y="35545"/>
                      <a:pt x="0" y="25874"/>
                      <a:pt x="0" y="13945"/>
                    </a:cubicBezTo>
                    <a:cubicBezTo>
                      <a:pt x="-1" y="8839"/>
                      <a:pt x="1808" y="3899"/>
                      <a:pt x="5104" y="0"/>
                    </a:cubicBezTo>
                    <a:lnTo>
                      <a:pt x="21600" y="13945"/>
                    </a:lnTo>
                    <a:lnTo>
                      <a:pt x="42370" y="8015"/>
                    </a:lnTo>
                    <a:close/>
                  </a:path>
                </a:pathLst>
              </a:custGeom>
              <a:noFill/>
              <a:ln w="12699" cap="rnd">
                <a:solidFill>
                  <a:srgbClr val="494936"/>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55" name="Arc 106">
                <a:extLst>
                  <a:ext uri="{FF2B5EF4-FFF2-40B4-BE49-F238E27FC236}">
                    <a16:creationId xmlns:a16="http://schemas.microsoft.com/office/drawing/2014/main" id="{543BEA50-FBEC-41FA-91F3-0D2EBD863525}"/>
                  </a:ext>
                </a:extLst>
              </p:cNvPr>
              <p:cNvSpPr>
                <a:spLocks/>
              </p:cNvSpPr>
              <p:nvPr/>
            </p:nvSpPr>
            <p:spPr bwMode="auto">
              <a:xfrm>
                <a:off x="4659" y="2125"/>
                <a:ext cx="47" cy="46"/>
              </a:xfrm>
              <a:custGeom>
                <a:avLst/>
                <a:gdLst>
                  <a:gd name="T0" fmla="*/ 0 w 22054"/>
                  <a:gd name="T1" fmla="*/ 0 h 21600"/>
                  <a:gd name="T2" fmla="*/ 0 w 22054"/>
                  <a:gd name="T3" fmla="*/ 0 h 21600"/>
                  <a:gd name="T4" fmla="*/ 0 w 22054"/>
                  <a:gd name="T5" fmla="*/ 0 h 21600"/>
                  <a:gd name="T6" fmla="*/ 0 60000 65536"/>
                  <a:gd name="T7" fmla="*/ 0 60000 65536"/>
                  <a:gd name="T8" fmla="*/ 0 60000 65536"/>
                </a:gdLst>
                <a:ahLst/>
                <a:cxnLst>
                  <a:cxn ang="T6">
                    <a:pos x="T0" y="T1"/>
                  </a:cxn>
                  <a:cxn ang="T7">
                    <a:pos x="T2" y="T3"/>
                  </a:cxn>
                  <a:cxn ang="T8">
                    <a:pos x="T4" y="T5"/>
                  </a:cxn>
                </a:cxnLst>
                <a:rect l="0" t="0" r="r" b="b"/>
                <a:pathLst>
                  <a:path w="22054" h="21600" fill="none" extrusionOk="0">
                    <a:moveTo>
                      <a:pt x="-1" y="4"/>
                    </a:moveTo>
                    <a:cubicBezTo>
                      <a:pt x="152" y="1"/>
                      <a:pt x="305" y="-1"/>
                      <a:pt x="459" y="0"/>
                    </a:cubicBezTo>
                    <a:cubicBezTo>
                      <a:pt x="12201" y="0"/>
                      <a:pt x="21792" y="9380"/>
                      <a:pt x="22053" y="21120"/>
                    </a:cubicBezTo>
                  </a:path>
                  <a:path w="22054" h="21600" stroke="0" extrusionOk="0">
                    <a:moveTo>
                      <a:pt x="-1" y="4"/>
                    </a:moveTo>
                    <a:cubicBezTo>
                      <a:pt x="152" y="1"/>
                      <a:pt x="305" y="-1"/>
                      <a:pt x="459" y="0"/>
                    </a:cubicBezTo>
                    <a:cubicBezTo>
                      <a:pt x="12201" y="0"/>
                      <a:pt x="21792" y="9380"/>
                      <a:pt x="22053" y="21120"/>
                    </a:cubicBezTo>
                    <a:lnTo>
                      <a:pt x="459" y="21600"/>
                    </a:lnTo>
                    <a:lnTo>
                      <a:pt x="-1" y="4"/>
                    </a:lnTo>
                    <a:close/>
                  </a:path>
                </a:pathLst>
              </a:custGeom>
              <a:noFill/>
              <a:ln w="12699" cap="rnd">
                <a:solidFill>
                  <a:srgbClr val="FFFF99"/>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56" name="Arc 107">
                <a:extLst>
                  <a:ext uri="{FF2B5EF4-FFF2-40B4-BE49-F238E27FC236}">
                    <a16:creationId xmlns:a16="http://schemas.microsoft.com/office/drawing/2014/main" id="{489FD4C2-550D-4495-9847-A438E5AB0B8F}"/>
                  </a:ext>
                </a:extLst>
              </p:cNvPr>
              <p:cNvSpPr>
                <a:spLocks/>
              </p:cNvSpPr>
              <p:nvPr/>
            </p:nvSpPr>
            <p:spPr bwMode="auto">
              <a:xfrm>
                <a:off x="4661" y="2234"/>
                <a:ext cx="45" cy="38"/>
              </a:xfrm>
              <a:custGeom>
                <a:avLst/>
                <a:gdLst>
                  <a:gd name="T0" fmla="*/ 0 w 21600"/>
                  <a:gd name="T1" fmla="*/ 0 h 18746"/>
                  <a:gd name="T2" fmla="*/ 0 w 21600"/>
                  <a:gd name="T3" fmla="*/ 0 h 18746"/>
                  <a:gd name="T4" fmla="*/ 0 w 21600"/>
                  <a:gd name="T5" fmla="*/ 0 h 18746"/>
                  <a:gd name="T6" fmla="*/ 0 60000 65536"/>
                  <a:gd name="T7" fmla="*/ 0 60000 65536"/>
                  <a:gd name="T8" fmla="*/ 0 60000 65536"/>
                </a:gdLst>
                <a:ahLst/>
                <a:cxnLst>
                  <a:cxn ang="T6">
                    <a:pos x="T0" y="T1"/>
                  </a:cxn>
                  <a:cxn ang="T7">
                    <a:pos x="T2" y="T3"/>
                  </a:cxn>
                  <a:cxn ang="T8">
                    <a:pos x="T4" y="T5"/>
                  </a:cxn>
                </a:cxnLst>
                <a:rect l="0" t="0" r="r" b="b"/>
                <a:pathLst>
                  <a:path w="21600" h="18746" fill="none" extrusionOk="0">
                    <a:moveTo>
                      <a:pt x="10730" y="0"/>
                    </a:moveTo>
                    <a:cubicBezTo>
                      <a:pt x="17452" y="3848"/>
                      <a:pt x="21600" y="11000"/>
                      <a:pt x="21600" y="18746"/>
                    </a:cubicBezTo>
                  </a:path>
                  <a:path w="21600" h="18746" stroke="0" extrusionOk="0">
                    <a:moveTo>
                      <a:pt x="10730" y="0"/>
                    </a:moveTo>
                    <a:cubicBezTo>
                      <a:pt x="17452" y="3848"/>
                      <a:pt x="21600" y="11000"/>
                      <a:pt x="21600" y="18746"/>
                    </a:cubicBezTo>
                    <a:lnTo>
                      <a:pt x="0" y="18746"/>
                    </a:lnTo>
                    <a:lnTo>
                      <a:pt x="10730" y="0"/>
                    </a:lnTo>
                    <a:close/>
                  </a:path>
                </a:pathLst>
              </a:custGeom>
              <a:noFill/>
              <a:ln w="12699" cap="rnd">
                <a:solidFill>
                  <a:srgbClr val="FFFF99"/>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57" name="Arc 108">
                <a:extLst>
                  <a:ext uri="{FF2B5EF4-FFF2-40B4-BE49-F238E27FC236}">
                    <a16:creationId xmlns:a16="http://schemas.microsoft.com/office/drawing/2014/main" id="{8055D80B-BE96-4FE3-9401-245D22D6C6B6}"/>
                  </a:ext>
                </a:extLst>
              </p:cNvPr>
              <p:cNvSpPr>
                <a:spLocks/>
              </p:cNvSpPr>
              <p:nvPr/>
            </p:nvSpPr>
            <p:spPr bwMode="auto">
              <a:xfrm>
                <a:off x="4719" y="2186"/>
                <a:ext cx="31" cy="35"/>
              </a:xfrm>
              <a:custGeom>
                <a:avLst/>
                <a:gdLst>
                  <a:gd name="T0" fmla="*/ 0 w 20855"/>
                  <a:gd name="T1" fmla="*/ 0 h 21349"/>
                  <a:gd name="T2" fmla="*/ 0 w 20855"/>
                  <a:gd name="T3" fmla="*/ 0 h 21349"/>
                  <a:gd name="T4" fmla="*/ 0 w 20855"/>
                  <a:gd name="T5" fmla="*/ 0 h 21349"/>
                  <a:gd name="T6" fmla="*/ 0 60000 65536"/>
                  <a:gd name="T7" fmla="*/ 0 60000 65536"/>
                  <a:gd name="T8" fmla="*/ 0 60000 65536"/>
                </a:gdLst>
                <a:ahLst/>
                <a:cxnLst>
                  <a:cxn ang="T6">
                    <a:pos x="T0" y="T1"/>
                  </a:cxn>
                  <a:cxn ang="T7">
                    <a:pos x="T2" y="T3"/>
                  </a:cxn>
                  <a:cxn ang="T8">
                    <a:pos x="T4" y="T5"/>
                  </a:cxn>
                </a:cxnLst>
                <a:rect l="0" t="0" r="r" b="b"/>
                <a:pathLst>
                  <a:path w="20855" h="21349" fill="none" extrusionOk="0">
                    <a:moveTo>
                      <a:pt x="3283" y="0"/>
                    </a:moveTo>
                    <a:cubicBezTo>
                      <a:pt x="11738" y="1300"/>
                      <a:pt x="18629" y="7467"/>
                      <a:pt x="20855" y="15726"/>
                    </a:cubicBezTo>
                  </a:path>
                  <a:path w="20855" h="21349" stroke="0" extrusionOk="0">
                    <a:moveTo>
                      <a:pt x="3283" y="0"/>
                    </a:moveTo>
                    <a:cubicBezTo>
                      <a:pt x="11738" y="1300"/>
                      <a:pt x="18629" y="7467"/>
                      <a:pt x="20855" y="15726"/>
                    </a:cubicBezTo>
                    <a:lnTo>
                      <a:pt x="0" y="21349"/>
                    </a:lnTo>
                    <a:lnTo>
                      <a:pt x="3283" y="0"/>
                    </a:lnTo>
                    <a:close/>
                  </a:path>
                </a:pathLst>
              </a:custGeom>
              <a:noFill/>
              <a:ln w="12699" cap="rnd">
                <a:solidFill>
                  <a:srgbClr val="FFFF99"/>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458" name="Line 109">
                <a:extLst>
                  <a:ext uri="{FF2B5EF4-FFF2-40B4-BE49-F238E27FC236}">
                    <a16:creationId xmlns:a16="http://schemas.microsoft.com/office/drawing/2014/main" id="{BFA7B692-24B7-4092-9DF6-149911FFA7B9}"/>
                  </a:ext>
                </a:extLst>
              </p:cNvPr>
              <p:cNvSpPr>
                <a:spLocks noChangeShapeType="1"/>
              </p:cNvSpPr>
              <p:nvPr/>
            </p:nvSpPr>
            <p:spPr bwMode="auto">
              <a:xfrm>
                <a:off x="4313" y="2207"/>
                <a:ext cx="301" cy="0"/>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59" name="Line 110">
                <a:extLst>
                  <a:ext uri="{FF2B5EF4-FFF2-40B4-BE49-F238E27FC236}">
                    <a16:creationId xmlns:a16="http://schemas.microsoft.com/office/drawing/2014/main" id="{AFDE313E-6CA6-403B-8C26-07AF9B4AAF1E}"/>
                  </a:ext>
                </a:extLst>
              </p:cNvPr>
              <p:cNvSpPr>
                <a:spLocks noChangeShapeType="1"/>
              </p:cNvSpPr>
              <p:nvPr/>
            </p:nvSpPr>
            <p:spPr bwMode="auto">
              <a:xfrm>
                <a:off x="4588" y="2188"/>
                <a:ext cx="0" cy="18"/>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0" name="Line 111">
                <a:extLst>
                  <a:ext uri="{FF2B5EF4-FFF2-40B4-BE49-F238E27FC236}">
                    <a16:creationId xmlns:a16="http://schemas.microsoft.com/office/drawing/2014/main" id="{2BF5DA9C-D6F0-4A40-8638-EBC322430244}"/>
                  </a:ext>
                </a:extLst>
              </p:cNvPr>
              <p:cNvSpPr>
                <a:spLocks noChangeShapeType="1"/>
              </p:cNvSpPr>
              <p:nvPr/>
            </p:nvSpPr>
            <p:spPr bwMode="auto">
              <a:xfrm>
                <a:off x="4554" y="2188"/>
                <a:ext cx="0" cy="18"/>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1" name="Line 112">
                <a:extLst>
                  <a:ext uri="{FF2B5EF4-FFF2-40B4-BE49-F238E27FC236}">
                    <a16:creationId xmlns:a16="http://schemas.microsoft.com/office/drawing/2014/main" id="{AB70D3B8-59ED-4C76-9E21-F0308446F42E}"/>
                  </a:ext>
                </a:extLst>
              </p:cNvPr>
              <p:cNvSpPr>
                <a:spLocks noChangeShapeType="1"/>
              </p:cNvSpPr>
              <p:nvPr/>
            </p:nvSpPr>
            <p:spPr bwMode="auto">
              <a:xfrm>
                <a:off x="4588" y="2233"/>
                <a:ext cx="0" cy="19"/>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2" name="Line 113">
                <a:extLst>
                  <a:ext uri="{FF2B5EF4-FFF2-40B4-BE49-F238E27FC236}">
                    <a16:creationId xmlns:a16="http://schemas.microsoft.com/office/drawing/2014/main" id="{1495082C-BBA0-453D-8D68-54765EE60725}"/>
                  </a:ext>
                </a:extLst>
              </p:cNvPr>
              <p:cNvSpPr>
                <a:spLocks noChangeShapeType="1"/>
              </p:cNvSpPr>
              <p:nvPr/>
            </p:nvSpPr>
            <p:spPr bwMode="auto">
              <a:xfrm>
                <a:off x="4554" y="2233"/>
                <a:ext cx="0" cy="19"/>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3" name="Line 114">
                <a:extLst>
                  <a:ext uri="{FF2B5EF4-FFF2-40B4-BE49-F238E27FC236}">
                    <a16:creationId xmlns:a16="http://schemas.microsoft.com/office/drawing/2014/main" id="{3ECCAD60-AE9D-463B-A1A5-2FA2D66C7BFA}"/>
                  </a:ext>
                </a:extLst>
              </p:cNvPr>
              <p:cNvSpPr>
                <a:spLocks noChangeShapeType="1"/>
              </p:cNvSpPr>
              <p:nvPr/>
            </p:nvSpPr>
            <p:spPr bwMode="auto">
              <a:xfrm>
                <a:off x="4313" y="2226"/>
                <a:ext cx="301" cy="0"/>
              </a:xfrm>
              <a:prstGeom prst="line">
                <a:avLst/>
              </a:prstGeom>
              <a:noFill/>
              <a:ln w="12699">
                <a:solidFill>
                  <a:srgbClr val="626248"/>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4" name="Line 115">
                <a:extLst>
                  <a:ext uri="{FF2B5EF4-FFF2-40B4-BE49-F238E27FC236}">
                    <a16:creationId xmlns:a16="http://schemas.microsoft.com/office/drawing/2014/main" id="{099A6F82-CB3A-4012-8EE4-512741759233}"/>
                  </a:ext>
                </a:extLst>
              </p:cNvPr>
              <p:cNvSpPr>
                <a:spLocks noChangeShapeType="1"/>
              </p:cNvSpPr>
              <p:nvPr/>
            </p:nvSpPr>
            <p:spPr bwMode="auto">
              <a:xfrm>
                <a:off x="4326" y="2249"/>
                <a:ext cx="21" cy="0"/>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5" name="Line 116">
                <a:extLst>
                  <a:ext uri="{FF2B5EF4-FFF2-40B4-BE49-F238E27FC236}">
                    <a16:creationId xmlns:a16="http://schemas.microsoft.com/office/drawing/2014/main" id="{0E18143A-FE8A-480D-B2A7-B4C03CCE3596}"/>
                  </a:ext>
                </a:extLst>
              </p:cNvPr>
              <p:cNvSpPr>
                <a:spLocks noChangeShapeType="1"/>
              </p:cNvSpPr>
              <p:nvPr/>
            </p:nvSpPr>
            <p:spPr bwMode="auto">
              <a:xfrm>
                <a:off x="4326" y="2279"/>
                <a:ext cx="21" cy="0"/>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6" name="Line 117">
                <a:extLst>
                  <a:ext uri="{FF2B5EF4-FFF2-40B4-BE49-F238E27FC236}">
                    <a16:creationId xmlns:a16="http://schemas.microsoft.com/office/drawing/2014/main" id="{FB82057A-C0D7-4C33-B39C-0137E55C1631}"/>
                  </a:ext>
                </a:extLst>
              </p:cNvPr>
              <p:cNvSpPr>
                <a:spLocks noChangeShapeType="1"/>
              </p:cNvSpPr>
              <p:nvPr/>
            </p:nvSpPr>
            <p:spPr bwMode="auto">
              <a:xfrm>
                <a:off x="4369" y="2232"/>
                <a:ext cx="0" cy="64"/>
              </a:xfrm>
              <a:prstGeom prst="line">
                <a:avLst/>
              </a:prstGeom>
              <a:noFill/>
              <a:ln w="12699">
                <a:solidFill>
                  <a:srgbClr val="FFFF99"/>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67" name="Oval 118">
                <a:extLst>
                  <a:ext uri="{FF2B5EF4-FFF2-40B4-BE49-F238E27FC236}">
                    <a16:creationId xmlns:a16="http://schemas.microsoft.com/office/drawing/2014/main" id="{7CE91538-47AB-421A-B411-8FF72FF35168}"/>
                  </a:ext>
                </a:extLst>
              </p:cNvPr>
              <p:cNvSpPr>
                <a:spLocks noChangeArrowheads="1"/>
              </p:cNvSpPr>
              <p:nvPr/>
            </p:nvSpPr>
            <p:spPr bwMode="auto">
              <a:xfrm>
                <a:off x="4136" y="2049"/>
                <a:ext cx="103" cy="319"/>
              </a:xfrm>
              <a:prstGeom prst="ellipse">
                <a:avLst/>
              </a:prstGeom>
              <a:solidFill>
                <a:srgbClr val="FFCC00"/>
              </a:soli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68" name="Rectangle 119">
                <a:extLst>
                  <a:ext uri="{FF2B5EF4-FFF2-40B4-BE49-F238E27FC236}">
                    <a16:creationId xmlns:a16="http://schemas.microsoft.com/office/drawing/2014/main" id="{7CDD961E-2246-4443-BA1D-676344560D9D}"/>
                  </a:ext>
                </a:extLst>
              </p:cNvPr>
              <p:cNvSpPr>
                <a:spLocks noChangeArrowheads="1"/>
              </p:cNvSpPr>
              <p:nvPr/>
            </p:nvSpPr>
            <p:spPr bwMode="auto">
              <a:xfrm>
                <a:off x="4185" y="2044"/>
                <a:ext cx="44" cy="328"/>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69" name="Oval 120">
                <a:extLst>
                  <a:ext uri="{FF2B5EF4-FFF2-40B4-BE49-F238E27FC236}">
                    <a16:creationId xmlns:a16="http://schemas.microsoft.com/office/drawing/2014/main" id="{D9FB98E9-9208-4AF8-BA09-D834EC90DC18}"/>
                  </a:ext>
                </a:extLst>
              </p:cNvPr>
              <p:cNvSpPr>
                <a:spLocks noChangeArrowheads="1"/>
              </p:cNvSpPr>
              <p:nvPr/>
            </p:nvSpPr>
            <p:spPr bwMode="auto">
              <a:xfrm>
                <a:off x="4175" y="2049"/>
                <a:ext cx="102" cy="318"/>
              </a:xfrm>
              <a:prstGeom prst="ellipse">
                <a:avLst/>
              </a:prstGeom>
              <a:gradFill rotWithShape="0">
                <a:gsLst>
                  <a:gs pos="0">
                    <a:srgbClr val="FFCC00"/>
                  </a:gs>
                  <a:gs pos="50000">
                    <a:srgbClr val="FFE57F"/>
                  </a:gs>
                  <a:gs pos="100000">
                    <a:srgbClr val="FFCC00"/>
                  </a:gs>
                </a:gsLst>
                <a:lin ang="2700000" scaled="1"/>
              </a:gra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70" name="Oval 121">
                <a:extLst>
                  <a:ext uri="{FF2B5EF4-FFF2-40B4-BE49-F238E27FC236}">
                    <a16:creationId xmlns:a16="http://schemas.microsoft.com/office/drawing/2014/main" id="{AC4C8055-23C9-4AD9-8C60-76BF76FA4117}"/>
                  </a:ext>
                </a:extLst>
              </p:cNvPr>
              <p:cNvSpPr>
                <a:spLocks noChangeArrowheads="1"/>
              </p:cNvSpPr>
              <p:nvPr/>
            </p:nvSpPr>
            <p:spPr bwMode="auto">
              <a:xfrm>
                <a:off x="4192" y="2089"/>
                <a:ext cx="69" cy="249"/>
              </a:xfrm>
              <a:prstGeom prst="ellipse">
                <a:avLst/>
              </a:prstGeom>
              <a:gradFill rotWithShape="0">
                <a:gsLst>
                  <a:gs pos="0">
                    <a:srgbClr val="FFCC00"/>
                  </a:gs>
                  <a:gs pos="50000">
                    <a:srgbClr val="FFD633"/>
                  </a:gs>
                  <a:gs pos="100000">
                    <a:srgbClr val="FFCC00"/>
                  </a:gs>
                </a:gsLst>
                <a:lin ang="2700000" scaled="1"/>
              </a:gra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71" name="Oval 122">
                <a:extLst>
                  <a:ext uri="{FF2B5EF4-FFF2-40B4-BE49-F238E27FC236}">
                    <a16:creationId xmlns:a16="http://schemas.microsoft.com/office/drawing/2014/main" id="{E443716E-B93A-44F7-992E-3E85207BAFB3}"/>
                  </a:ext>
                </a:extLst>
              </p:cNvPr>
              <p:cNvSpPr>
                <a:spLocks noChangeArrowheads="1"/>
              </p:cNvSpPr>
              <p:nvPr/>
            </p:nvSpPr>
            <p:spPr bwMode="auto">
              <a:xfrm>
                <a:off x="4209" y="2133"/>
                <a:ext cx="37" cy="68"/>
              </a:xfrm>
              <a:prstGeom prst="ellipse">
                <a:avLst/>
              </a:prstGeom>
              <a:solidFill>
                <a:srgbClr val="D0780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72" name="Freeform 123">
                <a:extLst>
                  <a:ext uri="{FF2B5EF4-FFF2-40B4-BE49-F238E27FC236}">
                    <a16:creationId xmlns:a16="http://schemas.microsoft.com/office/drawing/2014/main" id="{6FC6E702-EFF5-4453-BB09-41A6DCBFECD4}"/>
                  </a:ext>
                </a:extLst>
              </p:cNvPr>
              <p:cNvSpPr>
                <a:spLocks/>
              </p:cNvSpPr>
              <p:nvPr/>
            </p:nvSpPr>
            <p:spPr bwMode="auto">
              <a:xfrm>
                <a:off x="4214" y="2198"/>
                <a:ext cx="30" cy="110"/>
              </a:xfrm>
              <a:custGeom>
                <a:avLst/>
                <a:gdLst>
                  <a:gd name="T0" fmla="*/ 21 w 30"/>
                  <a:gd name="T1" fmla="*/ 0 h 110"/>
                  <a:gd name="T2" fmla="*/ 29 w 30"/>
                  <a:gd name="T3" fmla="*/ 95 h 110"/>
                  <a:gd name="T4" fmla="*/ 0 w 30"/>
                  <a:gd name="T5" fmla="*/ 109 h 110"/>
                  <a:gd name="T6" fmla="*/ 8 w 30"/>
                  <a:gd name="T7" fmla="*/ 0 h 110"/>
                  <a:gd name="T8" fmla="*/ 21 w 30"/>
                  <a:gd name="T9" fmla="*/ 0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110">
                    <a:moveTo>
                      <a:pt x="21" y="0"/>
                    </a:moveTo>
                    <a:lnTo>
                      <a:pt x="29" y="95"/>
                    </a:lnTo>
                    <a:lnTo>
                      <a:pt x="0" y="109"/>
                    </a:lnTo>
                    <a:lnTo>
                      <a:pt x="8" y="0"/>
                    </a:lnTo>
                    <a:lnTo>
                      <a:pt x="21" y="0"/>
                    </a:lnTo>
                  </a:path>
                </a:pathLst>
              </a:custGeom>
              <a:solidFill>
                <a:srgbClr val="D0780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73" name="Oval 124">
                <a:extLst>
                  <a:ext uri="{FF2B5EF4-FFF2-40B4-BE49-F238E27FC236}">
                    <a16:creationId xmlns:a16="http://schemas.microsoft.com/office/drawing/2014/main" id="{74589956-E2E9-4533-987D-4E2485CF00E4}"/>
                  </a:ext>
                </a:extLst>
              </p:cNvPr>
              <p:cNvSpPr>
                <a:spLocks noChangeArrowheads="1"/>
              </p:cNvSpPr>
              <p:nvPr/>
            </p:nvSpPr>
            <p:spPr bwMode="auto">
              <a:xfrm>
                <a:off x="4210" y="2133"/>
                <a:ext cx="27" cy="68"/>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474" name="Freeform 125">
                <a:extLst>
                  <a:ext uri="{FF2B5EF4-FFF2-40B4-BE49-F238E27FC236}">
                    <a16:creationId xmlns:a16="http://schemas.microsoft.com/office/drawing/2014/main" id="{7A95A4F3-6818-4FE0-A7C9-979590F61658}"/>
                  </a:ext>
                </a:extLst>
              </p:cNvPr>
              <p:cNvSpPr>
                <a:spLocks/>
              </p:cNvSpPr>
              <p:nvPr/>
            </p:nvSpPr>
            <p:spPr bwMode="auto">
              <a:xfrm>
                <a:off x="4214" y="2198"/>
                <a:ext cx="22" cy="111"/>
              </a:xfrm>
              <a:custGeom>
                <a:avLst/>
                <a:gdLst>
                  <a:gd name="T0" fmla="*/ 15 w 22"/>
                  <a:gd name="T1" fmla="*/ 0 h 111"/>
                  <a:gd name="T2" fmla="*/ 21 w 22"/>
                  <a:gd name="T3" fmla="*/ 95 h 111"/>
                  <a:gd name="T4" fmla="*/ 0 w 22"/>
                  <a:gd name="T5" fmla="*/ 110 h 111"/>
                  <a:gd name="T6" fmla="*/ 6 w 22"/>
                  <a:gd name="T7" fmla="*/ 0 h 111"/>
                  <a:gd name="T8" fmla="*/ 15 w 22"/>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 h="111">
                    <a:moveTo>
                      <a:pt x="15" y="0"/>
                    </a:moveTo>
                    <a:lnTo>
                      <a:pt x="21" y="95"/>
                    </a:lnTo>
                    <a:lnTo>
                      <a:pt x="0" y="110"/>
                    </a:lnTo>
                    <a:lnTo>
                      <a:pt x="6" y="0"/>
                    </a:lnTo>
                    <a:lnTo>
                      <a:pt x="15" y="0"/>
                    </a:lnTo>
                  </a:path>
                </a:pathLst>
              </a:custGeom>
              <a:solidFill>
                <a:srgbClr val="8080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475" name="Line 126">
                <a:extLst>
                  <a:ext uri="{FF2B5EF4-FFF2-40B4-BE49-F238E27FC236}">
                    <a16:creationId xmlns:a16="http://schemas.microsoft.com/office/drawing/2014/main" id="{90BA6323-5F1C-42C7-BE97-0A090BC0A5DB}"/>
                  </a:ext>
                </a:extLst>
              </p:cNvPr>
              <p:cNvSpPr>
                <a:spLocks noChangeShapeType="1"/>
              </p:cNvSpPr>
              <p:nvPr/>
            </p:nvSpPr>
            <p:spPr bwMode="auto">
              <a:xfrm>
                <a:off x="4186" y="2046"/>
                <a:ext cx="40" cy="0"/>
              </a:xfrm>
              <a:prstGeom prst="line">
                <a:avLst/>
              </a:prstGeom>
              <a:noFill/>
              <a:ln w="12699">
                <a:solidFill>
                  <a:srgbClr val="80808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76" name="Line 127">
                <a:extLst>
                  <a:ext uri="{FF2B5EF4-FFF2-40B4-BE49-F238E27FC236}">
                    <a16:creationId xmlns:a16="http://schemas.microsoft.com/office/drawing/2014/main" id="{615889C5-E0D2-4F62-A5C8-54DC9F4D5888}"/>
                  </a:ext>
                </a:extLst>
              </p:cNvPr>
              <p:cNvSpPr>
                <a:spLocks noChangeShapeType="1"/>
              </p:cNvSpPr>
              <p:nvPr/>
            </p:nvSpPr>
            <p:spPr bwMode="auto">
              <a:xfrm>
                <a:off x="4186" y="2372"/>
                <a:ext cx="40" cy="0"/>
              </a:xfrm>
              <a:prstGeom prst="line">
                <a:avLst/>
              </a:prstGeom>
              <a:noFill/>
              <a:ln w="12699">
                <a:solidFill>
                  <a:srgbClr val="80808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12338" name="Freeform 128">
              <a:extLst>
                <a:ext uri="{FF2B5EF4-FFF2-40B4-BE49-F238E27FC236}">
                  <a16:creationId xmlns:a16="http://schemas.microsoft.com/office/drawing/2014/main" id="{B3EFAEE8-9D63-4FC5-A9A7-2B33D21EF5A9}"/>
                </a:ext>
              </a:extLst>
            </p:cNvPr>
            <p:cNvSpPr>
              <a:spLocks/>
            </p:cNvSpPr>
            <p:nvPr/>
          </p:nvSpPr>
          <p:spPr bwMode="auto">
            <a:xfrm>
              <a:off x="10491" y="640"/>
              <a:ext cx="1669" cy="6245"/>
            </a:xfrm>
            <a:custGeom>
              <a:avLst/>
              <a:gdLst>
                <a:gd name="T0" fmla="*/ 0 w 631"/>
                <a:gd name="T1" fmla="*/ 1733404387 h 2551"/>
                <a:gd name="T2" fmla="*/ 0 w 631"/>
                <a:gd name="T3" fmla="*/ 435091243 h 2551"/>
                <a:gd name="T4" fmla="*/ 1366831494 w 631"/>
                <a:gd name="T5" fmla="*/ 0 h 2551"/>
                <a:gd name="T6" fmla="*/ 1359912550 w 631"/>
                <a:gd name="T7" fmla="*/ 1290800091 h 2551"/>
                <a:gd name="T8" fmla="*/ 0 w 631"/>
                <a:gd name="T9" fmla="*/ 1733404387 h 25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1" h="2551">
                  <a:moveTo>
                    <a:pt x="0" y="2550"/>
                  </a:moveTo>
                  <a:lnTo>
                    <a:pt x="0" y="640"/>
                  </a:lnTo>
                  <a:lnTo>
                    <a:pt x="630" y="0"/>
                  </a:lnTo>
                  <a:lnTo>
                    <a:pt x="627" y="1899"/>
                  </a:lnTo>
                  <a:lnTo>
                    <a:pt x="0" y="2550"/>
                  </a:lnTo>
                </a:path>
              </a:pathLst>
            </a:custGeom>
            <a:noFill/>
            <a:ln w="25399" cap="rnd">
              <a:solidFill>
                <a:srgbClr val="00CCFF"/>
              </a:solidFill>
              <a:round/>
              <a:headEnd/>
              <a:tailEnd/>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39" name="Oval 129">
              <a:extLst>
                <a:ext uri="{FF2B5EF4-FFF2-40B4-BE49-F238E27FC236}">
                  <a16:creationId xmlns:a16="http://schemas.microsoft.com/office/drawing/2014/main" id="{97655856-9FB8-4A97-9A50-ECAA7AE74550}"/>
                </a:ext>
              </a:extLst>
            </p:cNvPr>
            <p:cNvSpPr>
              <a:spLocks noChangeArrowheads="1"/>
            </p:cNvSpPr>
            <p:nvPr/>
          </p:nvSpPr>
          <p:spPr bwMode="auto">
            <a:xfrm>
              <a:off x="8641" y="5848"/>
              <a:ext cx="248" cy="231"/>
            </a:xfrm>
            <a:prstGeom prst="ellipse">
              <a:avLst/>
            </a:prstGeom>
            <a:gradFill rotWithShape="0">
              <a:gsLst>
                <a:gs pos="0">
                  <a:srgbClr val="FFCC00"/>
                </a:gs>
                <a:gs pos="50000">
                  <a:srgbClr val="FFD11A"/>
                </a:gs>
                <a:gs pos="100000">
                  <a:srgbClr val="FFCC00"/>
                </a:gs>
              </a:gsLst>
              <a:lin ang="2700000" scaled="1"/>
            </a:gra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40" name="Oval 130">
              <a:extLst>
                <a:ext uri="{FF2B5EF4-FFF2-40B4-BE49-F238E27FC236}">
                  <a16:creationId xmlns:a16="http://schemas.microsoft.com/office/drawing/2014/main" id="{E5C1CDFA-441D-4C82-82EF-39B361366386}"/>
                </a:ext>
              </a:extLst>
            </p:cNvPr>
            <p:cNvSpPr>
              <a:spLocks noChangeArrowheads="1"/>
            </p:cNvSpPr>
            <p:nvPr/>
          </p:nvSpPr>
          <p:spPr bwMode="auto">
            <a:xfrm>
              <a:off x="11312" y="5016"/>
              <a:ext cx="144" cy="214"/>
            </a:xfrm>
            <a:prstGeom prst="ellipse">
              <a:avLst/>
            </a:prstGeom>
            <a:gradFill rotWithShape="0">
              <a:gsLst>
                <a:gs pos="0">
                  <a:srgbClr val="FFCC00"/>
                </a:gs>
                <a:gs pos="50000">
                  <a:srgbClr val="FFD11A"/>
                </a:gs>
                <a:gs pos="100000">
                  <a:srgbClr val="FFCC00"/>
                </a:gs>
              </a:gsLst>
              <a:lin ang="2700000" scaled="1"/>
            </a:gra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41" name="Oval 131">
              <a:extLst>
                <a:ext uri="{FF2B5EF4-FFF2-40B4-BE49-F238E27FC236}">
                  <a16:creationId xmlns:a16="http://schemas.microsoft.com/office/drawing/2014/main" id="{B4C744E2-B1EC-4A53-9897-6B74F04E70D4}"/>
                </a:ext>
              </a:extLst>
            </p:cNvPr>
            <p:cNvSpPr>
              <a:spLocks noChangeArrowheads="1"/>
            </p:cNvSpPr>
            <p:nvPr/>
          </p:nvSpPr>
          <p:spPr bwMode="auto">
            <a:xfrm>
              <a:off x="7119" y="1733"/>
              <a:ext cx="248" cy="231"/>
            </a:xfrm>
            <a:prstGeom prst="ellipse">
              <a:avLst/>
            </a:prstGeom>
            <a:gradFill rotWithShape="0">
              <a:gsLst>
                <a:gs pos="0">
                  <a:srgbClr val="FFCC00"/>
                </a:gs>
                <a:gs pos="50000">
                  <a:srgbClr val="FFD11A"/>
                </a:gs>
                <a:gs pos="100000">
                  <a:srgbClr val="FFCC00"/>
                </a:gs>
              </a:gsLst>
              <a:lin ang="2700000" scaled="1"/>
            </a:gradFill>
            <a:ln w="12699">
              <a:solidFill>
                <a:srgbClr val="808080"/>
              </a:solidFill>
              <a:round/>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42" name="Arc 132">
              <a:extLst>
                <a:ext uri="{FF2B5EF4-FFF2-40B4-BE49-F238E27FC236}">
                  <a16:creationId xmlns:a16="http://schemas.microsoft.com/office/drawing/2014/main" id="{763336E8-6C6E-4B20-AB35-B360EA94B4ED}"/>
                </a:ext>
              </a:extLst>
            </p:cNvPr>
            <p:cNvSpPr>
              <a:spLocks/>
            </p:cNvSpPr>
            <p:nvPr/>
          </p:nvSpPr>
          <p:spPr bwMode="auto">
            <a:xfrm>
              <a:off x="11589" y="3923"/>
              <a:ext cx="2280" cy="1195"/>
            </a:xfrm>
            <a:custGeom>
              <a:avLst/>
              <a:gdLst>
                <a:gd name="T0" fmla="*/ 0 w 21857"/>
                <a:gd name="T1" fmla="*/ 0 h 21600"/>
                <a:gd name="T2" fmla="*/ 0 w 21857"/>
                <a:gd name="T3" fmla="*/ 0 h 21600"/>
                <a:gd name="T4" fmla="*/ 0 w 21857"/>
                <a:gd name="T5" fmla="*/ 0 h 21600"/>
                <a:gd name="T6" fmla="*/ 0 60000 65536"/>
                <a:gd name="T7" fmla="*/ 0 60000 65536"/>
                <a:gd name="T8" fmla="*/ 0 60000 65536"/>
              </a:gdLst>
              <a:ahLst/>
              <a:cxnLst>
                <a:cxn ang="T6">
                  <a:pos x="T0" y="T1"/>
                </a:cxn>
                <a:cxn ang="T7">
                  <a:pos x="T2" y="T3"/>
                </a:cxn>
                <a:cxn ang="T8">
                  <a:pos x="T4" y="T5"/>
                </a:cxn>
              </a:cxnLst>
              <a:rect l="0" t="0" r="r" b="b"/>
              <a:pathLst>
                <a:path w="21857" h="21600" fill="none" extrusionOk="0">
                  <a:moveTo>
                    <a:pt x="21856" y="8579"/>
                  </a:moveTo>
                  <a:cubicBezTo>
                    <a:pt x="18435" y="16483"/>
                    <a:pt x="10646" y="21599"/>
                    <a:pt x="2034" y="21600"/>
                  </a:cubicBezTo>
                  <a:cubicBezTo>
                    <a:pt x="1354" y="21600"/>
                    <a:pt x="676" y="21567"/>
                    <a:pt x="-1" y="21504"/>
                  </a:cubicBezTo>
                </a:path>
                <a:path w="21857" h="21600" stroke="0" extrusionOk="0">
                  <a:moveTo>
                    <a:pt x="21856" y="8579"/>
                  </a:moveTo>
                  <a:cubicBezTo>
                    <a:pt x="18435" y="16483"/>
                    <a:pt x="10646" y="21599"/>
                    <a:pt x="2034" y="21600"/>
                  </a:cubicBezTo>
                  <a:cubicBezTo>
                    <a:pt x="1354" y="21600"/>
                    <a:pt x="676" y="21567"/>
                    <a:pt x="-1" y="21504"/>
                  </a:cubicBezTo>
                  <a:lnTo>
                    <a:pt x="2034" y="0"/>
                  </a:lnTo>
                  <a:lnTo>
                    <a:pt x="21856" y="8579"/>
                  </a:lnTo>
                  <a:close/>
                </a:path>
              </a:pathLst>
            </a:custGeom>
            <a:noFill/>
            <a:ln w="25399" cap="rnd">
              <a:solidFill>
                <a:srgbClr val="34E07D"/>
              </a:solidFill>
              <a:round/>
              <a:headEnd type="none" w="sm" len="sm"/>
              <a:tailEnd type="stealth" w="med" len="lg"/>
            </a:ln>
            <a:effectLst>
              <a:outerShdw dist="17961" dir="2700000" algn="ctr" rotWithShape="0">
                <a:srgbClr val="000000"/>
              </a:outerShdw>
            </a:effectLst>
            <a:extLst>
              <a:ext uri="{909E8E84-426E-40DD-AFC4-6F175D3DCCD1}">
                <a14:hiddenFill xmlns:a14="http://schemas.microsoft.com/office/drawing/2010/main">
                  <a:solidFill>
                    <a:srgbClr val="00CC99"/>
                  </a:solidFill>
                </a14:hiddenFill>
              </a:ext>
            </a:extLst>
          </p:spPr>
          <p:txBody>
            <a:bodyPr anchor="ctr"/>
            <a:lstStyle/>
            <a:p>
              <a:endParaRPr lang="zh-CN" altLang="en-US"/>
            </a:p>
          </p:txBody>
        </p:sp>
        <p:grpSp>
          <p:nvGrpSpPr>
            <p:cNvPr id="12343" name="Group 133">
              <a:extLst>
                <a:ext uri="{FF2B5EF4-FFF2-40B4-BE49-F238E27FC236}">
                  <a16:creationId xmlns:a16="http://schemas.microsoft.com/office/drawing/2014/main" id="{84569BF0-DFCE-490C-872E-49A691EC6EEA}"/>
                </a:ext>
              </a:extLst>
            </p:cNvPr>
            <p:cNvGrpSpPr>
              <a:grpSpLocks/>
            </p:cNvGrpSpPr>
            <p:nvPr/>
          </p:nvGrpSpPr>
          <p:grpSpPr bwMode="auto">
            <a:xfrm>
              <a:off x="11854" y="2769"/>
              <a:ext cx="541" cy="398"/>
              <a:chOff x="3685" y="1655"/>
              <a:chExt cx="205" cy="163"/>
            </a:xfrm>
          </p:grpSpPr>
          <p:sp>
            <p:nvSpPr>
              <p:cNvPr id="12431" name="Freeform 134">
                <a:extLst>
                  <a:ext uri="{FF2B5EF4-FFF2-40B4-BE49-F238E27FC236}">
                    <a16:creationId xmlns:a16="http://schemas.microsoft.com/office/drawing/2014/main" id="{E6A514ED-B417-457A-A0D5-18BEFEC869EE}"/>
                  </a:ext>
                </a:extLst>
              </p:cNvPr>
              <p:cNvSpPr>
                <a:spLocks/>
              </p:cNvSpPr>
              <p:nvPr/>
            </p:nvSpPr>
            <p:spPr bwMode="auto">
              <a:xfrm>
                <a:off x="3685" y="1669"/>
                <a:ext cx="163" cy="149"/>
              </a:xfrm>
              <a:custGeom>
                <a:avLst/>
                <a:gdLst>
                  <a:gd name="T0" fmla="*/ 0 w 163"/>
                  <a:gd name="T1" fmla="*/ 80 h 149"/>
                  <a:gd name="T2" fmla="*/ 121 w 163"/>
                  <a:gd name="T3" fmla="*/ 148 h 149"/>
                  <a:gd name="T4" fmla="*/ 162 w 163"/>
                  <a:gd name="T5" fmla="*/ 65 h 149"/>
                  <a:gd name="T6" fmla="*/ 30 w 163"/>
                  <a:gd name="T7" fmla="*/ 0 h 149"/>
                  <a:gd name="T8" fmla="*/ 0 w 163"/>
                  <a:gd name="T9" fmla="*/ 80 h 1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49">
                    <a:moveTo>
                      <a:pt x="0" y="80"/>
                    </a:moveTo>
                    <a:lnTo>
                      <a:pt x="121" y="148"/>
                    </a:lnTo>
                    <a:lnTo>
                      <a:pt x="162" y="65"/>
                    </a:lnTo>
                    <a:lnTo>
                      <a:pt x="30" y="0"/>
                    </a:lnTo>
                    <a:lnTo>
                      <a:pt x="0" y="8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32" name="Freeform 135">
                <a:extLst>
                  <a:ext uri="{FF2B5EF4-FFF2-40B4-BE49-F238E27FC236}">
                    <a16:creationId xmlns:a16="http://schemas.microsoft.com/office/drawing/2014/main" id="{E6ACEA8D-DE8F-4F20-86EC-DDDC5358204C}"/>
                  </a:ext>
                </a:extLst>
              </p:cNvPr>
              <p:cNvSpPr>
                <a:spLocks/>
              </p:cNvSpPr>
              <p:nvPr/>
            </p:nvSpPr>
            <p:spPr bwMode="auto">
              <a:xfrm>
                <a:off x="3716" y="1655"/>
                <a:ext cx="174" cy="82"/>
              </a:xfrm>
              <a:custGeom>
                <a:avLst/>
                <a:gdLst>
                  <a:gd name="T0" fmla="*/ 41 w 174"/>
                  <a:gd name="T1" fmla="*/ 0 h 82"/>
                  <a:gd name="T2" fmla="*/ 173 w 174"/>
                  <a:gd name="T3" fmla="*/ 65 h 82"/>
                  <a:gd name="T4" fmla="*/ 131 w 174"/>
                  <a:gd name="T5" fmla="*/ 81 h 82"/>
                  <a:gd name="T6" fmla="*/ 0 w 174"/>
                  <a:gd name="T7" fmla="*/ 14 h 82"/>
                  <a:gd name="T8" fmla="*/ 41 w 174"/>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82">
                    <a:moveTo>
                      <a:pt x="41" y="0"/>
                    </a:moveTo>
                    <a:lnTo>
                      <a:pt x="173" y="65"/>
                    </a:lnTo>
                    <a:lnTo>
                      <a:pt x="131" y="81"/>
                    </a:lnTo>
                    <a:lnTo>
                      <a:pt x="0" y="14"/>
                    </a:lnTo>
                    <a:lnTo>
                      <a:pt x="41" y="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33" name="Freeform 136">
                <a:extLst>
                  <a:ext uri="{FF2B5EF4-FFF2-40B4-BE49-F238E27FC236}">
                    <a16:creationId xmlns:a16="http://schemas.microsoft.com/office/drawing/2014/main" id="{4D72B5E8-6B57-46A0-AFC5-43E3DD06A5E9}"/>
                  </a:ext>
                </a:extLst>
              </p:cNvPr>
              <p:cNvSpPr>
                <a:spLocks/>
              </p:cNvSpPr>
              <p:nvPr/>
            </p:nvSpPr>
            <p:spPr bwMode="auto">
              <a:xfrm>
                <a:off x="3809" y="1721"/>
                <a:ext cx="81" cy="96"/>
              </a:xfrm>
              <a:custGeom>
                <a:avLst/>
                <a:gdLst>
                  <a:gd name="T0" fmla="*/ 38 w 81"/>
                  <a:gd name="T1" fmla="*/ 82 h 96"/>
                  <a:gd name="T2" fmla="*/ 80 w 81"/>
                  <a:gd name="T3" fmla="*/ 0 h 96"/>
                  <a:gd name="T4" fmla="*/ 38 w 81"/>
                  <a:gd name="T5" fmla="*/ 15 h 96"/>
                  <a:gd name="T6" fmla="*/ 0 w 81"/>
                  <a:gd name="T7" fmla="*/ 95 h 96"/>
                  <a:gd name="T8" fmla="*/ 38 w 81"/>
                  <a:gd name="T9" fmla="*/ 82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96">
                    <a:moveTo>
                      <a:pt x="38" y="82"/>
                    </a:moveTo>
                    <a:lnTo>
                      <a:pt x="80" y="0"/>
                    </a:lnTo>
                    <a:lnTo>
                      <a:pt x="38" y="15"/>
                    </a:lnTo>
                    <a:lnTo>
                      <a:pt x="0" y="95"/>
                    </a:lnTo>
                    <a:lnTo>
                      <a:pt x="38" y="82"/>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34" name="Freeform 137">
                <a:extLst>
                  <a:ext uri="{FF2B5EF4-FFF2-40B4-BE49-F238E27FC236}">
                    <a16:creationId xmlns:a16="http://schemas.microsoft.com/office/drawing/2014/main" id="{D20108DA-A7AB-4E0D-B3DB-AC8859D853F3}"/>
                  </a:ext>
                </a:extLst>
              </p:cNvPr>
              <p:cNvSpPr>
                <a:spLocks/>
              </p:cNvSpPr>
              <p:nvPr/>
            </p:nvSpPr>
            <p:spPr bwMode="auto">
              <a:xfrm>
                <a:off x="3838" y="1750"/>
                <a:ext cx="52" cy="50"/>
              </a:xfrm>
              <a:custGeom>
                <a:avLst/>
                <a:gdLst>
                  <a:gd name="T0" fmla="*/ 0 w 52"/>
                  <a:gd name="T1" fmla="*/ 31 h 50"/>
                  <a:gd name="T2" fmla="*/ 2 w 52"/>
                  <a:gd name="T3" fmla="*/ 18 h 50"/>
                  <a:gd name="T4" fmla="*/ 7 w 52"/>
                  <a:gd name="T5" fmla="*/ 9 h 50"/>
                  <a:gd name="T6" fmla="*/ 12 w 52"/>
                  <a:gd name="T7" fmla="*/ 3 h 50"/>
                  <a:gd name="T8" fmla="*/ 17 w 52"/>
                  <a:gd name="T9" fmla="*/ 0 h 50"/>
                  <a:gd name="T10" fmla="*/ 51 w 52"/>
                  <a:gd name="T11" fmla="*/ 17 h 50"/>
                  <a:gd name="T12" fmla="*/ 49 w 52"/>
                  <a:gd name="T13" fmla="*/ 28 h 50"/>
                  <a:gd name="T14" fmla="*/ 46 w 52"/>
                  <a:gd name="T15" fmla="*/ 37 h 50"/>
                  <a:gd name="T16" fmla="*/ 41 w 52"/>
                  <a:gd name="T17" fmla="*/ 44 h 50"/>
                  <a:gd name="T18" fmla="*/ 32 w 52"/>
                  <a:gd name="T19" fmla="*/ 49 h 50"/>
                  <a:gd name="T20" fmla="*/ 0 w 52"/>
                  <a:gd name="T21" fmla="*/ 31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2" h="50">
                    <a:moveTo>
                      <a:pt x="0" y="31"/>
                    </a:moveTo>
                    <a:lnTo>
                      <a:pt x="2" y="18"/>
                    </a:lnTo>
                    <a:lnTo>
                      <a:pt x="7" y="9"/>
                    </a:lnTo>
                    <a:lnTo>
                      <a:pt x="12" y="3"/>
                    </a:lnTo>
                    <a:lnTo>
                      <a:pt x="17" y="0"/>
                    </a:lnTo>
                    <a:lnTo>
                      <a:pt x="51" y="17"/>
                    </a:lnTo>
                    <a:lnTo>
                      <a:pt x="49" y="28"/>
                    </a:lnTo>
                    <a:lnTo>
                      <a:pt x="46" y="37"/>
                    </a:lnTo>
                    <a:lnTo>
                      <a:pt x="41" y="44"/>
                    </a:lnTo>
                    <a:lnTo>
                      <a:pt x="32" y="49"/>
                    </a:lnTo>
                    <a:lnTo>
                      <a:pt x="0" y="31"/>
                    </a:lnTo>
                  </a:path>
                </a:pathLst>
              </a:custGeom>
              <a:solidFill>
                <a:srgbClr val="808080"/>
              </a:solidFill>
              <a:ln w="12699" cap="rnd">
                <a:solidFill>
                  <a:srgbClr val="DDDDDD"/>
                </a:solidFill>
                <a:round/>
                <a:headEnd/>
                <a:tailEnd/>
              </a:ln>
            </p:spPr>
            <p:txBody>
              <a:bodyPr/>
              <a:lstStyle/>
              <a:p>
                <a:endParaRPr lang="zh-CN" altLang="en-US"/>
              </a:p>
            </p:txBody>
          </p:sp>
          <p:sp>
            <p:nvSpPr>
              <p:cNvPr id="12435" name="Freeform 138">
                <a:extLst>
                  <a:ext uri="{FF2B5EF4-FFF2-40B4-BE49-F238E27FC236}">
                    <a16:creationId xmlns:a16="http://schemas.microsoft.com/office/drawing/2014/main" id="{25C1E74A-E63F-4791-9C67-872E28678EDB}"/>
                  </a:ext>
                </a:extLst>
              </p:cNvPr>
              <p:cNvSpPr>
                <a:spLocks/>
              </p:cNvSpPr>
              <p:nvPr/>
            </p:nvSpPr>
            <p:spPr bwMode="auto">
              <a:xfrm>
                <a:off x="3867" y="1767"/>
                <a:ext cx="17" cy="30"/>
              </a:xfrm>
              <a:custGeom>
                <a:avLst/>
                <a:gdLst>
                  <a:gd name="T0" fmla="*/ 0 w 17"/>
                  <a:gd name="T1" fmla="*/ 29 h 30"/>
                  <a:gd name="T2" fmla="*/ 0 w 17"/>
                  <a:gd name="T3" fmla="*/ 24 h 30"/>
                  <a:gd name="T4" fmla="*/ 0 w 17"/>
                  <a:gd name="T5" fmla="*/ 19 h 30"/>
                  <a:gd name="T6" fmla="*/ 3 w 17"/>
                  <a:gd name="T7" fmla="*/ 13 h 30"/>
                  <a:gd name="T8" fmla="*/ 5 w 17"/>
                  <a:gd name="T9" fmla="*/ 7 h 30"/>
                  <a:gd name="T10" fmla="*/ 9 w 17"/>
                  <a:gd name="T11" fmla="*/ 2 h 30"/>
                  <a:gd name="T12" fmla="*/ 16 w 17"/>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0">
                    <a:moveTo>
                      <a:pt x="0" y="29"/>
                    </a:moveTo>
                    <a:lnTo>
                      <a:pt x="0" y="24"/>
                    </a:lnTo>
                    <a:lnTo>
                      <a:pt x="0" y="19"/>
                    </a:lnTo>
                    <a:lnTo>
                      <a:pt x="3" y="13"/>
                    </a:lnTo>
                    <a:lnTo>
                      <a:pt x="5" y="7"/>
                    </a:lnTo>
                    <a:lnTo>
                      <a:pt x="9" y="2"/>
                    </a:lnTo>
                    <a:lnTo>
                      <a:pt x="16" y="0"/>
                    </a:lnTo>
                  </a:path>
                </a:pathLst>
              </a:custGeom>
              <a:noFill/>
              <a:ln w="12699" cap="rnd">
                <a:solidFill>
                  <a:srgbClr val="DDDDDD"/>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436" name="Line 139">
                <a:extLst>
                  <a:ext uri="{FF2B5EF4-FFF2-40B4-BE49-F238E27FC236}">
                    <a16:creationId xmlns:a16="http://schemas.microsoft.com/office/drawing/2014/main" id="{EBFCC71B-7083-4E5D-A961-C3083CF20A44}"/>
                  </a:ext>
                </a:extLst>
              </p:cNvPr>
              <p:cNvSpPr>
                <a:spLocks noChangeShapeType="1"/>
              </p:cNvSpPr>
              <p:nvPr/>
            </p:nvSpPr>
            <p:spPr bwMode="auto">
              <a:xfrm>
                <a:off x="3841" y="1774"/>
                <a:ext cx="23" cy="13"/>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37" name="Line 140">
                <a:extLst>
                  <a:ext uri="{FF2B5EF4-FFF2-40B4-BE49-F238E27FC236}">
                    <a16:creationId xmlns:a16="http://schemas.microsoft.com/office/drawing/2014/main" id="{A246BD4D-C9AA-4506-B43E-9C1B16D56B2C}"/>
                  </a:ext>
                </a:extLst>
              </p:cNvPr>
              <p:cNvSpPr>
                <a:spLocks noChangeShapeType="1"/>
              </p:cNvSpPr>
              <p:nvPr/>
            </p:nvSpPr>
            <p:spPr bwMode="auto">
              <a:xfrm>
                <a:off x="3690" y="1743"/>
                <a:ext cx="117"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38" name="Line 141">
                <a:extLst>
                  <a:ext uri="{FF2B5EF4-FFF2-40B4-BE49-F238E27FC236}">
                    <a16:creationId xmlns:a16="http://schemas.microsoft.com/office/drawing/2014/main" id="{0B96421C-69EB-4D17-B575-12C415BBB99C}"/>
                  </a:ext>
                </a:extLst>
              </p:cNvPr>
              <p:cNvSpPr>
                <a:spLocks noChangeShapeType="1"/>
              </p:cNvSpPr>
              <p:nvPr/>
            </p:nvSpPr>
            <p:spPr bwMode="auto">
              <a:xfrm>
                <a:off x="3696" y="1733"/>
                <a:ext cx="118"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39" name="Line 142">
                <a:extLst>
                  <a:ext uri="{FF2B5EF4-FFF2-40B4-BE49-F238E27FC236}">
                    <a16:creationId xmlns:a16="http://schemas.microsoft.com/office/drawing/2014/main" id="{8DAC2C18-0C2B-4407-A74D-EEB40E85E20D}"/>
                  </a:ext>
                </a:extLst>
              </p:cNvPr>
              <p:cNvSpPr>
                <a:spLocks noChangeShapeType="1"/>
              </p:cNvSpPr>
              <p:nvPr/>
            </p:nvSpPr>
            <p:spPr bwMode="auto">
              <a:xfrm>
                <a:off x="3699" y="1721"/>
                <a:ext cx="118"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2344" name="Group 143">
              <a:extLst>
                <a:ext uri="{FF2B5EF4-FFF2-40B4-BE49-F238E27FC236}">
                  <a16:creationId xmlns:a16="http://schemas.microsoft.com/office/drawing/2014/main" id="{575C4CE0-23A1-44BA-8A29-865E4D208B4A}"/>
                </a:ext>
              </a:extLst>
            </p:cNvPr>
            <p:cNvGrpSpPr>
              <a:grpSpLocks/>
            </p:cNvGrpSpPr>
            <p:nvPr/>
          </p:nvGrpSpPr>
          <p:grpSpPr bwMode="auto">
            <a:xfrm>
              <a:off x="6921" y="4361"/>
              <a:ext cx="544" cy="399"/>
              <a:chOff x="1823" y="2305"/>
              <a:chExt cx="205" cy="163"/>
            </a:xfrm>
          </p:grpSpPr>
          <p:sp>
            <p:nvSpPr>
              <p:cNvPr id="12422" name="Freeform 144">
                <a:extLst>
                  <a:ext uri="{FF2B5EF4-FFF2-40B4-BE49-F238E27FC236}">
                    <a16:creationId xmlns:a16="http://schemas.microsoft.com/office/drawing/2014/main" id="{B0914533-AD67-4B13-A9DC-A58538DA2F94}"/>
                  </a:ext>
                </a:extLst>
              </p:cNvPr>
              <p:cNvSpPr>
                <a:spLocks/>
              </p:cNvSpPr>
              <p:nvPr/>
            </p:nvSpPr>
            <p:spPr bwMode="auto">
              <a:xfrm>
                <a:off x="1823" y="2319"/>
                <a:ext cx="163" cy="149"/>
              </a:xfrm>
              <a:custGeom>
                <a:avLst/>
                <a:gdLst>
                  <a:gd name="T0" fmla="*/ 0 w 163"/>
                  <a:gd name="T1" fmla="*/ 80 h 149"/>
                  <a:gd name="T2" fmla="*/ 121 w 163"/>
                  <a:gd name="T3" fmla="*/ 148 h 149"/>
                  <a:gd name="T4" fmla="*/ 162 w 163"/>
                  <a:gd name="T5" fmla="*/ 65 h 149"/>
                  <a:gd name="T6" fmla="*/ 30 w 163"/>
                  <a:gd name="T7" fmla="*/ 0 h 149"/>
                  <a:gd name="T8" fmla="*/ 0 w 163"/>
                  <a:gd name="T9" fmla="*/ 80 h 1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49">
                    <a:moveTo>
                      <a:pt x="0" y="80"/>
                    </a:moveTo>
                    <a:lnTo>
                      <a:pt x="121" y="148"/>
                    </a:lnTo>
                    <a:lnTo>
                      <a:pt x="162" y="65"/>
                    </a:lnTo>
                    <a:lnTo>
                      <a:pt x="30" y="0"/>
                    </a:lnTo>
                    <a:lnTo>
                      <a:pt x="0" y="8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23" name="Freeform 145">
                <a:extLst>
                  <a:ext uri="{FF2B5EF4-FFF2-40B4-BE49-F238E27FC236}">
                    <a16:creationId xmlns:a16="http://schemas.microsoft.com/office/drawing/2014/main" id="{869A1CB5-3049-404C-BEE6-D29DCD13C7D8}"/>
                  </a:ext>
                </a:extLst>
              </p:cNvPr>
              <p:cNvSpPr>
                <a:spLocks/>
              </p:cNvSpPr>
              <p:nvPr/>
            </p:nvSpPr>
            <p:spPr bwMode="auto">
              <a:xfrm>
                <a:off x="1854" y="2305"/>
                <a:ext cx="174" cy="82"/>
              </a:xfrm>
              <a:custGeom>
                <a:avLst/>
                <a:gdLst>
                  <a:gd name="T0" fmla="*/ 41 w 174"/>
                  <a:gd name="T1" fmla="*/ 0 h 82"/>
                  <a:gd name="T2" fmla="*/ 173 w 174"/>
                  <a:gd name="T3" fmla="*/ 65 h 82"/>
                  <a:gd name="T4" fmla="*/ 131 w 174"/>
                  <a:gd name="T5" fmla="*/ 81 h 82"/>
                  <a:gd name="T6" fmla="*/ 0 w 174"/>
                  <a:gd name="T7" fmla="*/ 14 h 82"/>
                  <a:gd name="T8" fmla="*/ 41 w 174"/>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82">
                    <a:moveTo>
                      <a:pt x="41" y="0"/>
                    </a:moveTo>
                    <a:lnTo>
                      <a:pt x="173" y="65"/>
                    </a:lnTo>
                    <a:lnTo>
                      <a:pt x="131" y="81"/>
                    </a:lnTo>
                    <a:lnTo>
                      <a:pt x="0" y="14"/>
                    </a:lnTo>
                    <a:lnTo>
                      <a:pt x="41" y="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24" name="Freeform 146">
                <a:extLst>
                  <a:ext uri="{FF2B5EF4-FFF2-40B4-BE49-F238E27FC236}">
                    <a16:creationId xmlns:a16="http://schemas.microsoft.com/office/drawing/2014/main" id="{89CE9423-3CA8-4885-8C94-CCD8E5890867}"/>
                  </a:ext>
                </a:extLst>
              </p:cNvPr>
              <p:cNvSpPr>
                <a:spLocks/>
              </p:cNvSpPr>
              <p:nvPr/>
            </p:nvSpPr>
            <p:spPr bwMode="auto">
              <a:xfrm>
                <a:off x="1947" y="2371"/>
                <a:ext cx="81" cy="96"/>
              </a:xfrm>
              <a:custGeom>
                <a:avLst/>
                <a:gdLst>
                  <a:gd name="T0" fmla="*/ 38 w 81"/>
                  <a:gd name="T1" fmla="*/ 82 h 96"/>
                  <a:gd name="T2" fmla="*/ 80 w 81"/>
                  <a:gd name="T3" fmla="*/ 0 h 96"/>
                  <a:gd name="T4" fmla="*/ 38 w 81"/>
                  <a:gd name="T5" fmla="*/ 15 h 96"/>
                  <a:gd name="T6" fmla="*/ 0 w 81"/>
                  <a:gd name="T7" fmla="*/ 95 h 96"/>
                  <a:gd name="T8" fmla="*/ 38 w 81"/>
                  <a:gd name="T9" fmla="*/ 82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96">
                    <a:moveTo>
                      <a:pt x="38" y="82"/>
                    </a:moveTo>
                    <a:lnTo>
                      <a:pt x="80" y="0"/>
                    </a:lnTo>
                    <a:lnTo>
                      <a:pt x="38" y="15"/>
                    </a:lnTo>
                    <a:lnTo>
                      <a:pt x="0" y="95"/>
                    </a:lnTo>
                    <a:lnTo>
                      <a:pt x="38" y="82"/>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25" name="Freeform 147">
                <a:extLst>
                  <a:ext uri="{FF2B5EF4-FFF2-40B4-BE49-F238E27FC236}">
                    <a16:creationId xmlns:a16="http://schemas.microsoft.com/office/drawing/2014/main" id="{DE88B04F-FDB8-4E7C-B040-527DBA9743F3}"/>
                  </a:ext>
                </a:extLst>
              </p:cNvPr>
              <p:cNvSpPr>
                <a:spLocks/>
              </p:cNvSpPr>
              <p:nvPr/>
            </p:nvSpPr>
            <p:spPr bwMode="auto">
              <a:xfrm>
                <a:off x="1976" y="2400"/>
                <a:ext cx="52" cy="50"/>
              </a:xfrm>
              <a:custGeom>
                <a:avLst/>
                <a:gdLst>
                  <a:gd name="T0" fmla="*/ 0 w 52"/>
                  <a:gd name="T1" fmla="*/ 31 h 50"/>
                  <a:gd name="T2" fmla="*/ 2 w 52"/>
                  <a:gd name="T3" fmla="*/ 18 h 50"/>
                  <a:gd name="T4" fmla="*/ 7 w 52"/>
                  <a:gd name="T5" fmla="*/ 9 h 50"/>
                  <a:gd name="T6" fmla="*/ 12 w 52"/>
                  <a:gd name="T7" fmla="*/ 3 h 50"/>
                  <a:gd name="T8" fmla="*/ 17 w 52"/>
                  <a:gd name="T9" fmla="*/ 0 h 50"/>
                  <a:gd name="T10" fmla="*/ 51 w 52"/>
                  <a:gd name="T11" fmla="*/ 17 h 50"/>
                  <a:gd name="T12" fmla="*/ 49 w 52"/>
                  <a:gd name="T13" fmla="*/ 28 h 50"/>
                  <a:gd name="T14" fmla="*/ 46 w 52"/>
                  <a:gd name="T15" fmla="*/ 37 h 50"/>
                  <a:gd name="T16" fmla="*/ 41 w 52"/>
                  <a:gd name="T17" fmla="*/ 44 h 50"/>
                  <a:gd name="T18" fmla="*/ 32 w 52"/>
                  <a:gd name="T19" fmla="*/ 49 h 50"/>
                  <a:gd name="T20" fmla="*/ 0 w 52"/>
                  <a:gd name="T21" fmla="*/ 31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2" h="50">
                    <a:moveTo>
                      <a:pt x="0" y="31"/>
                    </a:moveTo>
                    <a:lnTo>
                      <a:pt x="2" y="18"/>
                    </a:lnTo>
                    <a:lnTo>
                      <a:pt x="7" y="9"/>
                    </a:lnTo>
                    <a:lnTo>
                      <a:pt x="12" y="3"/>
                    </a:lnTo>
                    <a:lnTo>
                      <a:pt x="17" y="0"/>
                    </a:lnTo>
                    <a:lnTo>
                      <a:pt x="51" y="17"/>
                    </a:lnTo>
                    <a:lnTo>
                      <a:pt x="49" y="28"/>
                    </a:lnTo>
                    <a:lnTo>
                      <a:pt x="46" y="37"/>
                    </a:lnTo>
                    <a:lnTo>
                      <a:pt x="41" y="44"/>
                    </a:lnTo>
                    <a:lnTo>
                      <a:pt x="32" y="49"/>
                    </a:lnTo>
                    <a:lnTo>
                      <a:pt x="0" y="31"/>
                    </a:lnTo>
                  </a:path>
                </a:pathLst>
              </a:custGeom>
              <a:solidFill>
                <a:srgbClr val="808080"/>
              </a:solidFill>
              <a:ln w="12699" cap="rnd">
                <a:solidFill>
                  <a:srgbClr val="DDDDDD"/>
                </a:solidFill>
                <a:round/>
                <a:headEnd/>
                <a:tailEnd/>
              </a:ln>
            </p:spPr>
            <p:txBody>
              <a:bodyPr/>
              <a:lstStyle/>
              <a:p>
                <a:endParaRPr lang="zh-CN" altLang="en-US"/>
              </a:p>
            </p:txBody>
          </p:sp>
          <p:sp>
            <p:nvSpPr>
              <p:cNvPr id="12426" name="Freeform 148">
                <a:extLst>
                  <a:ext uri="{FF2B5EF4-FFF2-40B4-BE49-F238E27FC236}">
                    <a16:creationId xmlns:a16="http://schemas.microsoft.com/office/drawing/2014/main" id="{69679203-0460-46C2-8B75-A14B8AC0E0CF}"/>
                  </a:ext>
                </a:extLst>
              </p:cNvPr>
              <p:cNvSpPr>
                <a:spLocks/>
              </p:cNvSpPr>
              <p:nvPr/>
            </p:nvSpPr>
            <p:spPr bwMode="auto">
              <a:xfrm>
                <a:off x="2005" y="2417"/>
                <a:ext cx="17" cy="30"/>
              </a:xfrm>
              <a:custGeom>
                <a:avLst/>
                <a:gdLst>
                  <a:gd name="T0" fmla="*/ 0 w 17"/>
                  <a:gd name="T1" fmla="*/ 29 h 30"/>
                  <a:gd name="T2" fmla="*/ 0 w 17"/>
                  <a:gd name="T3" fmla="*/ 24 h 30"/>
                  <a:gd name="T4" fmla="*/ 0 w 17"/>
                  <a:gd name="T5" fmla="*/ 19 h 30"/>
                  <a:gd name="T6" fmla="*/ 3 w 17"/>
                  <a:gd name="T7" fmla="*/ 13 h 30"/>
                  <a:gd name="T8" fmla="*/ 5 w 17"/>
                  <a:gd name="T9" fmla="*/ 7 h 30"/>
                  <a:gd name="T10" fmla="*/ 9 w 17"/>
                  <a:gd name="T11" fmla="*/ 2 h 30"/>
                  <a:gd name="T12" fmla="*/ 16 w 17"/>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0">
                    <a:moveTo>
                      <a:pt x="0" y="29"/>
                    </a:moveTo>
                    <a:lnTo>
                      <a:pt x="0" y="24"/>
                    </a:lnTo>
                    <a:lnTo>
                      <a:pt x="0" y="19"/>
                    </a:lnTo>
                    <a:lnTo>
                      <a:pt x="3" y="13"/>
                    </a:lnTo>
                    <a:lnTo>
                      <a:pt x="5" y="7"/>
                    </a:lnTo>
                    <a:lnTo>
                      <a:pt x="9" y="2"/>
                    </a:lnTo>
                    <a:lnTo>
                      <a:pt x="16" y="0"/>
                    </a:lnTo>
                  </a:path>
                </a:pathLst>
              </a:custGeom>
              <a:noFill/>
              <a:ln w="12699" cap="rnd">
                <a:solidFill>
                  <a:srgbClr val="DDDDDD"/>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427" name="Line 149">
                <a:extLst>
                  <a:ext uri="{FF2B5EF4-FFF2-40B4-BE49-F238E27FC236}">
                    <a16:creationId xmlns:a16="http://schemas.microsoft.com/office/drawing/2014/main" id="{3C1C863B-C70F-4692-A293-6048CBA3FE77}"/>
                  </a:ext>
                </a:extLst>
              </p:cNvPr>
              <p:cNvSpPr>
                <a:spLocks noChangeShapeType="1"/>
              </p:cNvSpPr>
              <p:nvPr/>
            </p:nvSpPr>
            <p:spPr bwMode="auto">
              <a:xfrm>
                <a:off x="1979" y="2424"/>
                <a:ext cx="23" cy="13"/>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28" name="Line 150">
                <a:extLst>
                  <a:ext uri="{FF2B5EF4-FFF2-40B4-BE49-F238E27FC236}">
                    <a16:creationId xmlns:a16="http://schemas.microsoft.com/office/drawing/2014/main" id="{27D7D804-B3AC-4C0D-A439-2D1F7010E07B}"/>
                  </a:ext>
                </a:extLst>
              </p:cNvPr>
              <p:cNvSpPr>
                <a:spLocks noChangeShapeType="1"/>
              </p:cNvSpPr>
              <p:nvPr/>
            </p:nvSpPr>
            <p:spPr bwMode="auto">
              <a:xfrm>
                <a:off x="1828" y="2393"/>
                <a:ext cx="117"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29" name="Line 151">
                <a:extLst>
                  <a:ext uri="{FF2B5EF4-FFF2-40B4-BE49-F238E27FC236}">
                    <a16:creationId xmlns:a16="http://schemas.microsoft.com/office/drawing/2014/main" id="{5FAC78B8-8B1C-4F39-8466-C79080EC4D5D}"/>
                  </a:ext>
                </a:extLst>
              </p:cNvPr>
              <p:cNvSpPr>
                <a:spLocks noChangeShapeType="1"/>
              </p:cNvSpPr>
              <p:nvPr/>
            </p:nvSpPr>
            <p:spPr bwMode="auto">
              <a:xfrm>
                <a:off x="1834" y="2383"/>
                <a:ext cx="118"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30" name="Line 152">
                <a:extLst>
                  <a:ext uri="{FF2B5EF4-FFF2-40B4-BE49-F238E27FC236}">
                    <a16:creationId xmlns:a16="http://schemas.microsoft.com/office/drawing/2014/main" id="{E9C6405A-EBC3-44A6-BD4C-732EA4316A63}"/>
                  </a:ext>
                </a:extLst>
              </p:cNvPr>
              <p:cNvSpPr>
                <a:spLocks noChangeShapeType="1"/>
              </p:cNvSpPr>
              <p:nvPr/>
            </p:nvSpPr>
            <p:spPr bwMode="auto">
              <a:xfrm>
                <a:off x="1837" y="2371"/>
                <a:ext cx="118"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nvGrpSpPr>
            <p:cNvPr id="12345" name="Group 153">
              <a:extLst>
                <a:ext uri="{FF2B5EF4-FFF2-40B4-BE49-F238E27FC236}">
                  <a16:creationId xmlns:a16="http://schemas.microsoft.com/office/drawing/2014/main" id="{8808C195-1350-4296-A2FD-69824121F497}"/>
                </a:ext>
              </a:extLst>
            </p:cNvPr>
            <p:cNvGrpSpPr>
              <a:grpSpLocks/>
            </p:cNvGrpSpPr>
            <p:nvPr/>
          </p:nvGrpSpPr>
          <p:grpSpPr bwMode="auto">
            <a:xfrm>
              <a:off x="5521" y="688"/>
              <a:ext cx="544" cy="398"/>
              <a:chOff x="1294" y="805"/>
              <a:chExt cx="205" cy="163"/>
            </a:xfrm>
          </p:grpSpPr>
          <p:sp>
            <p:nvSpPr>
              <p:cNvPr id="12413" name="Freeform 154">
                <a:extLst>
                  <a:ext uri="{FF2B5EF4-FFF2-40B4-BE49-F238E27FC236}">
                    <a16:creationId xmlns:a16="http://schemas.microsoft.com/office/drawing/2014/main" id="{6CDC1219-E66E-4ED2-9FAD-F596A1FF0E91}"/>
                  </a:ext>
                </a:extLst>
              </p:cNvPr>
              <p:cNvSpPr>
                <a:spLocks/>
              </p:cNvSpPr>
              <p:nvPr/>
            </p:nvSpPr>
            <p:spPr bwMode="auto">
              <a:xfrm>
                <a:off x="1294" y="819"/>
                <a:ext cx="163" cy="149"/>
              </a:xfrm>
              <a:custGeom>
                <a:avLst/>
                <a:gdLst>
                  <a:gd name="T0" fmla="*/ 0 w 163"/>
                  <a:gd name="T1" fmla="*/ 80 h 149"/>
                  <a:gd name="T2" fmla="*/ 121 w 163"/>
                  <a:gd name="T3" fmla="*/ 148 h 149"/>
                  <a:gd name="T4" fmla="*/ 162 w 163"/>
                  <a:gd name="T5" fmla="*/ 65 h 149"/>
                  <a:gd name="T6" fmla="*/ 30 w 163"/>
                  <a:gd name="T7" fmla="*/ 0 h 149"/>
                  <a:gd name="T8" fmla="*/ 0 w 163"/>
                  <a:gd name="T9" fmla="*/ 80 h 1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3" h="149">
                    <a:moveTo>
                      <a:pt x="0" y="80"/>
                    </a:moveTo>
                    <a:lnTo>
                      <a:pt x="121" y="148"/>
                    </a:lnTo>
                    <a:lnTo>
                      <a:pt x="162" y="65"/>
                    </a:lnTo>
                    <a:lnTo>
                      <a:pt x="30" y="0"/>
                    </a:lnTo>
                    <a:lnTo>
                      <a:pt x="0" y="8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14" name="Freeform 155">
                <a:extLst>
                  <a:ext uri="{FF2B5EF4-FFF2-40B4-BE49-F238E27FC236}">
                    <a16:creationId xmlns:a16="http://schemas.microsoft.com/office/drawing/2014/main" id="{8686E46A-51CD-477C-9E51-7F224BB45735}"/>
                  </a:ext>
                </a:extLst>
              </p:cNvPr>
              <p:cNvSpPr>
                <a:spLocks/>
              </p:cNvSpPr>
              <p:nvPr/>
            </p:nvSpPr>
            <p:spPr bwMode="auto">
              <a:xfrm>
                <a:off x="1325" y="805"/>
                <a:ext cx="174" cy="82"/>
              </a:xfrm>
              <a:custGeom>
                <a:avLst/>
                <a:gdLst>
                  <a:gd name="T0" fmla="*/ 41 w 174"/>
                  <a:gd name="T1" fmla="*/ 0 h 82"/>
                  <a:gd name="T2" fmla="*/ 173 w 174"/>
                  <a:gd name="T3" fmla="*/ 65 h 82"/>
                  <a:gd name="T4" fmla="*/ 131 w 174"/>
                  <a:gd name="T5" fmla="*/ 81 h 82"/>
                  <a:gd name="T6" fmla="*/ 0 w 174"/>
                  <a:gd name="T7" fmla="*/ 14 h 82"/>
                  <a:gd name="T8" fmla="*/ 41 w 174"/>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82">
                    <a:moveTo>
                      <a:pt x="41" y="0"/>
                    </a:moveTo>
                    <a:lnTo>
                      <a:pt x="173" y="65"/>
                    </a:lnTo>
                    <a:lnTo>
                      <a:pt x="131" y="81"/>
                    </a:lnTo>
                    <a:lnTo>
                      <a:pt x="0" y="14"/>
                    </a:lnTo>
                    <a:lnTo>
                      <a:pt x="41" y="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15" name="Freeform 156">
                <a:extLst>
                  <a:ext uri="{FF2B5EF4-FFF2-40B4-BE49-F238E27FC236}">
                    <a16:creationId xmlns:a16="http://schemas.microsoft.com/office/drawing/2014/main" id="{29D0D10A-5128-465E-97B4-7BF8831426CB}"/>
                  </a:ext>
                </a:extLst>
              </p:cNvPr>
              <p:cNvSpPr>
                <a:spLocks/>
              </p:cNvSpPr>
              <p:nvPr/>
            </p:nvSpPr>
            <p:spPr bwMode="auto">
              <a:xfrm>
                <a:off x="1418" y="871"/>
                <a:ext cx="81" cy="96"/>
              </a:xfrm>
              <a:custGeom>
                <a:avLst/>
                <a:gdLst>
                  <a:gd name="T0" fmla="*/ 38 w 81"/>
                  <a:gd name="T1" fmla="*/ 82 h 96"/>
                  <a:gd name="T2" fmla="*/ 80 w 81"/>
                  <a:gd name="T3" fmla="*/ 0 h 96"/>
                  <a:gd name="T4" fmla="*/ 38 w 81"/>
                  <a:gd name="T5" fmla="*/ 15 h 96"/>
                  <a:gd name="T6" fmla="*/ 0 w 81"/>
                  <a:gd name="T7" fmla="*/ 95 h 96"/>
                  <a:gd name="T8" fmla="*/ 38 w 81"/>
                  <a:gd name="T9" fmla="*/ 82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96">
                    <a:moveTo>
                      <a:pt x="38" y="82"/>
                    </a:moveTo>
                    <a:lnTo>
                      <a:pt x="80" y="0"/>
                    </a:lnTo>
                    <a:lnTo>
                      <a:pt x="38" y="15"/>
                    </a:lnTo>
                    <a:lnTo>
                      <a:pt x="0" y="95"/>
                    </a:lnTo>
                    <a:lnTo>
                      <a:pt x="38" y="82"/>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16" name="Freeform 157">
                <a:extLst>
                  <a:ext uri="{FF2B5EF4-FFF2-40B4-BE49-F238E27FC236}">
                    <a16:creationId xmlns:a16="http://schemas.microsoft.com/office/drawing/2014/main" id="{D91FE80C-18B0-48A9-83AC-2B20A74A32C9}"/>
                  </a:ext>
                </a:extLst>
              </p:cNvPr>
              <p:cNvSpPr>
                <a:spLocks/>
              </p:cNvSpPr>
              <p:nvPr/>
            </p:nvSpPr>
            <p:spPr bwMode="auto">
              <a:xfrm>
                <a:off x="1447" y="900"/>
                <a:ext cx="52" cy="50"/>
              </a:xfrm>
              <a:custGeom>
                <a:avLst/>
                <a:gdLst>
                  <a:gd name="T0" fmla="*/ 0 w 52"/>
                  <a:gd name="T1" fmla="*/ 31 h 50"/>
                  <a:gd name="T2" fmla="*/ 2 w 52"/>
                  <a:gd name="T3" fmla="*/ 18 h 50"/>
                  <a:gd name="T4" fmla="*/ 7 w 52"/>
                  <a:gd name="T5" fmla="*/ 9 h 50"/>
                  <a:gd name="T6" fmla="*/ 12 w 52"/>
                  <a:gd name="T7" fmla="*/ 3 h 50"/>
                  <a:gd name="T8" fmla="*/ 17 w 52"/>
                  <a:gd name="T9" fmla="*/ 0 h 50"/>
                  <a:gd name="T10" fmla="*/ 51 w 52"/>
                  <a:gd name="T11" fmla="*/ 17 h 50"/>
                  <a:gd name="T12" fmla="*/ 49 w 52"/>
                  <a:gd name="T13" fmla="*/ 28 h 50"/>
                  <a:gd name="T14" fmla="*/ 46 w 52"/>
                  <a:gd name="T15" fmla="*/ 37 h 50"/>
                  <a:gd name="T16" fmla="*/ 41 w 52"/>
                  <a:gd name="T17" fmla="*/ 44 h 50"/>
                  <a:gd name="T18" fmla="*/ 32 w 52"/>
                  <a:gd name="T19" fmla="*/ 49 h 50"/>
                  <a:gd name="T20" fmla="*/ 0 w 52"/>
                  <a:gd name="T21" fmla="*/ 31 h 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2" h="50">
                    <a:moveTo>
                      <a:pt x="0" y="31"/>
                    </a:moveTo>
                    <a:lnTo>
                      <a:pt x="2" y="18"/>
                    </a:lnTo>
                    <a:lnTo>
                      <a:pt x="7" y="9"/>
                    </a:lnTo>
                    <a:lnTo>
                      <a:pt x="12" y="3"/>
                    </a:lnTo>
                    <a:lnTo>
                      <a:pt x="17" y="0"/>
                    </a:lnTo>
                    <a:lnTo>
                      <a:pt x="51" y="17"/>
                    </a:lnTo>
                    <a:lnTo>
                      <a:pt x="49" y="28"/>
                    </a:lnTo>
                    <a:lnTo>
                      <a:pt x="46" y="37"/>
                    </a:lnTo>
                    <a:lnTo>
                      <a:pt x="41" y="44"/>
                    </a:lnTo>
                    <a:lnTo>
                      <a:pt x="32" y="49"/>
                    </a:lnTo>
                    <a:lnTo>
                      <a:pt x="0" y="31"/>
                    </a:lnTo>
                  </a:path>
                </a:pathLst>
              </a:custGeom>
              <a:solidFill>
                <a:srgbClr val="808080"/>
              </a:solidFill>
              <a:ln w="12699" cap="rnd">
                <a:solidFill>
                  <a:srgbClr val="DDDDDD"/>
                </a:solidFill>
                <a:round/>
                <a:headEnd/>
                <a:tailEnd/>
              </a:ln>
            </p:spPr>
            <p:txBody>
              <a:bodyPr/>
              <a:lstStyle/>
              <a:p>
                <a:endParaRPr lang="zh-CN" altLang="en-US"/>
              </a:p>
            </p:txBody>
          </p:sp>
          <p:sp>
            <p:nvSpPr>
              <p:cNvPr id="12417" name="Freeform 158">
                <a:extLst>
                  <a:ext uri="{FF2B5EF4-FFF2-40B4-BE49-F238E27FC236}">
                    <a16:creationId xmlns:a16="http://schemas.microsoft.com/office/drawing/2014/main" id="{B41D6EB7-0357-46F6-A694-B4BB26C14B65}"/>
                  </a:ext>
                </a:extLst>
              </p:cNvPr>
              <p:cNvSpPr>
                <a:spLocks/>
              </p:cNvSpPr>
              <p:nvPr/>
            </p:nvSpPr>
            <p:spPr bwMode="auto">
              <a:xfrm>
                <a:off x="1476" y="917"/>
                <a:ext cx="17" cy="30"/>
              </a:xfrm>
              <a:custGeom>
                <a:avLst/>
                <a:gdLst>
                  <a:gd name="T0" fmla="*/ 0 w 17"/>
                  <a:gd name="T1" fmla="*/ 29 h 30"/>
                  <a:gd name="T2" fmla="*/ 0 w 17"/>
                  <a:gd name="T3" fmla="*/ 24 h 30"/>
                  <a:gd name="T4" fmla="*/ 0 w 17"/>
                  <a:gd name="T5" fmla="*/ 19 h 30"/>
                  <a:gd name="T6" fmla="*/ 3 w 17"/>
                  <a:gd name="T7" fmla="*/ 13 h 30"/>
                  <a:gd name="T8" fmla="*/ 5 w 17"/>
                  <a:gd name="T9" fmla="*/ 7 h 30"/>
                  <a:gd name="T10" fmla="*/ 9 w 17"/>
                  <a:gd name="T11" fmla="*/ 2 h 30"/>
                  <a:gd name="T12" fmla="*/ 16 w 17"/>
                  <a:gd name="T13" fmla="*/ 0 h 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0">
                    <a:moveTo>
                      <a:pt x="0" y="29"/>
                    </a:moveTo>
                    <a:lnTo>
                      <a:pt x="0" y="24"/>
                    </a:lnTo>
                    <a:lnTo>
                      <a:pt x="0" y="19"/>
                    </a:lnTo>
                    <a:lnTo>
                      <a:pt x="3" y="13"/>
                    </a:lnTo>
                    <a:lnTo>
                      <a:pt x="5" y="7"/>
                    </a:lnTo>
                    <a:lnTo>
                      <a:pt x="9" y="2"/>
                    </a:lnTo>
                    <a:lnTo>
                      <a:pt x="16" y="0"/>
                    </a:lnTo>
                  </a:path>
                </a:pathLst>
              </a:custGeom>
              <a:noFill/>
              <a:ln w="12699" cap="rnd">
                <a:solidFill>
                  <a:srgbClr val="DDDDDD"/>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418" name="Line 159">
                <a:extLst>
                  <a:ext uri="{FF2B5EF4-FFF2-40B4-BE49-F238E27FC236}">
                    <a16:creationId xmlns:a16="http://schemas.microsoft.com/office/drawing/2014/main" id="{71893320-244E-4E4B-BC22-297CE12059DC}"/>
                  </a:ext>
                </a:extLst>
              </p:cNvPr>
              <p:cNvSpPr>
                <a:spLocks noChangeShapeType="1"/>
              </p:cNvSpPr>
              <p:nvPr/>
            </p:nvSpPr>
            <p:spPr bwMode="auto">
              <a:xfrm>
                <a:off x="1450" y="924"/>
                <a:ext cx="23" cy="13"/>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19" name="Line 160">
                <a:extLst>
                  <a:ext uri="{FF2B5EF4-FFF2-40B4-BE49-F238E27FC236}">
                    <a16:creationId xmlns:a16="http://schemas.microsoft.com/office/drawing/2014/main" id="{316E4AA7-5241-46C1-8070-2533601B1287}"/>
                  </a:ext>
                </a:extLst>
              </p:cNvPr>
              <p:cNvSpPr>
                <a:spLocks noChangeShapeType="1"/>
              </p:cNvSpPr>
              <p:nvPr/>
            </p:nvSpPr>
            <p:spPr bwMode="auto">
              <a:xfrm>
                <a:off x="1299" y="893"/>
                <a:ext cx="117"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20" name="Line 161">
                <a:extLst>
                  <a:ext uri="{FF2B5EF4-FFF2-40B4-BE49-F238E27FC236}">
                    <a16:creationId xmlns:a16="http://schemas.microsoft.com/office/drawing/2014/main" id="{4AEA25D1-D00B-4AB4-AA5D-AA50A5EAD737}"/>
                  </a:ext>
                </a:extLst>
              </p:cNvPr>
              <p:cNvSpPr>
                <a:spLocks noChangeShapeType="1"/>
              </p:cNvSpPr>
              <p:nvPr/>
            </p:nvSpPr>
            <p:spPr bwMode="auto">
              <a:xfrm>
                <a:off x="1305" y="883"/>
                <a:ext cx="118"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21" name="Line 162">
                <a:extLst>
                  <a:ext uri="{FF2B5EF4-FFF2-40B4-BE49-F238E27FC236}">
                    <a16:creationId xmlns:a16="http://schemas.microsoft.com/office/drawing/2014/main" id="{CB942E20-E3B0-4112-8DD6-75BE78443998}"/>
                  </a:ext>
                </a:extLst>
              </p:cNvPr>
              <p:cNvSpPr>
                <a:spLocks noChangeShapeType="1"/>
              </p:cNvSpPr>
              <p:nvPr/>
            </p:nvSpPr>
            <p:spPr bwMode="auto">
              <a:xfrm>
                <a:off x="1308" y="871"/>
                <a:ext cx="118" cy="64"/>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12346" name="Arc 163">
              <a:extLst>
                <a:ext uri="{FF2B5EF4-FFF2-40B4-BE49-F238E27FC236}">
                  <a16:creationId xmlns:a16="http://schemas.microsoft.com/office/drawing/2014/main" id="{56ABE840-F261-4678-ACA3-F64114623F91}"/>
                </a:ext>
              </a:extLst>
            </p:cNvPr>
            <p:cNvSpPr>
              <a:spLocks/>
            </p:cNvSpPr>
            <p:nvPr/>
          </p:nvSpPr>
          <p:spPr bwMode="auto">
            <a:xfrm>
              <a:off x="12467" y="1624"/>
              <a:ext cx="1276" cy="1417"/>
            </a:xfrm>
            <a:custGeom>
              <a:avLst/>
              <a:gdLst>
                <a:gd name="T0" fmla="*/ 0 w 23514"/>
                <a:gd name="T1" fmla="*/ 0 h 21600"/>
                <a:gd name="T2" fmla="*/ 0 w 23514"/>
                <a:gd name="T3" fmla="*/ 0 h 21600"/>
                <a:gd name="T4" fmla="*/ 0 w 23514"/>
                <a:gd name="T5" fmla="*/ 0 h 21600"/>
                <a:gd name="T6" fmla="*/ 0 60000 65536"/>
                <a:gd name="T7" fmla="*/ 0 60000 65536"/>
                <a:gd name="T8" fmla="*/ 0 60000 65536"/>
              </a:gdLst>
              <a:ahLst/>
              <a:cxnLst>
                <a:cxn ang="T6">
                  <a:pos x="T0" y="T1"/>
                </a:cxn>
                <a:cxn ang="T7">
                  <a:pos x="T2" y="T3"/>
                </a:cxn>
                <a:cxn ang="T8">
                  <a:pos x="T4" y="T5"/>
                </a:cxn>
              </a:cxnLst>
              <a:rect l="0" t="0" r="r" b="b"/>
              <a:pathLst>
                <a:path w="23514" h="21600" fill="none" extrusionOk="0">
                  <a:moveTo>
                    <a:pt x="23514" y="6988"/>
                  </a:moveTo>
                  <a:cubicBezTo>
                    <a:pt x="20526" y="15727"/>
                    <a:pt x="12312" y="21599"/>
                    <a:pt x="3076" y="21600"/>
                  </a:cubicBezTo>
                  <a:cubicBezTo>
                    <a:pt x="2046" y="21600"/>
                    <a:pt x="1018" y="21526"/>
                    <a:pt x="0" y="21379"/>
                  </a:cubicBezTo>
                </a:path>
                <a:path w="23514" h="21600" stroke="0" extrusionOk="0">
                  <a:moveTo>
                    <a:pt x="23514" y="6988"/>
                  </a:moveTo>
                  <a:cubicBezTo>
                    <a:pt x="20526" y="15727"/>
                    <a:pt x="12312" y="21599"/>
                    <a:pt x="3076" y="21600"/>
                  </a:cubicBezTo>
                  <a:cubicBezTo>
                    <a:pt x="2046" y="21600"/>
                    <a:pt x="1018" y="21526"/>
                    <a:pt x="0" y="21379"/>
                  </a:cubicBezTo>
                  <a:lnTo>
                    <a:pt x="3076" y="0"/>
                  </a:lnTo>
                  <a:lnTo>
                    <a:pt x="23514" y="6988"/>
                  </a:lnTo>
                  <a:close/>
                </a:path>
              </a:pathLst>
            </a:custGeom>
            <a:noFill/>
            <a:ln w="25399" cap="rnd">
              <a:solidFill>
                <a:srgbClr val="34E07D"/>
              </a:solidFill>
              <a:round/>
              <a:headEnd type="none" w="sm" len="sm"/>
              <a:tailEnd type="stealth" w="med" len="lg"/>
            </a:ln>
            <a:effectLst>
              <a:outerShdw dist="17961" dir="2700000" algn="ctr" rotWithShape="0">
                <a:srgbClr val="000000"/>
              </a:outerShdw>
            </a:effectLst>
            <a:extLst>
              <a:ext uri="{909E8E84-426E-40DD-AFC4-6F175D3DCCD1}">
                <a14:hiddenFill xmlns:a14="http://schemas.microsoft.com/office/drawing/2010/main">
                  <a:solidFill>
                    <a:srgbClr val="00CC99"/>
                  </a:solidFill>
                </a14:hiddenFill>
              </a:ext>
            </a:extLst>
          </p:spPr>
          <p:txBody>
            <a:bodyPr anchor="ctr"/>
            <a:lstStyle/>
            <a:p>
              <a:endParaRPr lang="zh-CN" altLang="en-US"/>
            </a:p>
          </p:txBody>
        </p:sp>
        <p:sp>
          <p:nvSpPr>
            <p:cNvPr id="12347" name="Rectangle 164">
              <a:extLst>
                <a:ext uri="{FF2B5EF4-FFF2-40B4-BE49-F238E27FC236}">
                  <a16:creationId xmlns:a16="http://schemas.microsoft.com/office/drawing/2014/main" id="{8EB6CDE0-81BE-4A21-82FA-C14098C96860}"/>
                </a:ext>
              </a:extLst>
            </p:cNvPr>
            <p:cNvSpPr>
              <a:spLocks noChangeArrowheads="1"/>
            </p:cNvSpPr>
            <p:nvPr/>
          </p:nvSpPr>
          <p:spPr bwMode="auto">
            <a:xfrm>
              <a:off x="12750" y="3009"/>
              <a:ext cx="2230" cy="47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61093" tIns="30547" rIns="61093" bIns="30547"/>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900" b="1">
                  <a:solidFill>
                    <a:srgbClr val="000000"/>
                  </a:solidFill>
                  <a:latin typeface="Times New Roman" panose="02020603050405020304" pitchFamily="18" charset="0"/>
                  <a:ea typeface="黑体" panose="02010609060101010101" pitchFamily="49" charset="-122"/>
                </a:rPr>
                <a:t>后门</a:t>
              </a:r>
              <a:endParaRPr kumimoji="1" lang="zh-CN" altLang="en-US" sz="2400">
                <a:latin typeface="Times New Roman" panose="02020603050405020304" pitchFamily="18" charset="0"/>
              </a:endParaRPr>
            </a:p>
          </p:txBody>
        </p:sp>
        <p:sp>
          <p:nvSpPr>
            <p:cNvPr id="12348" name="Rectangle 165">
              <a:extLst>
                <a:ext uri="{FF2B5EF4-FFF2-40B4-BE49-F238E27FC236}">
                  <a16:creationId xmlns:a16="http://schemas.microsoft.com/office/drawing/2014/main" id="{0A9899C5-B6B5-4CF7-A6CC-BA12583A62B6}"/>
                </a:ext>
              </a:extLst>
            </p:cNvPr>
            <p:cNvSpPr>
              <a:spLocks noChangeArrowheads="1"/>
            </p:cNvSpPr>
            <p:nvPr/>
          </p:nvSpPr>
          <p:spPr bwMode="auto">
            <a:xfrm>
              <a:off x="6946" y="7078"/>
              <a:ext cx="2232" cy="47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61093" tIns="30547" rIns="61093" bIns="30547"/>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900" b="1">
                  <a:solidFill>
                    <a:srgbClr val="000000"/>
                  </a:solidFill>
                  <a:latin typeface="Times New Roman" panose="02020603050405020304" pitchFamily="18" charset="0"/>
                  <a:ea typeface="黑体" panose="02010609060101010101" pitchFamily="49" charset="-122"/>
                </a:rPr>
                <a:t>保安</a:t>
              </a:r>
              <a:r>
                <a:rPr kumimoji="1" lang="en-US" altLang="zh-CN" sz="900" b="1">
                  <a:solidFill>
                    <a:srgbClr val="000000"/>
                  </a:solidFill>
                  <a:latin typeface="Times New Roman" panose="02020603050405020304" pitchFamily="18" charset="0"/>
                  <a:ea typeface="黑体" panose="02010609060101010101" pitchFamily="49" charset="-122"/>
                </a:rPr>
                <a:t>=</a:t>
              </a:r>
              <a:r>
                <a:rPr kumimoji="1" lang="zh-CN" altLang="en-US" sz="900" b="1">
                  <a:solidFill>
                    <a:srgbClr val="000000"/>
                  </a:solidFill>
                  <a:latin typeface="Times New Roman" panose="02020603050405020304" pitchFamily="18" charset="0"/>
                  <a:ea typeface="黑体" panose="02010609060101010101" pitchFamily="49" charset="-122"/>
                </a:rPr>
                <a:t>防火墙</a:t>
              </a:r>
              <a:endParaRPr kumimoji="1" lang="zh-CN" altLang="en-US" sz="2400">
                <a:latin typeface="Times New Roman" panose="02020603050405020304" pitchFamily="18" charset="0"/>
              </a:endParaRPr>
            </a:p>
          </p:txBody>
        </p:sp>
        <p:grpSp>
          <p:nvGrpSpPr>
            <p:cNvPr id="12349" name="Group 166">
              <a:extLst>
                <a:ext uri="{FF2B5EF4-FFF2-40B4-BE49-F238E27FC236}">
                  <a16:creationId xmlns:a16="http://schemas.microsoft.com/office/drawing/2014/main" id="{29218FAF-8B24-402A-9470-B07FAE46B2B5}"/>
                </a:ext>
              </a:extLst>
            </p:cNvPr>
            <p:cNvGrpSpPr>
              <a:grpSpLocks/>
            </p:cNvGrpSpPr>
            <p:nvPr/>
          </p:nvGrpSpPr>
          <p:grpSpPr bwMode="auto">
            <a:xfrm>
              <a:off x="13221" y="1622"/>
              <a:ext cx="1282" cy="945"/>
              <a:chOff x="4202" y="1186"/>
              <a:chExt cx="484" cy="386"/>
            </a:xfrm>
          </p:grpSpPr>
          <p:sp>
            <p:nvSpPr>
              <p:cNvPr id="12404" name="Freeform 167">
                <a:extLst>
                  <a:ext uri="{FF2B5EF4-FFF2-40B4-BE49-F238E27FC236}">
                    <a16:creationId xmlns:a16="http://schemas.microsoft.com/office/drawing/2014/main" id="{354936A8-3A38-4B13-B345-71CDAFA40F68}"/>
                  </a:ext>
                </a:extLst>
              </p:cNvPr>
              <p:cNvSpPr>
                <a:spLocks/>
              </p:cNvSpPr>
              <p:nvPr/>
            </p:nvSpPr>
            <p:spPr bwMode="auto">
              <a:xfrm>
                <a:off x="4297" y="1219"/>
                <a:ext cx="389" cy="353"/>
              </a:xfrm>
              <a:custGeom>
                <a:avLst/>
                <a:gdLst>
                  <a:gd name="T0" fmla="*/ 388 w 389"/>
                  <a:gd name="T1" fmla="*/ 191 h 353"/>
                  <a:gd name="T2" fmla="*/ 98 w 389"/>
                  <a:gd name="T3" fmla="*/ 352 h 353"/>
                  <a:gd name="T4" fmla="*/ 0 w 389"/>
                  <a:gd name="T5" fmla="*/ 158 h 353"/>
                  <a:gd name="T6" fmla="*/ 316 w 389"/>
                  <a:gd name="T7" fmla="*/ 0 h 353"/>
                  <a:gd name="T8" fmla="*/ 388 w 389"/>
                  <a:gd name="T9" fmla="*/ 191 h 3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9" h="353">
                    <a:moveTo>
                      <a:pt x="388" y="191"/>
                    </a:moveTo>
                    <a:lnTo>
                      <a:pt x="98" y="352"/>
                    </a:lnTo>
                    <a:lnTo>
                      <a:pt x="0" y="158"/>
                    </a:lnTo>
                    <a:lnTo>
                      <a:pt x="316" y="0"/>
                    </a:lnTo>
                    <a:lnTo>
                      <a:pt x="388" y="191"/>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05" name="Freeform 168">
                <a:extLst>
                  <a:ext uri="{FF2B5EF4-FFF2-40B4-BE49-F238E27FC236}">
                    <a16:creationId xmlns:a16="http://schemas.microsoft.com/office/drawing/2014/main" id="{4B8A2588-E6CB-468E-8DBF-93DB998F66A0}"/>
                  </a:ext>
                </a:extLst>
              </p:cNvPr>
              <p:cNvSpPr>
                <a:spLocks/>
              </p:cNvSpPr>
              <p:nvPr/>
            </p:nvSpPr>
            <p:spPr bwMode="auto">
              <a:xfrm>
                <a:off x="4202" y="1186"/>
                <a:ext cx="416" cy="192"/>
              </a:xfrm>
              <a:custGeom>
                <a:avLst/>
                <a:gdLst>
                  <a:gd name="T0" fmla="*/ 312 w 416"/>
                  <a:gd name="T1" fmla="*/ 0 h 192"/>
                  <a:gd name="T2" fmla="*/ 0 w 416"/>
                  <a:gd name="T3" fmla="*/ 155 h 192"/>
                  <a:gd name="T4" fmla="*/ 98 w 416"/>
                  <a:gd name="T5" fmla="*/ 191 h 192"/>
                  <a:gd name="T6" fmla="*/ 415 w 416"/>
                  <a:gd name="T7" fmla="*/ 34 h 192"/>
                  <a:gd name="T8" fmla="*/ 312 w 416"/>
                  <a:gd name="T9" fmla="*/ 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6" h="192">
                    <a:moveTo>
                      <a:pt x="312" y="0"/>
                    </a:moveTo>
                    <a:lnTo>
                      <a:pt x="0" y="155"/>
                    </a:lnTo>
                    <a:lnTo>
                      <a:pt x="98" y="191"/>
                    </a:lnTo>
                    <a:lnTo>
                      <a:pt x="415" y="34"/>
                    </a:lnTo>
                    <a:lnTo>
                      <a:pt x="312" y="0"/>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06" name="Freeform 169">
                <a:extLst>
                  <a:ext uri="{FF2B5EF4-FFF2-40B4-BE49-F238E27FC236}">
                    <a16:creationId xmlns:a16="http://schemas.microsoft.com/office/drawing/2014/main" id="{E7102A64-B28C-454B-B32B-9E02A327EFD4}"/>
                  </a:ext>
                </a:extLst>
              </p:cNvPr>
              <p:cNvSpPr>
                <a:spLocks/>
              </p:cNvSpPr>
              <p:nvPr/>
            </p:nvSpPr>
            <p:spPr bwMode="auto">
              <a:xfrm>
                <a:off x="4202" y="1341"/>
                <a:ext cx="191" cy="227"/>
              </a:xfrm>
              <a:custGeom>
                <a:avLst/>
                <a:gdLst>
                  <a:gd name="T0" fmla="*/ 99 w 191"/>
                  <a:gd name="T1" fmla="*/ 196 h 227"/>
                  <a:gd name="T2" fmla="*/ 0 w 191"/>
                  <a:gd name="T3" fmla="*/ 0 h 227"/>
                  <a:gd name="T4" fmla="*/ 98 w 191"/>
                  <a:gd name="T5" fmla="*/ 36 h 227"/>
                  <a:gd name="T6" fmla="*/ 190 w 191"/>
                  <a:gd name="T7" fmla="*/ 226 h 227"/>
                  <a:gd name="T8" fmla="*/ 99 w 191"/>
                  <a:gd name="T9" fmla="*/ 196 h 2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1" h="227">
                    <a:moveTo>
                      <a:pt x="99" y="196"/>
                    </a:moveTo>
                    <a:lnTo>
                      <a:pt x="0" y="0"/>
                    </a:lnTo>
                    <a:lnTo>
                      <a:pt x="98" y="36"/>
                    </a:lnTo>
                    <a:lnTo>
                      <a:pt x="190" y="226"/>
                    </a:lnTo>
                    <a:lnTo>
                      <a:pt x="99" y="196"/>
                    </a:lnTo>
                  </a:path>
                </a:pathLst>
              </a:custGeom>
              <a:gradFill rotWithShape="0">
                <a:gsLst>
                  <a:gs pos="0">
                    <a:srgbClr val="DDDDDD"/>
                  </a:gs>
                  <a:gs pos="100000">
                    <a:srgbClr val="B1B1B1"/>
                  </a:gs>
                </a:gsLst>
                <a:lin ang="5400000" scaled="1"/>
              </a:gradFill>
              <a:ln w="12699" cap="rnd">
                <a:solidFill>
                  <a:srgbClr val="3333CC"/>
                </a:solidFill>
                <a:round/>
                <a:headEnd/>
                <a:tailEnd/>
              </a:ln>
            </p:spPr>
            <p:txBody>
              <a:bodyPr/>
              <a:lstStyle/>
              <a:p>
                <a:endParaRPr lang="zh-CN" altLang="en-US"/>
              </a:p>
            </p:txBody>
          </p:sp>
          <p:sp>
            <p:nvSpPr>
              <p:cNvPr id="12407" name="Freeform 170">
                <a:extLst>
                  <a:ext uri="{FF2B5EF4-FFF2-40B4-BE49-F238E27FC236}">
                    <a16:creationId xmlns:a16="http://schemas.microsoft.com/office/drawing/2014/main" id="{E010007B-6E98-4D1F-9C57-371CB0E8E20F}"/>
                  </a:ext>
                </a:extLst>
              </p:cNvPr>
              <p:cNvSpPr>
                <a:spLocks/>
              </p:cNvSpPr>
              <p:nvPr/>
            </p:nvSpPr>
            <p:spPr bwMode="auto">
              <a:xfrm>
                <a:off x="4204" y="1412"/>
                <a:ext cx="120" cy="117"/>
              </a:xfrm>
              <a:custGeom>
                <a:avLst/>
                <a:gdLst>
                  <a:gd name="T0" fmla="*/ 119 w 120"/>
                  <a:gd name="T1" fmla="*/ 75 h 117"/>
                  <a:gd name="T2" fmla="*/ 112 w 120"/>
                  <a:gd name="T3" fmla="*/ 45 h 117"/>
                  <a:gd name="T4" fmla="*/ 102 w 120"/>
                  <a:gd name="T5" fmla="*/ 22 h 117"/>
                  <a:gd name="T6" fmla="*/ 89 w 120"/>
                  <a:gd name="T7" fmla="*/ 7 h 117"/>
                  <a:gd name="T8" fmla="*/ 79 w 120"/>
                  <a:gd name="T9" fmla="*/ 0 h 117"/>
                  <a:gd name="T10" fmla="*/ 0 w 120"/>
                  <a:gd name="T11" fmla="*/ 41 h 117"/>
                  <a:gd name="T12" fmla="*/ 3 w 120"/>
                  <a:gd name="T13" fmla="*/ 67 h 117"/>
                  <a:gd name="T14" fmla="*/ 9 w 120"/>
                  <a:gd name="T15" fmla="*/ 90 h 117"/>
                  <a:gd name="T16" fmla="*/ 23 w 120"/>
                  <a:gd name="T17" fmla="*/ 105 h 117"/>
                  <a:gd name="T18" fmla="*/ 42 w 120"/>
                  <a:gd name="T19" fmla="*/ 116 h 117"/>
                  <a:gd name="T20" fmla="*/ 119 w 120"/>
                  <a:gd name="T21" fmla="*/ 75 h 11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0" h="117">
                    <a:moveTo>
                      <a:pt x="119" y="75"/>
                    </a:moveTo>
                    <a:lnTo>
                      <a:pt x="112" y="45"/>
                    </a:lnTo>
                    <a:lnTo>
                      <a:pt x="102" y="22"/>
                    </a:lnTo>
                    <a:lnTo>
                      <a:pt x="89" y="7"/>
                    </a:lnTo>
                    <a:lnTo>
                      <a:pt x="79" y="0"/>
                    </a:lnTo>
                    <a:lnTo>
                      <a:pt x="0" y="41"/>
                    </a:lnTo>
                    <a:lnTo>
                      <a:pt x="3" y="67"/>
                    </a:lnTo>
                    <a:lnTo>
                      <a:pt x="9" y="90"/>
                    </a:lnTo>
                    <a:lnTo>
                      <a:pt x="23" y="105"/>
                    </a:lnTo>
                    <a:lnTo>
                      <a:pt x="42" y="116"/>
                    </a:lnTo>
                    <a:lnTo>
                      <a:pt x="119" y="75"/>
                    </a:lnTo>
                  </a:path>
                </a:pathLst>
              </a:custGeom>
              <a:solidFill>
                <a:srgbClr val="808080"/>
              </a:solidFill>
              <a:ln w="12699" cap="rnd">
                <a:solidFill>
                  <a:srgbClr val="DDDDDD"/>
                </a:solidFill>
                <a:round/>
                <a:headEnd/>
                <a:tailEnd/>
              </a:ln>
            </p:spPr>
            <p:txBody>
              <a:bodyPr/>
              <a:lstStyle/>
              <a:p>
                <a:endParaRPr lang="zh-CN" altLang="en-US"/>
              </a:p>
            </p:txBody>
          </p:sp>
          <p:sp>
            <p:nvSpPr>
              <p:cNvPr id="12408" name="Freeform 171">
                <a:extLst>
                  <a:ext uri="{FF2B5EF4-FFF2-40B4-BE49-F238E27FC236}">
                    <a16:creationId xmlns:a16="http://schemas.microsoft.com/office/drawing/2014/main" id="{41905E55-9C7C-4A5B-82C9-12A8FD761044}"/>
                  </a:ext>
                </a:extLst>
              </p:cNvPr>
              <p:cNvSpPr>
                <a:spLocks/>
              </p:cNvSpPr>
              <p:nvPr/>
            </p:nvSpPr>
            <p:spPr bwMode="auto">
              <a:xfrm>
                <a:off x="4218" y="1451"/>
                <a:ext cx="37" cy="70"/>
              </a:xfrm>
              <a:custGeom>
                <a:avLst/>
                <a:gdLst>
                  <a:gd name="T0" fmla="*/ 35 w 37"/>
                  <a:gd name="T1" fmla="*/ 69 h 70"/>
                  <a:gd name="T2" fmla="*/ 36 w 37"/>
                  <a:gd name="T3" fmla="*/ 58 h 70"/>
                  <a:gd name="T4" fmla="*/ 35 w 37"/>
                  <a:gd name="T5" fmla="*/ 46 h 70"/>
                  <a:gd name="T6" fmla="*/ 29 w 37"/>
                  <a:gd name="T7" fmla="*/ 31 h 70"/>
                  <a:gd name="T8" fmla="*/ 23 w 37"/>
                  <a:gd name="T9" fmla="*/ 18 h 70"/>
                  <a:gd name="T10" fmla="*/ 14 w 37"/>
                  <a:gd name="T11" fmla="*/ 7 h 70"/>
                  <a:gd name="T12" fmla="*/ 0 w 37"/>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70">
                    <a:moveTo>
                      <a:pt x="35" y="69"/>
                    </a:moveTo>
                    <a:lnTo>
                      <a:pt x="36" y="58"/>
                    </a:lnTo>
                    <a:lnTo>
                      <a:pt x="35" y="46"/>
                    </a:lnTo>
                    <a:lnTo>
                      <a:pt x="29" y="31"/>
                    </a:lnTo>
                    <a:lnTo>
                      <a:pt x="23" y="18"/>
                    </a:lnTo>
                    <a:lnTo>
                      <a:pt x="14" y="7"/>
                    </a:lnTo>
                    <a:lnTo>
                      <a:pt x="0" y="0"/>
                    </a:lnTo>
                  </a:path>
                </a:pathLst>
              </a:custGeom>
              <a:noFill/>
              <a:ln w="12699" cap="rnd">
                <a:solidFill>
                  <a:srgbClr val="DDDDDD"/>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409" name="Line 172">
                <a:extLst>
                  <a:ext uri="{FF2B5EF4-FFF2-40B4-BE49-F238E27FC236}">
                    <a16:creationId xmlns:a16="http://schemas.microsoft.com/office/drawing/2014/main" id="{5E0B63A4-417F-4E50-802D-9E35862CE216}"/>
                  </a:ext>
                </a:extLst>
              </p:cNvPr>
              <p:cNvSpPr>
                <a:spLocks noChangeShapeType="1"/>
              </p:cNvSpPr>
              <p:nvPr/>
            </p:nvSpPr>
            <p:spPr bwMode="auto">
              <a:xfrm flipH="1">
                <a:off x="4262" y="1468"/>
                <a:ext cx="54" cy="29"/>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10" name="Line 173">
                <a:extLst>
                  <a:ext uri="{FF2B5EF4-FFF2-40B4-BE49-F238E27FC236}">
                    <a16:creationId xmlns:a16="http://schemas.microsoft.com/office/drawing/2014/main" id="{AC0FBB93-0731-4A45-A7A5-370450BFEA11}"/>
                  </a:ext>
                </a:extLst>
              </p:cNvPr>
              <p:cNvSpPr>
                <a:spLocks noChangeShapeType="1"/>
              </p:cNvSpPr>
              <p:nvPr/>
            </p:nvSpPr>
            <p:spPr bwMode="auto">
              <a:xfrm flipH="1">
                <a:off x="4395" y="1394"/>
                <a:ext cx="278" cy="152"/>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11" name="Line 174">
                <a:extLst>
                  <a:ext uri="{FF2B5EF4-FFF2-40B4-BE49-F238E27FC236}">
                    <a16:creationId xmlns:a16="http://schemas.microsoft.com/office/drawing/2014/main" id="{41E76C13-6EC3-4652-8BD6-1588B82ADCC0}"/>
                  </a:ext>
                </a:extLst>
              </p:cNvPr>
              <p:cNvSpPr>
                <a:spLocks noChangeShapeType="1"/>
              </p:cNvSpPr>
              <p:nvPr/>
            </p:nvSpPr>
            <p:spPr bwMode="auto">
              <a:xfrm flipH="1">
                <a:off x="4380" y="1370"/>
                <a:ext cx="278" cy="152"/>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412" name="Line 175">
                <a:extLst>
                  <a:ext uri="{FF2B5EF4-FFF2-40B4-BE49-F238E27FC236}">
                    <a16:creationId xmlns:a16="http://schemas.microsoft.com/office/drawing/2014/main" id="{F7C46A2A-026E-4337-8B66-10E2D9710E9A}"/>
                  </a:ext>
                </a:extLst>
              </p:cNvPr>
              <p:cNvSpPr>
                <a:spLocks noChangeShapeType="1"/>
              </p:cNvSpPr>
              <p:nvPr/>
            </p:nvSpPr>
            <p:spPr bwMode="auto">
              <a:xfrm flipH="1">
                <a:off x="4373" y="1341"/>
                <a:ext cx="278" cy="152"/>
              </a:xfrm>
              <a:prstGeom prst="line">
                <a:avLst/>
              </a:prstGeom>
              <a:noFill/>
              <a:ln w="12699">
                <a:solidFill>
                  <a:srgbClr val="969696"/>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12350" name="Rectangle 176">
              <a:extLst>
                <a:ext uri="{FF2B5EF4-FFF2-40B4-BE49-F238E27FC236}">
                  <a16:creationId xmlns:a16="http://schemas.microsoft.com/office/drawing/2014/main" id="{235601FD-80CA-4A91-BA6D-815D59EC8998}"/>
                </a:ext>
              </a:extLst>
            </p:cNvPr>
            <p:cNvSpPr>
              <a:spLocks noChangeArrowheads="1"/>
            </p:cNvSpPr>
            <p:nvPr/>
          </p:nvSpPr>
          <p:spPr bwMode="auto">
            <a:xfrm>
              <a:off x="12267" y="912"/>
              <a:ext cx="2713" cy="47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lIns="61093" tIns="30547" rIns="61093" bIns="30547"/>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900" b="1">
                  <a:solidFill>
                    <a:srgbClr val="000000"/>
                  </a:solidFill>
                  <a:latin typeface="Times New Roman" panose="02020603050405020304" pitchFamily="18" charset="0"/>
                  <a:ea typeface="黑体" panose="02010609060101010101" pitchFamily="49" charset="-122"/>
                </a:rPr>
                <a:t>摄像机</a:t>
              </a:r>
              <a:r>
                <a:rPr kumimoji="1" lang="en-US" altLang="zh-CN" sz="900" b="1">
                  <a:solidFill>
                    <a:srgbClr val="000000"/>
                  </a:solidFill>
                  <a:latin typeface="Times New Roman" panose="02020603050405020304" pitchFamily="18" charset="0"/>
                  <a:ea typeface="黑体" panose="02010609060101010101" pitchFamily="49" charset="-122"/>
                </a:rPr>
                <a:t>=</a:t>
              </a:r>
              <a:r>
                <a:rPr kumimoji="1" lang="zh-CN" altLang="en-US" sz="900" b="1">
                  <a:solidFill>
                    <a:srgbClr val="000000"/>
                  </a:solidFill>
                  <a:latin typeface="Times New Roman" panose="02020603050405020304" pitchFamily="18" charset="0"/>
                  <a:ea typeface="黑体" panose="02010609060101010101" pitchFamily="49" charset="-122"/>
                </a:rPr>
                <a:t>探测引擎</a:t>
              </a:r>
              <a:endParaRPr kumimoji="1" lang="zh-CN" altLang="en-US" sz="2400">
                <a:latin typeface="Times New Roman" panose="02020603050405020304" pitchFamily="18" charset="0"/>
              </a:endParaRPr>
            </a:p>
          </p:txBody>
        </p:sp>
        <p:grpSp>
          <p:nvGrpSpPr>
            <p:cNvPr id="12351" name="Group 177">
              <a:extLst>
                <a:ext uri="{FF2B5EF4-FFF2-40B4-BE49-F238E27FC236}">
                  <a16:creationId xmlns:a16="http://schemas.microsoft.com/office/drawing/2014/main" id="{E7F61EEA-0DD0-4D87-A2A6-E36A6C1E089A}"/>
                </a:ext>
              </a:extLst>
            </p:cNvPr>
            <p:cNvGrpSpPr>
              <a:grpSpLocks/>
            </p:cNvGrpSpPr>
            <p:nvPr/>
          </p:nvGrpSpPr>
          <p:grpSpPr bwMode="auto">
            <a:xfrm>
              <a:off x="12977" y="5151"/>
              <a:ext cx="1773" cy="999"/>
              <a:chOff x="4109" y="2628"/>
              <a:chExt cx="670" cy="408"/>
            </a:xfrm>
          </p:grpSpPr>
          <p:sp>
            <p:nvSpPr>
              <p:cNvPr id="12401" name="AutoShape 178">
                <a:extLst>
                  <a:ext uri="{FF2B5EF4-FFF2-40B4-BE49-F238E27FC236}">
                    <a16:creationId xmlns:a16="http://schemas.microsoft.com/office/drawing/2014/main" id="{2D9C79B0-C577-49E6-8914-42B2310E3109}"/>
                  </a:ext>
                </a:extLst>
              </p:cNvPr>
              <p:cNvSpPr>
                <a:spLocks noChangeArrowheads="1"/>
              </p:cNvSpPr>
              <p:nvPr/>
            </p:nvSpPr>
            <p:spPr bwMode="auto">
              <a:xfrm>
                <a:off x="4157" y="2628"/>
                <a:ext cx="574" cy="408"/>
              </a:xfrm>
              <a:prstGeom prst="roundRect">
                <a:avLst>
                  <a:gd name="adj" fmla="val 12495"/>
                </a:avLst>
              </a:prstGeom>
              <a:gradFill rotWithShape="0">
                <a:gsLst>
                  <a:gs pos="0">
                    <a:srgbClr val="2AB364"/>
                  </a:gs>
                  <a:gs pos="50000">
                    <a:srgbClr val="34E07D"/>
                  </a:gs>
                  <a:gs pos="100000">
                    <a:srgbClr val="2AB364"/>
                  </a:gs>
                </a:gsLst>
                <a:lin ang="2700000" scaled="1"/>
              </a:gradFill>
              <a:ln w="12699">
                <a:solidFill>
                  <a:srgbClr val="808080"/>
                </a:solidFill>
                <a:round/>
                <a:headEnd/>
                <a:tailEnd/>
              </a:ln>
            </p:spPr>
            <p:txBody>
              <a:bodyPr lIns="103548" tIns="51774" rIns="103548" bIns="51774"/>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822451" name="Rectangle 179">
                <a:extLst>
                  <a:ext uri="{FF2B5EF4-FFF2-40B4-BE49-F238E27FC236}">
                    <a16:creationId xmlns:a16="http://schemas.microsoft.com/office/drawing/2014/main" id="{F58758E1-F5D3-4206-8FAE-ECAF0B9B5314}"/>
                  </a:ext>
                </a:extLst>
              </p:cNvPr>
              <p:cNvSpPr>
                <a:spLocks noChangeArrowheads="1"/>
              </p:cNvSpPr>
              <p:nvPr/>
            </p:nvSpPr>
            <p:spPr bwMode="auto">
              <a:xfrm>
                <a:off x="4109" y="2674"/>
                <a:ext cx="661" cy="194"/>
              </a:xfrm>
              <a:prstGeom prst="rect">
                <a:avLst/>
              </a:prstGeom>
              <a:noFill/>
              <a:ln>
                <a:noFill/>
              </a:ln>
            </p:spPr>
            <p:txBody>
              <a:bodyPr lIns="61093" tIns="30547" rIns="61093" bIns="30547"/>
              <a:lstStyle/>
              <a:p>
                <a:pPr algn="ctr" eaLnBrk="1" hangingPunct="1">
                  <a:defRPr/>
                </a:pPr>
                <a:r>
                  <a:rPr lang="en-US" altLang="zh-CN" sz="900" b="1">
                    <a:solidFill>
                      <a:srgbClr val="CCCCFF"/>
                    </a:solidFill>
                    <a:effectLst>
                      <a:outerShdw blurRad="38100" dist="38100" dir="2700000" algn="tl">
                        <a:srgbClr val="C0C0C0"/>
                      </a:outerShdw>
                    </a:effectLst>
                    <a:latin typeface="Times New Roman" pitchFamily="18" charset="0"/>
                  </a:rPr>
                  <a:t>Card Key</a:t>
                </a:r>
                <a:endParaRPr lang="en-US" altLang="zh-CN">
                  <a:latin typeface="Times New Roman" pitchFamily="18" charset="0"/>
                </a:endParaRPr>
              </a:p>
            </p:txBody>
          </p:sp>
          <p:sp>
            <p:nvSpPr>
              <p:cNvPr id="12403" name="Rectangle 180">
                <a:extLst>
                  <a:ext uri="{FF2B5EF4-FFF2-40B4-BE49-F238E27FC236}">
                    <a16:creationId xmlns:a16="http://schemas.microsoft.com/office/drawing/2014/main" id="{EF407961-39D6-4189-90A0-B20048900A43}"/>
                  </a:ext>
                </a:extLst>
              </p:cNvPr>
              <p:cNvSpPr>
                <a:spLocks noChangeArrowheads="1"/>
              </p:cNvSpPr>
              <p:nvPr/>
            </p:nvSpPr>
            <p:spPr bwMode="auto">
              <a:xfrm>
                <a:off x="4161" y="2884"/>
                <a:ext cx="567" cy="97"/>
              </a:xfrm>
              <a:prstGeom prst="rect">
                <a:avLst/>
              </a:prstGeom>
              <a:gradFill rotWithShape="0">
                <a:gsLst>
                  <a:gs pos="0">
                    <a:srgbClr val="808080"/>
                  </a:gs>
                  <a:gs pos="50000">
                    <a:srgbClr val="A6A6A6"/>
                  </a:gs>
                  <a:gs pos="100000">
                    <a:srgbClr val="808080"/>
                  </a:gs>
                </a:gsLst>
                <a:lin ang="2700000" scaled="1"/>
              </a:gradFill>
              <a:ln w="12699">
                <a:solidFill>
                  <a:srgbClr val="000000"/>
                </a:solidFill>
                <a:miter lim="800000"/>
                <a:headEnd/>
                <a:tailEnd/>
              </a:ln>
            </p:spPr>
            <p:txBody>
              <a:bodyPr lIns="103548" tIns="51774" rIns="103548" bIns="51774"/>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grpSp>
        <p:grpSp>
          <p:nvGrpSpPr>
            <p:cNvPr id="12352" name="Group 181">
              <a:extLst>
                <a:ext uri="{FF2B5EF4-FFF2-40B4-BE49-F238E27FC236}">
                  <a16:creationId xmlns:a16="http://schemas.microsoft.com/office/drawing/2014/main" id="{7915942F-5782-4000-AC18-D80861EB23F1}"/>
                </a:ext>
              </a:extLst>
            </p:cNvPr>
            <p:cNvGrpSpPr>
              <a:grpSpLocks/>
            </p:cNvGrpSpPr>
            <p:nvPr/>
          </p:nvGrpSpPr>
          <p:grpSpPr bwMode="auto">
            <a:xfrm>
              <a:off x="4963" y="4348"/>
              <a:ext cx="902" cy="1431"/>
              <a:chOff x="1083" y="2300"/>
              <a:chExt cx="340" cy="584"/>
            </a:xfrm>
          </p:grpSpPr>
          <p:sp>
            <p:nvSpPr>
              <p:cNvPr id="12389" name="Freeform 182">
                <a:extLst>
                  <a:ext uri="{FF2B5EF4-FFF2-40B4-BE49-F238E27FC236}">
                    <a16:creationId xmlns:a16="http://schemas.microsoft.com/office/drawing/2014/main" id="{A970EA06-7355-488D-9079-38BE275B0275}"/>
                  </a:ext>
                </a:extLst>
              </p:cNvPr>
              <p:cNvSpPr>
                <a:spLocks/>
              </p:cNvSpPr>
              <p:nvPr/>
            </p:nvSpPr>
            <p:spPr bwMode="auto">
              <a:xfrm>
                <a:off x="1178" y="2485"/>
                <a:ext cx="68" cy="31"/>
              </a:xfrm>
              <a:custGeom>
                <a:avLst/>
                <a:gdLst>
                  <a:gd name="T0" fmla="*/ 67 w 68"/>
                  <a:gd name="T1" fmla="*/ 13 h 31"/>
                  <a:gd name="T2" fmla="*/ 47 w 68"/>
                  <a:gd name="T3" fmla="*/ 13 h 31"/>
                  <a:gd name="T4" fmla="*/ 32 w 68"/>
                  <a:gd name="T5" fmla="*/ 0 h 31"/>
                  <a:gd name="T6" fmla="*/ 12 w 68"/>
                  <a:gd name="T7" fmla="*/ 8 h 31"/>
                  <a:gd name="T8" fmla="*/ 7 w 68"/>
                  <a:gd name="T9" fmla="*/ 10 h 31"/>
                  <a:gd name="T10" fmla="*/ 0 w 68"/>
                  <a:gd name="T11" fmla="*/ 15 h 31"/>
                  <a:gd name="T12" fmla="*/ 2 w 68"/>
                  <a:gd name="T13" fmla="*/ 25 h 31"/>
                  <a:gd name="T14" fmla="*/ 7 w 68"/>
                  <a:gd name="T15" fmla="*/ 25 h 31"/>
                  <a:gd name="T16" fmla="*/ 10 w 68"/>
                  <a:gd name="T17" fmla="*/ 18 h 31"/>
                  <a:gd name="T18" fmla="*/ 12 w 68"/>
                  <a:gd name="T19" fmla="*/ 15 h 31"/>
                  <a:gd name="T20" fmla="*/ 22 w 68"/>
                  <a:gd name="T21" fmla="*/ 18 h 31"/>
                  <a:gd name="T22" fmla="*/ 15 w 68"/>
                  <a:gd name="T23" fmla="*/ 20 h 31"/>
                  <a:gd name="T24" fmla="*/ 12 w 68"/>
                  <a:gd name="T25" fmla="*/ 20 h 31"/>
                  <a:gd name="T26" fmla="*/ 12 w 68"/>
                  <a:gd name="T27" fmla="*/ 25 h 31"/>
                  <a:gd name="T28" fmla="*/ 35 w 68"/>
                  <a:gd name="T29" fmla="*/ 30 h 31"/>
                  <a:gd name="T30" fmla="*/ 50 w 68"/>
                  <a:gd name="T31" fmla="*/ 25 h 31"/>
                  <a:gd name="T32" fmla="*/ 64 w 68"/>
                  <a:gd name="T33" fmla="*/ 25 h 31"/>
                  <a:gd name="T34" fmla="*/ 67 w 68"/>
                  <a:gd name="T35" fmla="*/ 13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8" h="31">
                    <a:moveTo>
                      <a:pt x="67" y="13"/>
                    </a:moveTo>
                    <a:lnTo>
                      <a:pt x="47" y="13"/>
                    </a:lnTo>
                    <a:lnTo>
                      <a:pt x="32" y="0"/>
                    </a:lnTo>
                    <a:lnTo>
                      <a:pt x="12" y="8"/>
                    </a:lnTo>
                    <a:lnTo>
                      <a:pt x="7" y="10"/>
                    </a:lnTo>
                    <a:lnTo>
                      <a:pt x="0" y="15"/>
                    </a:lnTo>
                    <a:lnTo>
                      <a:pt x="2" y="25"/>
                    </a:lnTo>
                    <a:lnTo>
                      <a:pt x="7" y="25"/>
                    </a:lnTo>
                    <a:lnTo>
                      <a:pt x="10" y="18"/>
                    </a:lnTo>
                    <a:lnTo>
                      <a:pt x="12" y="15"/>
                    </a:lnTo>
                    <a:lnTo>
                      <a:pt x="22" y="18"/>
                    </a:lnTo>
                    <a:lnTo>
                      <a:pt x="15" y="20"/>
                    </a:lnTo>
                    <a:lnTo>
                      <a:pt x="12" y="20"/>
                    </a:lnTo>
                    <a:lnTo>
                      <a:pt x="12" y="25"/>
                    </a:lnTo>
                    <a:lnTo>
                      <a:pt x="35" y="30"/>
                    </a:lnTo>
                    <a:lnTo>
                      <a:pt x="50" y="25"/>
                    </a:lnTo>
                    <a:lnTo>
                      <a:pt x="64" y="25"/>
                    </a:lnTo>
                    <a:lnTo>
                      <a:pt x="67" y="13"/>
                    </a:lnTo>
                  </a:path>
                </a:pathLst>
              </a:custGeom>
              <a:solidFill>
                <a:srgbClr val="FBDFAF"/>
              </a:solidFill>
              <a:ln w="12699" cap="rnd">
                <a:solidFill>
                  <a:srgbClr val="000000"/>
                </a:solidFill>
                <a:round/>
                <a:headEnd/>
                <a:tailEnd/>
              </a:ln>
            </p:spPr>
            <p:txBody>
              <a:bodyPr/>
              <a:lstStyle/>
              <a:p>
                <a:endParaRPr lang="zh-CN" altLang="en-US"/>
              </a:p>
            </p:txBody>
          </p:sp>
          <p:sp>
            <p:nvSpPr>
              <p:cNvPr id="12390" name="Freeform 183">
                <a:extLst>
                  <a:ext uri="{FF2B5EF4-FFF2-40B4-BE49-F238E27FC236}">
                    <a16:creationId xmlns:a16="http://schemas.microsoft.com/office/drawing/2014/main" id="{DA3C510C-7790-4B24-89BD-7D23BA549889}"/>
                  </a:ext>
                </a:extLst>
              </p:cNvPr>
              <p:cNvSpPr>
                <a:spLocks/>
              </p:cNvSpPr>
              <p:nvPr/>
            </p:nvSpPr>
            <p:spPr bwMode="auto">
              <a:xfrm>
                <a:off x="1158" y="2678"/>
                <a:ext cx="63" cy="78"/>
              </a:xfrm>
              <a:custGeom>
                <a:avLst/>
                <a:gdLst>
                  <a:gd name="T0" fmla="*/ 27 w 63"/>
                  <a:gd name="T1" fmla="*/ 0 h 78"/>
                  <a:gd name="T2" fmla="*/ 25 w 63"/>
                  <a:gd name="T3" fmla="*/ 35 h 78"/>
                  <a:gd name="T4" fmla="*/ 20 w 63"/>
                  <a:gd name="T5" fmla="*/ 37 h 78"/>
                  <a:gd name="T6" fmla="*/ 2 w 63"/>
                  <a:gd name="T7" fmla="*/ 50 h 78"/>
                  <a:gd name="T8" fmla="*/ 0 w 63"/>
                  <a:gd name="T9" fmla="*/ 70 h 78"/>
                  <a:gd name="T10" fmla="*/ 17 w 63"/>
                  <a:gd name="T11" fmla="*/ 70 h 78"/>
                  <a:gd name="T12" fmla="*/ 30 w 63"/>
                  <a:gd name="T13" fmla="*/ 70 h 78"/>
                  <a:gd name="T14" fmla="*/ 30 w 63"/>
                  <a:gd name="T15" fmla="*/ 75 h 78"/>
                  <a:gd name="T16" fmla="*/ 50 w 63"/>
                  <a:gd name="T17" fmla="*/ 77 h 78"/>
                  <a:gd name="T18" fmla="*/ 57 w 63"/>
                  <a:gd name="T19" fmla="*/ 77 h 78"/>
                  <a:gd name="T20" fmla="*/ 62 w 63"/>
                  <a:gd name="T21" fmla="*/ 77 h 78"/>
                  <a:gd name="T22" fmla="*/ 62 w 63"/>
                  <a:gd name="T23" fmla="*/ 60 h 78"/>
                  <a:gd name="T24" fmla="*/ 60 w 63"/>
                  <a:gd name="T25" fmla="*/ 55 h 78"/>
                  <a:gd name="T26" fmla="*/ 55 w 63"/>
                  <a:gd name="T27" fmla="*/ 42 h 78"/>
                  <a:gd name="T28" fmla="*/ 57 w 63"/>
                  <a:gd name="T29" fmla="*/ 7 h 78"/>
                  <a:gd name="T30" fmla="*/ 27 w 63"/>
                  <a:gd name="T31" fmla="*/ 0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3" h="78">
                    <a:moveTo>
                      <a:pt x="27" y="0"/>
                    </a:moveTo>
                    <a:lnTo>
                      <a:pt x="25" y="35"/>
                    </a:lnTo>
                    <a:lnTo>
                      <a:pt x="20" y="37"/>
                    </a:lnTo>
                    <a:lnTo>
                      <a:pt x="2" y="50"/>
                    </a:lnTo>
                    <a:lnTo>
                      <a:pt x="0" y="70"/>
                    </a:lnTo>
                    <a:lnTo>
                      <a:pt x="17" y="70"/>
                    </a:lnTo>
                    <a:lnTo>
                      <a:pt x="30" y="70"/>
                    </a:lnTo>
                    <a:lnTo>
                      <a:pt x="30" y="75"/>
                    </a:lnTo>
                    <a:lnTo>
                      <a:pt x="50" y="77"/>
                    </a:lnTo>
                    <a:lnTo>
                      <a:pt x="57" y="77"/>
                    </a:lnTo>
                    <a:lnTo>
                      <a:pt x="62" y="77"/>
                    </a:lnTo>
                    <a:lnTo>
                      <a:pt x="62" y="60"/>
                    </a:lnTo>
                    <a:lnTo>
                      <a:pt x="60" y="55"/>
                    </a:lnTo>
                    <a:lnTo>
                      <a:pt x="55" y="42"/>
                    </a:lnTo>
                    <a:lnTo>
                      <a:pt x="57" y="7"/>
                    </a:lnTo>
                    <a:lnTo>
                      <a:pt x="27" y="0"/>
                    </a:lnTo>
                  </a:path>
                </a:pathLst>
              </a:custGeom>
              <a:solidFill>
                <a:srgbClr val="808080"/>
              </a:solidFill>
              <a:ln w="12699" cap="rnd">
                <a:solidFill>
                  <a:srgbClr val="000000"/>
                </a:solidFill>
                <a:round/>
                <a:headEnd/>
                <a:tailEnd/>
              </a:ln>
            </p:spPr>
            <p:txBody>
              <a:bodyPr/>
              <a:lstStyle/>
              <a:p>
                <a:endParaRPr lang="zh-CN" altLang="en-US"/>
              </a:p>
            </p:txBody>
          </p:sp>
          <p:sp>
            <p:nvSpPr>
              <p:cNvPr id="12391" name="Freeform 184">
                <a:extLst>
                  <a:ext uri="{FF2B5EF4-FFF2-40B4-BE49-F238E27FC236}">
                    <a16:creationId xmlns:a16="http://schemas.microsoft.com/office/drawing/2014/main" id="{A59ED08D-5751-410E-AB47-6022EB6A6C7E}"/>
                  </a:ext>
                </a:extLst>
              </p:cNvPr>
              <p:cNvSpPr>
                <a:spLocks/>
              </p:cNvSpPr>
              <p:nvPr/>
            </p:nvSpPr>
            <p:spPr bwMode="auto">
              <a:xfrm>
                <a:off x="1083" y="2725"/>
                <a:ext cx="96" cy="79"/>
              </a:xfrm>
              <a:custGeom>
                <a:avLst/>
                <a:gdLst>
                  <a:gd name="T0" fmla="*/ 47 w 96"/>
                  <a:gd name="T1" fmla="*/ 0 h 79"/>
                  <a:gd name="T2" fmla="*/ 52 w 96"/>
                  <a:gd name="T3" fmla="*/ 25 h 79"/>
                  <a:gd name="T4" fmla="*/ 45 w 96"/>
                  <a:gd name="T5" fmla="*/ 25 h 79"/>
                  <a:gd name="T6" fmla="*/ 30 w 96"/>
                  <a:gd name="T7" fmla="*/ 35 h 79"/>
                  <a:gd name="T8" fmla="*/ 10 w 96"/>
                  <a:gd name="T9" fmla="*/ 35 h 79"/>
                  <a:gd name="T10" fmla="*/ 3 w 96"/>
                  <a:gd name="T11" fmla="*/ 38 h 79"/>
                  <a:gd name="T12" fmla="*/ 0 w 96"/>
                  <a:gd name="T13" fmla="*/ 45 h 79"/>
                  <a:gd name="T14" fmla="*/ 3 w 96"/>
                  <a:gd name="T15" fmla="*/ 53 h 79"/>
                  <a:gd name="T16" fmla="*/ 23 w 96"/>
                  <a:gd name="T17" fmla="*/ 65 h 79"/>
                  <a:gd name="T18" fmla="*/ 30 w 96"/>
                  <a:gd name="T19" fmla="*/ 68 h 79"/>
                  <a:gd name="T20" fmla="*/ 43 w 96"/>
                  <a:gd name="T21" fmla="*/ 68 h 79"/>
                  <a:gd name="T22" fmla="*/ 62 w 96"/>
                  <a:gd name="T23" fmla="*/ 70 h 79"/>
                  <a:gd name="T24" fmla="*/ 62 w 96"/>
                  <a:gd name="T25" fmla="*/ 78 h 79"/>
                  <a:gd name="T26" fmla="*/ 70 w 96"/>
                  <a:gd name="T27" fmla="*/ 78 h 79"/>
                  <a:gd name="T28" fmla="*/ 80 w 96"/>
                  <a:gd name="T29" fmla="*/ 78 h 79"/>
                  <a:gd name="T30" fmla="*/ 87 w 96"/>
                  <a:gd name="T31" fmla="*/ 75 h 79"/>
                  <a:gd name="T32" fmla="*/ 95 w 96"/>
                  <a:gd name="T33" fmla="*/ 70 h 79"/>
                  <a:gd name="T34" fmla="*/ 95 w 96"/>
                  <a:gd name="T35" fmla="*/ 58 h 79"/>
                  <a:gd name="T36" fmla="*/ 90 w 96"/>
                  <a:gd name="T37" fmla="*/ 45 h 79"/>
                  <a:gd name="T38" fmla="*/ 87 w 96"/>
                  <a:gd name="T39" fmla="*/ 38 h 79"/>
                  <a:gd name="T40" fmla="*/ 82 w 96"/>
                  <a:gd name="T41" fmla="*/ 30 h 79"/>
                  <a:gd name="T42" fmla="*/ 77 w 96"/>
                  <a:gd name="T43" fmla="*/ 5 h 79"/>
                  <a:gd name="T44" fmla="*/ 47 w 96"/>
                  <a:gd name="T45" fmla="*/ 0 h 7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79">
                    <a:moveTo>
                      <a:pt x="47" y="0"/>
                    </a:moveTo>
                    <a:lnTo>
                      <a:pt x="52" y="25"/>
                    </a:lnTo>
                    <a:lnTo>
                      <a:pt x="45" y="25"/>
                    </a:lnTo>
                    <a:lnTo>
                      <a:pt x="30" y="35"/>
                    </a:lnTo>
                    <a:lnTo>
                      <a:pt x="10" y="35"/>
                    </a:lnTo>
                    <a:lnTo>
                      <a:pt x="3" y="38"/>
                    </a:lnTo>
                    <a:lnTo>
                      <a:pt x="0" y="45"/>
                    </a:lnTo>
                    <a:lnTo>
                      <a:pt x="3" y="53"/>
                    </a:lnTo>
                    <a:lnTo>
                      <a:pt x="23" y="65"/>
                    </a:lnTo>
                    <a:lnTo>
                      <a:pt x="30" y="68"/>
                    </a:lnTo>
                    <a:lnTo>
                      <a:pt x="43" y="68"/>
                    </a:lnTo>
                    <a:lnTo>
                      <a:pt x="62" y="70"/>
                    </a:lnTo>
                    <a:lnTo>
                      <a:pt x="62" y="78"/>
                    </a:lnTo>
                    <a:lnTo>
                      <a:pt x="70" y="78"/>
                    </a:lnTo>
                    <a:lnTo>
                      <a:pt x="80" y="78"/>
                    </a:lnTo>
                    <a:lnTo>
                      <a:pt x="87" y="75"/>
                    </a:lnTo>
                    <a:lnTo>
                      <a:pt x="95" y="70"/>
                    </a:lnTo>
                    <a:lnTo>
                      <a:pt x="95" y="58"/>
                    </a:lnTo>
                    <a:lnTo>
                      <a:pt x="90" y="45"/>
                    </a:lnTo>
                    <a:lnTo>
                      <a:pt x="87" y="38"/>
                    </a:lnTo>
                    <a:lnTo>
                      <a:pt x="82" y="30"/>
                    </a:lnTo>
                    <a:lnTo>
                      <a:pt x="77" y="5"/>
                    </a:lnTo>
                    <a:lnTo>
                      <a:pt x="47" y="0"/>
                    </a:lnTo>
                  </a:path>
                </a:pathLst>
              </a:custGeom>
              <a:solidFill>
                <a:srgbClr val="808080"/>
              </a:solidFill>
              <a:ln w="12699" cap="rnd">
                <a:solidFill>
                  <a:srgbClr val="000000"/>
                </a:solidFill>
                <a:round/>
                <a:headEnd/>
                <a:tailEnd/>
              </a:ln>
            </p:spPr>
            <p:txBody>
              <a:bodyPr/>
              <a:lstStyle/>
              <a:p>
                <a:endParaRPr lang="zh-CN" altLang="en-US"/>
              </a:p>
            </p:txBody>
          </p:sp>
          <p:sp>
            <p:nvSpPr>
              <p:cNvPr id="12392" name="Freeform 185">
                <a:extLst>
                  <a:ext uri="{FF2B5EF4-FFF2-40B4-BE49-F238E27FC236}">
                    <a16:creationId xmlns:a16="http://schemas.microsoft.com/office/drawing/2014/main" id="{5C9608A6-00C6-4706-A2DE-27C333DF4516}"/>
                  </a:ext>
                </a:extLst>
              </p:cNvPr>
              <p:cNvSpPr>
                <a:spLocks/>
              </p:cNvSpPr>
              <p:nvPr/>
            </p:nvSpPr>
            <p:spPr bwMode="auto">
              <a:xfrm>
                <a:off x="1208" y="2717"/>
                <a:ext cx="187" cy="167"/>
              </a:xfrm>
              <a:custGeom>
                <a:avLst/>
                <a:gdLst>
                  <a:gd name="T0" fmla="*/ 74 w 187"/>
                  <a:gd name="T1" fmla="*/ 0 h 167"/>
                  <a:gd name="T2" fmla="*/ 72 w 187"/>
                  <a:gd name="T3" fmla="*/ 56 h 167"/>
                  <a:gd name="T4" fmla="*/ 7 w 187"/>
                  <a:gd name="T5" fmla="*/ 31 h 167"/>
                  <a:gd name="T6" fmla="*/ 2 w 187"/>
                  <a:gd name="T7" fmla="*/ 33 h 167"/>
                  <a:gd name="T8" fmla="*/ 0 w 187"/>
                  <a:gd name="T9" fmla="*/ 51 h 167"/>
                  <a:gd name="T10" fmla="*/ 5 w 187"/>
                  <a:gd name="T11" fmla="*/ 51 h 167"/>
                  <a:gd name="T12" fmla="*/ 5 w 187"/>
                  <a:gd name="T13" fmla="*/ 58 h 167"/>
                  <a:gd name="T14" fmla="*/ 7 w 187"/>
                  <a:gd name="T15" fmla="*/ 63 h 167"/>
                  <a:gd name="T16" fmla="*/ 10 w 187"/>
                  <a:gd name="T17" fmla="*/ 63 h 167"/>
                  <a:gd name="T18" fmla="*/ 15 w 187"/>
                  <a:gd name="T19" fmla="*/ 61 h 167"/>
                  <a:gd name="T20" fmla="*/ 17 w 187"/>
                  <a:gd name="T21" fmla="*/ 56 h 167"/>
                  <a:gd name="T22" fmla="*/ 17 w 187"/>
                  <a:gd name="T23" fmla="*/ 51 h 167"/>
                  <a:gd name="T24" fmla="*/ 67 w 187"/>
                  <a:gd name="T25" fmla="*/ 71 h 167"/>
                  <a:gd name="T26" fmla="*/ 22 w 187"/>
                  <a:gd name="T27" fmla="*/ 121 h 167"/>
                  <a:gd name="T28" fmla="*/ 20 w 187"/>
                  <a:gd name="T29" fmla="*/ 141 h 167"/>
                  <a:gd name="T30" fmla="*/ 22 w 187"/>
                  <a:gd name="T31" fmla="*/ 148 h 167"/>
                  <a:gd name="T32" fmla="*/ 22 w 187"/>
                  <a:gd name="T33" fmla="*/ 153 h 167"/>
                  <a:gd name="T34" fmla="*/ 24 w 187"/>
                  <a:gd name="T35" fmla="*/ 161 h 167"/>
                  <a:gd name="T36" fmla="*/ 27 w 187"/>
                  <a:gd name="T37" fmla="*/ 163 h 167"/>
                  <a:gd name="T38" fmla="*/ 29 w 187"/>
                  <a:gd name="T39" fmla="*/ 163 h 167"/>
                  <a:gd name="T40" fmla="*/ 34 w 187"/>
                  <a:gd name="T41" fmla="*/ 166 h 167"/>
                  <a:gd name="T42" fmla="*/ 37 w 187"/>
                  <a:gd name="T43" fmla="*/ 163 h 167"/>
                  <a:gd name="T44" fmla="*/ 39 w 187"/>
                  <a:gd name="T45" fmla="*/ 156 h 167"/>
                  <a:gd name="T46" fmla="*/ 42 w 187"/>
                  <a:gd name="T47" fmla="*/ 153 h 167"/>
                  <a:gd name="T48" fmla="*/ 37 w 187"/>
                  <a:gd name="T49" fmla="*/ 148 h 167"/>
                  <a:gd name="T50" fmla="*/ 34 w 187"/>
                  <a:gd name="T51" fmla="*/ 146 h 167"/>
                  <a:gd name="T52" fmla="*/ 34 w 187"/>
                  <a:gd name="T53" fmla="*/ 141 h 167"/>
                  <a:gd name="T54" fmla="*/ 32 w 187"/>
                  <a:gd name="T55" fmla="*/ 141 h 167"/>
                  <a:gd name="T56" fmla="*/ 29 w 187"/>
                  <a:gd name="T57" fmla="*/ 136 h 167"/>
                  <a:gd name="T58" fmla="*/ 82 w 187"/>
                  <a:gd name="T59" fmla="*/ 76 h 167"/>
                  <a:gd name="T60" fmla="*/ 169 w 187"/>
                  <a:gd name="T61" fmla="*/ 126 h 167"/>
                  <a:gd name="T62" fmla="*/ 169 w 187"/>
                  <a:gd name="T63" fmla="*/ 133 h 167"/>
                  <a:gd name="T64" fmla="*/ 171 w 187"/>
                  <a:gd name="T65" fmla="*/ 136 h 167"/>
                  <a:gd name="T66" fmla="*/ 171 w 187"/>
                  <a:gd name="T67" fmla="*/ 148 h 167"/>
                  <a:gd name="T68" fmla="*/ 174 w 187"/>
                  <a:gd name="T69" fmla="*/ 151 h 167"/>
                  <a:gd name="T70" fmla="*/ 176 w 187"/>
                  <a:gd name="T71" fmla="*/ 153 h 167"/>
                  <a:gd name="T72" fmla="*/ 181 w 187"/>
                  <a:gd name="T73" fmla="*/ 153 h 167"/>
                  <a:gd name="T74" fmla="*/ 186 w 187"/>
                  <a:gd name="T75" fmla="*/ 148 h 167"/>
                  <a:gd name="T76" fmla="*/ 181 w 187"/>
                  <a:gd name="T77" fmla="*/ 136 h 167"/>
                  <a:gd name="T78" fmla="*/ 181 w 187"/>
                  <a:gd name="T79" fmla="*/ 131 h 167"/>
                  <a:gd name="T80" fmla="*/ 176 w 187"/>
                  <a:gd name="T81" fmla="*/ 123 h 167"/>
                  <a:gd name="T82" fmla="*/ 179 w 187"/>
                  <a:gd name="T83" fmla="*/ 108 h 167"/>
                  <a:gd name="T84" fmla="*/ 97 w 187"/>
                  <a:gd name="T85" fmla="*/ 66 h 167"/>
                  <a:gd name="T86" fmla="*/ 124 w 187"/>
                  <a:gd name="T87" fmla="*/ 41 h 167"/>
                  <a:gd name="T88" fmla="*/ 129 w 187"/>
                  <a:gd name="T89" fmla="*/ 46 h 167"/>
                  <a:gd name="T90" fmla="*/ 131 w 187"/>
                  <a:gd name="T91" fmla="*/ 51 h 167"/>
                  <a:gd name="T92" fmla="*/ 136 w 187"/>
                  <a:gd name="T93" fmla="*/ 56 h 167"/>
                  <a:gd name="T94" fmla="*/ 146 w 187"/>
                  <a:gd name="T95" fmla="*/ 48 h 167"/>
                  <a:gd name="T96" fmla="*/ 146 w 187"/>
                  <a:gd name="T97" fmla="*/ 46 h 167"/>
                  <a:gd name="T98" fmla="*/ 144 w 187"/>
                  <a:gd name="T99" fmla="*/ 41 h 167"/>
                  <a:gd name="T100" fmla="*/ 136 w 187"/>
                  <a:gd name="T101" fmla="*/ 38 h 167"/>
                  <a:gd name="T102" fmla="*/ 134 w 187"/>
                  <a:gd name="T103" fmla="*/ 31 h 167"/>
                  <a:gd name="T104" fmla="*/ 121 w 187"/>
                  <a:gd name="T105" fmla="*/ 21 h 167"/>
                  <a:gd name="T106" fmla="*/ 92 w 187"/>
                  <a:gd name="T107" fmla="*/ 48 h 167"/>
                  <a:gd name="T108" fmla="*/ 93 w 187"/>
                  <a:gd name="T109" fmla="*/ 5 h 167"/>
                  <a:gd name="T110" fmla="*/ 74 w 187"/>
                  <a:gd name="T111" fmla="*/ 0 h 1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87" h="167">
                    <a:moveTo>
                      <a:pt x="74" y="0"/>
                    </a:moveTo>
                    <a:lnTo>
                      <a:pt x="72" y="56"/>
                    </a:lnTo>
                    <a:lnTo>
                      <a:pt x="7" y="31"/>
                    </a:lnTo>
                    <a:lnTo>
                      <a:pt x="2" y="33"/>
                    </a:lnTo>
                    <a:lnTo>
                      <a:pt x="0" y="51"/>
                    </a:lnTo>
                    <a:lnTo>
                      <a:pt x="5" y="51"/>
                    </a:lnTo>
                    <a:lnTo>
                      <a:pt x="5" y="58"/>
                    </a:lnTo>
                    <a:lnTo>
                      <a:pt x="7" y="63"/>
                    </a:lnTo>
                    <a:lnTo>
                      <a:pt x="10" y="63"/>
                    </a:lnTo>
                    <a:lnTo>
                      <a:pt x="15" y="61"/>
                    </a:lnTo>
                    <a:lnTo>
                      <a:pt x="17" y="56"/>
                    </a:lnTo>
                    <a:lnTo>
                      <a:pt x="17" y="51"/>
                    </a:lnTo>
                    <a:lnTo>
                      <a:pt x="67" y="71"/>
                    </a:lnTo>
                    <a:lnTo>
                      <a:pt x="22" y="121"/>
                    </a:lnTo>
                    <a:lnTo>
                      <a:pt x="20" y="141"/>
                    </a:lnTo>
                    <a:lnTo>
                      <a:pt x="22" y="148"/>
                    </a:lnTo>
                    <a:lnTo>
                      <a:pt x="22" y="153"/>
                    </a:lnTo>
                    <a:lnTo>
                      <a:pt x="24" y="161"/>
                    </a:lnTo>
                    <a:lnTo>
                      <a:pt x="27" y="163"/>
                    </a:lnTo>
                    <a:lnTo>
                      <a:pt x="29" y="163"/>
                    </a:lnTo>
                    <a:lnTo>
                      <a:pt x="34" y="166"/>
                    </a:lnTo>
                    <a:lnTo>
                      <a:pt x="37" y="163"/>
                    </a:lnTo>
                    <a:lnTo>
                      <a:pt x="39" y="156"/>
                    </a:lnTo>
                    <a:lnTo>
                      <a:pt x="42" y="153"/>
                    </a:lnTo>
                    <a:lnTo>
                      <a:pt x="37" y="148"/>
                    </a:lnTo>
                    <a:lnTo>
                      <a:pt x="34" y="146"/>
                    </a:lnTo>
                    <a:lnTo>
                      <a:pt x="34" y="141"/>
                    </a:lnTo>
                    <a:lnTo>
                      <a:pt x="32" y="141"/>
                    </a:lnTo>
                    <a:lnTo>
                      <a:pt x="29" y="136"/>
                    </a:lnTo>
                    <a:lnTo>
                      <a:pt x="82" y="76"/>
                    </a:lnTo>
                    <a:lnTo>
                      <a:pt x="169" y="126"/>
                    </a:lnTo>
                    <a:lnTo>
                      <a:pt x="169" y="133"/>
                    </a:lnTo>
                    <a:lnTo>
                      <a:pt x="171" y="136"/>
                    </a:lnTo>
                    <a:lnTo>
                      <a:pt x="171" y="148"/>
                    </a:lnTo>
                    <a:lnTo>
                      <a:pt x="174" y="151"/>
                    </a:lnTo>
                    <a:lnTo>
                      <a:pt x="176" y="153"/>
                    </a:lnTo>
                    <a:lnTo>
                      <a:pt x="181" y="153"/>
                    </a:lnTo>
                    <a:lnTo>
                      <a:pt x="186" y="148"/>
                    </a:lnTo>
                    <a:lnTo>
                      <a:pt x="181" y="136"/>
                    </a:lnTo>
                    <a:lnTo>
                      <a:pt x="181" y="131"/>
                    </a:lnTo>
                    <a:lnTo>
                      <a:pt x="176" y="123"/>
                    </a:lnTo>
                    <a:lnTo>
                      <a:pt x="179" y="108"/>
                    </a:lnTo>
                    <a:lnTo>
                      <a:pt x="97" y="66"/>
                    </a:lnTo>
                    <a:lnTo>
                      <a:pt x="124" y="41"/>
                    </a:lnTo>
                    <a:lnTo>
                      <a:pt x="129" y="46"/>
                    </a:lnTo>
                    <a:lnTo>
                      <a:pt x="131" y="51"/>
                    </a:lnTo>
                    <a:lnTo>
                      <a:pt x="136" y="56"/>
                    </a:lnTo>
                    <a:lnTo>
                      <a:pt x="146" y="48"/>
                    </a:lnTo>
                    <a:lnTo>
                      <a:pt x="146" y="46"/>
                    </a:lnTo>
                    <a:lnTo>
                      <a:pt x="144" y="41"/>
                    </a:lnTo>
                    <a:lnTo>
                      <a:pt x="136" y="38"/>
                    </a:lnTo>
                    <a:lnTo>
                      <a:pt x="134" y="31"/>
                    </a:lnTo>
                    <a:lnTo>
                      <a:pt x="121" y="21"/>
                    </a:lnTo>
                    <a:lnTo>
                      <a:pt x="92" y="48"/>
                    </a:lnTo>
                    <a:lnTo>
                      <a:pt x="93" y="5"/>
                    </a:lnTo>
                    <a:lnTo>
                      <a:pt x="74" y="0"/>
                    </a:lnTo>
                  </a:path>
                </a:pathLst>
              </a:custGeom>
              <a:solidFill>
                <a:srgbClr val="DDDDDD"/>
              </a:solidFill>
              <a:ln w="12699" cap="rnd">
                <a:solidFill>
                  <a:srgbClr val="000000"/>
                </a:solidFill>
                <a:round/>
                <a:headEnd/>
                <a:tailEnd/>
              </a:ln>
            </p:spPr>
            <p:txBody>
              <a:bodyPr/>
              <a:lstStyle/>
              <a:p>
                <a:endParaRPr lang="zh-CN" altLang="en-US"/>
              </a:p>
            </p:txBody>
          </p:sp>
          <p:sp>
            <p:nvSpPr>
              <p:cNvPr id="12393" name="Freeform 186">
                <a:extLst>
                  <a:ext uri="{FF2B5EF4-FFF2-40B4-BE49-F238E27FC236}">
                    <a16:creationId xmlns:a16="http://schemas.microsoft.com/office/drawing/2014/main" id="{54D228D7-A7CC-4F24-8B84-E7B07DFFE85E}"/>
                  </a:ext>
                </a:extLst>
              </p:cNvPr>
              <p:cNvSpPr>
                <a:spLocks/>
              </p:cNvSpPr>
              <p:nvPr/>
            </p:nvSpPr>
            <p:spPr bwMode="auto">
              <a:xfrm>
                <a:off x="1173" y="2663"/>
                <a:ext cx="224" cy="77"/>
              </a:xfrm>
              <a:custGeom>
                <a:avLst/>
                <a:gdLst>
                  <a:gd name="T0" fmla="*/ 72 w 224"/>
                  <a:gd name="T1" fmla="*/ 30 h 77"/>
                  <a:gd name="T2" fmla="*/ 2 w 224"/>
                  <a:gd name="T3" fmla="*/ 0 h 77"/>
                  <a:gd name="T4" fmla="*/ 0 w 224"/>
                  <a:gd name="T5" fmla="*/ 6 h 77"/>
                  <a:gd name="T6" fmla="*/ 0 w 224"/>
                  <a:gd name="T7" fmla="*/ 14 h 77"/>
                  <a:gd name="T8" fmla="*/ 2 w 224"/>
                  <a:gd name="T9" fmla="*/ 20 h 77"/>
                  <a:gd name="T10" fmla="*/ 83 w 224"/>
                  <a:gd name="T11" fmla="*/ 59 h 77"/>
                  <a:gd name="T12" fmla="*/ 142 w 224"/>
                  <a:gd name="T13" fmla="*/ 76 h 77"/>
                  <a:gd name="T14" fmla="*/ 169 w 224"/>
                  <a:gd name="T15" fmla="*/ 74 h 77"/>
                  <a:gd name="T16" fmla="*/ 196 w 224"/>
                  <a:gd name="T17" fmla="*/ 59 h 77"/>
                  <a:gd name="T18" fmla="*/ 223 w 224"/>
                  <a:gd name="T19" fmla="*/ 41 h 77"/>
                  <a:gd name="T20" fmla="*/ 223 w 224"/>
                  <a:gd name="T21" fmla="*/ 26 h 77"/>
                  <a:gd name="T22" fmla="*/ 72 w 224"/>
                  <a:gd name="T23" fmla="*/ 30 h 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4" h="77">
                    <a:moveTo>
                      <a:pt x="72" y="30"/>
                    </a:moveTo>
                    <a:lnTo>
                      <a:pt x="2" y="0"/>
                    </a:lnTo>
                    <a:lnTo>
                      <a:pt x="0" y="6"/>
                    </a:lnTo>
                    <a:lnTo>
                      <a:pt x="0" y="14"/>
                    </a:lnTo>
                    <a:lnTo>
                      <a:pt x="2" y="20"/>
                    </a:lnTo>
                    <a:lnTo>
                      <a:pt x="83" y="59"/>
                    </a:lnTo>
                    <a:lnTo>
                      <a:pt x="142" y="76"/>
                    </a:lnTo>
                    <a:lnTo>
                      <a:pt x="169" y="74"/>
                    </a:lnTo>
                    <a:lnTo>
                      <a:pt x="196" y="59"/>
                    </a:lnTo>
                    <a:lnTo>
                      <a:pt x="223" y="41"/>
                    </a:lnTo>
                    <a:lnTo>
                      <a:pt x="223" y="26"/>
                    </a:lnTo>
                    <a:lnTo>
                      <a:pt x="72" y="30"/>
                    </a:lnTo>
                  </a:path>
                </a:pathLst>
              </a:custGeom>
              <a:solidFill>
                <a:srgbClr val="2E7FE8"/>
              </a:solidFill>
              <a:ln w="12699" cap="rnd">
                <a:solidFill>
                  <a:srgbClr val="000000"/>
                </a:solidFill>
                <a:round/>
                <a:headEnd/>
                <a:tailEnd/>
              </a:ln>
            </p:spPr>
            <p:txBody>
              <a:bodyPr/>
              <a:lstStyle/>
              <a:p>
                <a:endParaRPr lang="zh-CN" altLang="en-US"/>
              </a:p>
            </p:txBody>
          </p:sp>
          <p:sp>
            <p:nvSpPr>
              <p:cNvPr id="12394" name="Freeform 187">
                <a:extLst>
                  <a:ext uri="{FF2B5EF4-FFF2-40B4-BE49-F238E27FC236}">
                    <a16:creationId xmlns:a16="http://schemas.microsoft.com/office/drawing/2014/main" id="{AE08ACA9-9F99-48D8-8C0C-D70C47D375FE}"/>
                  </a:ext>
                </a:extLst>
              </p:cNvPr>
              <p:cNvSpPr>
                <a:spLocks/>
              </p:cNvSpPr>
              <p:nvPr/>
            </p:nvSpPr>
            <p:spPr bwMode="auto">
              <a:xfrm>
                <a:off x="1111" y="2584"/>
                <a:ext cx="243" cy="155"/>
              </a:xfrm>
              <a:custGeom>
                <a:avLst/>
                <a:gdLst>
                  <a:gd name="T0" fmla="*/ 202 w 243"/>
                  <a:gd name="T1" fmla="*/ 30 h 155"/>
                  <a:gd name="T2" fmla="*/ 88 w 243"/>
                  <a:gd name="T3" fmla="*/ 0 h 155"/>
                  <a:gd name="T4" fmla="*/ 61 w 243"/>
                  <a:gd name="T5" fmla="*/ 9 h 155"/>
                  <a:gd name="T6" fmla="*/ 65 w 243"/>
                  <a:gd name="T7" fmla="*/ 22 h 155"/>
                  <a:gd name="T8" fmla="*/ 41 w 243"/>
                  <a:gd name="T9" fmla="*/ 24 h 155"/>
                  <a:gd name="T10" fmla="*/ 12 w 243"/>
                  <a:gd name="T11" fmla="*/ 29 h 155"/>
                  <a:gd name="T12" fmla="*/ 0 w 243"/>
                  <a:gd name="T13" fmla="*/ 51 h 155"/>
                  <a:gd name="T14" fmla="*/ 2 w 243"/>
                  <a:gd name="T15" fmla="*/ 119 h 155"/>
                  <a:gd name="T16" fmla="*/ 5 w 243"/>
                  <a:gd name="T17" fmla="*/ 144 h 155"/>
                  <a:gd name="T18" fmla="*/ 29 w 243"/>
                  <a:gd name="T19" fmla="*/ 154 h 155"/>
                  <a:gd name="T20" fmla="*/ 57 w 243"/>
                  <a:gd name="T21" fmla="*/ 151 h 155"/>
                  <a:gd name="T22" fmla="*/ 53 w 243"/>
                  <a:gd name="T23" fmla="*/ 75 h 155"/>
                  <a:gd name="T24" fmla="*/ 77 w 243"/>
                  <a:gd name="T25" fmla="*/ 90 h 155"/>
                  <a:gd name="T26" fmla="*/ 155 w 243"/>
                  <a:gd name="T27" fmla="*/ 117 h 155"/>
                  <a:gd name="T28" fmla="*/ 197 w 243"/>
                  <a:gd name="T29" fmla="*/ 123 h 155"/>
                  <a:gd name="T30" fmla="*/ 242 w 243"/>
                  <a:gd name="T31" fmla="*/ 93 h 155"/>
                  <a:gd name="T32" fmla="*/ 202 w 243"/>
                  <a:gd name="T33" fmla="*/ 30 h 1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3" h="155">
                    <a:moveTo>
                      <a:pt x="202" y="30"/>
                    </a:moveTo>
                    <a:lnTo>
                      <a:pt x="88" y="0"/>
                    </a:lnTo>
                    <a:lnTo>
                      <a:pt x="61" y="9"/>
                    </a:lnTo>
                    <a:lnTo>
                      <a:pt x="65" y="22"/>
                    </a:lnTo>
                    <a:lnTo>
                      <a:pt x="41" y="24"/>
                    </a:lnTo>
                    <a:lnTo>
                      <a:pt x="12" y="29"/>
                    </a:lnTo>
                    <a:lnTo>
                      <a:pt x="0" y="51"/>
                    </a:lnTo>
                    <a:lnTo>
                      <a:pt x="2" y="119"/>
                    </a:lnTo>
                    <a:lnTo>
                      <a:pt x="5" y="144"/>
                    </a:lnTo>
                    <a:lnTo>
                      <a:pt x="29" y="154"/>
                    </a:lnTo>
                    <a:lnTo>
                      <a:pt x="57" y="151"/>
                    </a:lnTo>
                    <a:lnTo>
                      <a:pt x="53" y="75"/>
                    </a:lnTo>
                    <a:lnTo>
                      <a:pt x="77" y="90"/>
                    </a:lnTo>
                    <a:lnTo>
                      <a:pt x="155" y="117"/>
                    </a:lnTo>
                    <a:lnTo>
                      <a:pt x="197" y="123"/>
                    </a:lnTo>
                    <a:lnTo>
                      <a:pt x="242" y="93"/>
                    </a:lnTo>
                    <a:lnTo>
                      <a:pt x="202" y="30"/>
                    </a:lnTo>
                  </a:path>
                </a:pathLst>
              </a:custGeom>
              <a:solidFill>
                <a:srgbClr val="006C88"/>
              </a:solidFill>
              <a:ln w="12699" cap="rnd">
                <a:solidFill>
                  <a:srgbClr val="000000"/>
                </a:solidFill>
                <a:round/>
                <a:headEnd/>
                <a:tailEnd/>
              </a:ln>
            </p:spPr>
            <p:txBody>
              <a:bodyPr/>
              <a:lstStyle/>
              <a:p>
                <a:endParaRPr lang="zh-CN" altLang="en-US"/>
              </a:p>
            </p:txBody>
          </p:sp>
          <p:sp>
            <p:nvSpPr>
              <p:cNvPr id="12395" name="Freeform 188">
                <a:extLst>
                  <a:ext uri="{FF2B5EF4-FFF2-40B4-BE49-F238E27FC236}">
                    <a16:creationId xmlns:a16="http://schemas.microsoft.com/office/drawing/2014/main" id="{7554BAE1-543E-4E00-96BE-E3C7249834CE}"/>
                  </a:ext>
                </a:extLst>
              </p:cNvPr>
              <p:cNvSpPr>
                <a:spLocks/>
              </p:cNvSpPr>
              <p:nvPr/>
            </p:nvSpPr>
            <p:spPr bwMode="auto">
              <a:xfrm>
                <a:off x="1113" y="2515"/>
                <a:ext cx="56" cy="44"/>
              </a:xfrm>
              <a:custGeom>
                <a:avLst/>
                <a:gdLst>
                  <a:gd name="T0" fmla="*/ 55 w 56"/>
                  <a:gd name="T1" fmla="*/ 28 h 44"/>
                  <a:gd name="T2" fmla="*/ 37 w 56"/>
                  <a:gd name="T3" fmla="*/ 18 h 44"/>
                  <a:gd name="T4" fmla="*/ 37 w 56"/>
                  <a:gd name="T5" fmla="*/ 5 h 44"/>
                  <a:gd name="T6" fmla="*/ 25 w 56"/>
                  <a:gd name="T7" fmla="*/ 0 h 44"/>
                  <a:gd name="T8" fmla="*/ 22 w 56"/>
                  <a:gd name="T9" fmla="*/ 0 h 44"/>
                  <a:gd name="T10" fmla="*/ 22 w 56"/>
                  <a:gd name="T11" fmla="*/ 5 h 44"/>
                  <a:gd name="T12" fmla="*/ 13 w 56"/>
                  <a:gd name="T13" fmla="*/ 3 h 44"/>
                  <a:gd name="T14" fmla="*/ 3 w 56"/>
                  <a:gd name="T15" fmla="*/ 0 h 44"/>
                  <a:gd name="T16" fmla="*/ 0 w 56"/>
                  <a:gd name="T17" fmla="*/ 5 h 44"/>
                  <a:gd name="T18" fmla="*/ 3 w 56"/>
                  <a:gd name="T19" fmla="*/ 8 h 44"/>
                  <a:gd name="T20" fmla="*/ 3 w 56"/>
                  <a:gd name="T21" fmla="*/ 30 h 44"/>
                  <a:gd name="T22" fmla="*/ 20 w 56"/>
                  <a:gd name="T23" fmla="*/ 40 h 44"/>
                  <a:gd name="T24" fmla="*/ 25 w 56"/>
                  <a:gd name="T25" fmla="*/ 40 h 44"/>
                  <a:gd name="T26" fmla="*/ 35 w 56"/>
                  <a:gd name="T27" fmla="*/ 43 h 44"/>
                  <a:gd name="T28" fmla="*/ 55 w 56"/>
                  <a:gd name="T29" fmla="*/ 28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6" h="44">
                    <a:moveTo>
                      <a:pt x="55" y="28"/>
                    </a:moveTo>
                    <a:lnTo>
                      <a:pt x="37" y="18"/>
                    </a:lnTo>
                    <a:lnTo>
                      <a:pt x="37" y="5"/>
                    </a:lnTo>
                    <a:lnTo>
                      <a:pt x="25" y="0"/>
                    </a:lnTo>
                    <a:lnTo>
                      <a:pt x="22" y="0"/>
                    </a:lnTo>
                    <a:lnTo>
                      <a:pt x="22" y="5"/>
                    </a:lnTo>
                    <a:lnTo>
                      <a:pt x="13" y="3"/>
                    </a:lnTo>
                    <a:lnTo>
                      <a:pt x="3" y="0"/>
                    </a:lnTo>
                    <a:lnTo>
                      <a:pt x="0" y="5"/>
                    </a:lnTo>
                    <a:lnTo>
                      <a:pt x="3" y="8"/>
                    </a:lnTo>
                    <a:lnTo>
                      <a:pt x="3" y="30"/>
                    </a:lnTo>
                    <a:lnTo>
                      <a:pt x="20" y="40"/>
                    </a:lnTo>
                    <a:lnTo>
                      <a:pt x="25" y="40"/>
                    </a:lnTo>
                    <a:lnTo>
                      <a:pt x="35" y="43"/>
                    </a:lnTo>
                    <a:lnTo>
                      <a:pt x="55" y="28"/>
                    </a:lnTo>
                  </a:path>
                </a:pathLst>
              </a:custGeom>
              <a:solidFill>
                <a:srgbClr val="FBDFAF"/>
              </a:solidFill>
              <a:ln w="12699" cap="rnd">
                <a:solidFill>
                  <a:srgbClr val="000000"/>
                </a:solidFill>
                <a:round/>
                <a:headEnd/>
                <a:tailEnd/>
              </a:ln>
            </p:spPr>
            <p:txBody>
              <a:bodyPr/>
              <a:lstStyle/>
              <a:p>
                <a:endParaRPr lang="zh-CN" altLang="en-US"/>
              </a:p>
            </p:txBody>
          </p:sp>
          <p:sp>
            <p:nvSpPr>
              <p:cNvPr id="12396" name="Freeform 189">
                <a:extLst>
                  <a:ext uri="{FF2B5EF4-FFF2-40B4-BE49-F238E27FC236}">
                    <a16:creationId xmlns:a16="http://schemas.microsoft.com/office/drawing/2014/main" id="{9CA98E58-591D-49A1-8368-5C9E8FBA236B}"/>
                  </a:ext>
                </a:extLst>
              </p:cNvPr>
              <p:cNvSpPr>
                <a:spLocks/>
              </p:cNvSpPr>
              <p:nvPr/>
            </p:nvSpPr>
            <p:spPr bwMode="auto">
              <a:xfrm>
                <a:off x="1268" y="2317"/>
                <a:ext cx="88" cy="119"/>
              </a:xfrm>
              <a:custGeom>
                <a:avLst/>
                <a:gdLst>
                  <a:gd name="T0" fmla="*/ 8 w 88"/>
                  <a:gd name="T1" fmla="*/ 10 h 119"/>
                  <a:gd name="T2" fmla="*/ 8 w 88"/>
                  <a:gd name="T3" fmla="*/ 33 h 119"/>
                  <a:gd name="T4" fmla="*/ 8 w 88"/>
                  <a:gd name="T5" fmla="*/ 38 h 119"/>
                  <a:gd name="T6" fmla="*/ 0 w 88"/>
                  <a:gd name="T7" fmla="*/ 55 h 119"/>
                  <a:gd name="T8" fmla="*/ 3 w 88"/>
                  <a:gd name="T9" fmla="*/ 60 h 119"/>
                  <a:gd name="T10" fmla="*/ 8 w 88"/>
                  <a:gd name="T11" fmla="*/ 60 h 119"/>
                  <a:gd name="T12" fmla="*/ 8 w 88"/>
                  <a:gd name="T13" fmla="*/ 70 h 119"/>
                  <a:gd name="T14" fmla="*/ 13 w 88"/>
                  <a:gd name="T15" fmla="*/ 70 h 119"/>
                  <a:gd name="T16" fmla="*/ 10 w 88"/>
                  <a:gd name="T17" fmla="*/ 73 h 119"/>
                  <a:gd name="T18" fmla="*/ 13 w 88"/>
                  <a:gd name="T19" fmla="*/ 83 h 119"/>
                  <a:gd name="T20" fmla="*/ 15 w 88"/>
                  <a:gd name="T21" fmla="*/ 90 h 119"/>
                  <a:gd name="T22" fmla="*/ 20 w 88"/>
                  <a:gd name="T23" fmla="*/ 93 h 119"/>
                  <a:gd name="T24" fmla="*/ 28 w 88"/>
                  <a:gd name="T25" fmla="*/ 93 h 119"/>
                  <a:gd name="T26" fmla="*/ 38 w 88"/>
                  <a:gd name="T27" fmla="*/ 100 h 119"/>
                  <a:gd name="T28" fmla="*/ 48 w 88"/>
                  <a:gd name="T29" fmla="*/ 118 h 119"/>
                  <a:gd name="T30" fmla="*/ 87 w 88"/>
                  <a:gd name="T31" fmla="*/ 83 h 119"/>
                  <a:gd name="T32" fmla="*/ 68 w 88"/>
                  <a:gd name="T33" fmla="*/ 0 h 119"/>
                  <a:gd name="T34" fmla="*/ 8 w 88"/>
                  <a:gd name="T35" fmla="*/ 10 h 1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 h="119">
                    <a:moveTo>
                      <a:pt x="8" y="10"/>
                    </a:moveTo>
                    <a:lnTo>
                      <a:pt x="8" y="33"/>
                    </a:lnTo>
                    <a:lnTo>
                      <a:pt x="8" y="38"/>
                    </a:lnTo>
                    <a:lnTo>
                      <a:pt x="0" y="55"/>
                    </a:lnTo>
                    <a:lnTo>
                      <a:pt x="3" y="60"/>
                    </a:lnTo>
                    <a:lnTo>
                      <a:pt x="8" y="60"/>
                    </a:lnTo>
                    <a:lnTo>
                      <a:pt x="8" y="70"/>
                    </a:lnTo>
                    <a:lnTo>
                      <a:pt x="13" y="70"/>
                    </a:lnTo>
                    <a:lnTo>
                      <a:pt x="10" y="73"/>
                    </a:lnTo>
                    <a:lnTo>
                      <a:pt x="13" y="83"/>
                    </a:lnTo>
                    <a:lnTo>
                      <a:pt x="15" y="90"/>
                    </a:lnTo>
                    <a:lnTo>
                      <a:pt x="20" y="93"/>
                    </a:lnTo>
                    <a:lnTo>
                      <a:pt x="28" y="93"/>
                    </a:lnTo>
                    <a:lnTo>
                      <a:pt x="38" y="100"/>
                    </a:lnTo>
                    <a:lnTo>
                      <a:pt x="48" y="118"/>
                    </a:lnTo>
                    <a:lnTo>
                      <a:pt x="87" y="83"/>
                    </a:lnTo>
                    <a:lnTo>
                      <a:pt x="68" y="0"/>
                    </a:lnTo>
                    <a:lnTo>
                      <a:pt x="8" y="10"/>
                    </a:lnTo>
                  </a:path>
                </a:pathLst>
              </a:custGeom>
              <a:solidFill>
                <a:srgbClr val="FBDFAF"/>
              </a:solidFill>
              <a:ln w="12699" cap="rnd">
                <a:solidFill>
                  <a:srgbClr val="000000"/>
                </a:solidFill>
                <a:round/>
                <a:headEnd/>
                <a:tailEnd/>
              </a:ln>
            </p:spPr>
            <p:txBody>
              <a:bodyPr/>
              <a:lstStyle/>
              <a:p>
                <a:endParaRPr lang="zh-CN" altLang="en-US"/>
              </a:p>
            </p:txBody>
          </p:sp>
          <p:sp>
            <p:nvSpPr>
              <p:cNvPr id="12397" name="Freeform 190">
                <a:extLst>
                  <a:ext uri="{FF2B5EF4-FFF2-40B4-BE49-F238E27FC236}">
                    <a16:creationId xmlns:a16="http://schemas.microsoft.com/office/drawing/2014/main" id="{42F82B0B-CA64-490C-9CEA-72B82602D160}"/>
                  </a:ext>
                </a:extLst>
              </p:cNvPr>
              <p:cNvSpPr>
                <a:spLocks/>
              </p:cNvSpPr>
              <p:nvPr/>
            </p:nvSpPr>
            <p:spPr bwMode="auto">
              <a:xfrm>
                <a:off x="1268" y="2300"/>
                <a:ext cx="106" cy="102"/>
              </a:xfrm>
              <a:custGeom>
                <a:avLst/>
                <a:gdLst>
                  <a:gd name="T0" fmla="*/ 45 w 106"/>
                  <a:gd name="T1" fmla="*/ 69 h 102"/>
                  <a:gd name="T2" fmla="*/ 53 w 106"/>
                  <a:gd name="T3" fmla="*/ 78 h 102"/>
                  <a:gd name="T4" fmla="*/ 60 w 106"/>
                  <a:gd name="T5" fmla="*/ 98 h 102"/>
                  <a:gd name="T6" fmla="*/ 82 w 106"/>
                  <a:gd name="T7" fmla="*/ 101 h 102"/>
                  <a:gd name="T8" fmla="*/ 92 w 106"/>
                  <a:gd name="T9" fmla="*/ 98 h 102"/>
                  <a:gd name="T10" fmla="*/ 105 w 106"/>
                  <a:gd name="T11" fmla="*/ 52 h 102"/>
                  <a:gd name="T12" fmla="*/ 105 w 106"/>
                  <a:gd name="T13" fmla="*/ 36 h 102"/>
                  <a:gd name="T14" fmla="*/ 92 w 106"/>
                  <a:gd name="T15" fmla="*/ 12 h 102"/>
                  <a:gd name="T16" fmla="*/ 75 w 106"/>
                  <a:gd name="T17" fmla="*/ 0 h 102"/>
                  <a:gd name="T18" fmla="*/ 48 w 106"/>
                  <a:gd name="T19" fmla="*/ 0 h 102"/>
                  <a:gd name="T20" fmla="*/ 20 w 106"/>
                  <a:gd name="T21" fmla="*/ 7 h 102"/>
                  <a:gd name="T22" fmla="*/ 18 w 106"/>
                  <a:gd name="T23" fmla="*/ 15 h 102"/>
                  <a:gd name="T24" fmla="*/ 0 w 106"/>
                  <a:gd name="T25" fmla="*/ 26 h 102"/>
                  <a:gd name="T26" fmla="*/ 0 w 106"/>
                  <a:gd name="T27" fmla="*/ 33 h 102"/>
                  <a:gd name="T28" fmla="*/ 10 w 106"/>
                  <a:gd name="T29" fmla="*/ 41 h 102"/>
                  <a:gd name="T30" fmla="*/ 20 w 106"/>
                  <a:gd name="T31" fmla="*/ 43 h 102"/>
                  <a:gd name="T32" fmla="*/ 28 w 106"/>
                  <a:gd name="T33" fmla="*/ 52 h 102"/>
                  <a:gd name="T34" fmla="*/ 30 w 106"/>
                  <a:gd name="T35" fmla="*/ 69 h 102"/>
                  <a:gd name="T36" fmla="*/ 38 w 106"/>
                  <a:gd name="T37" fmla="*/ 74 h 102"/>
                  <a:gd name="T38" fmla="*/ 45 w 106"/>
                  <a:gd name="T39" fmla="*/ 69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 h="102">
                    <a:moveTo>
                      <a:pt x="45" y="69"/>
                    </a:moveTo>
                    <a:lnTo>
                      <a:pt x="53" y="78"/>
                    </a:lnTo>
                    <a:lnTo>
                      <a:pt x="60" y="98"/>
                    </a:lnTo>
                    <a:lnTo>
                      <a:pt x="82" y="101"/>
                    </a:lnTo>
                    <a:lnTo>
                      <a:pt x="92" y="98"/>
                    </a:lnTo>
                    <a:lnTo>
                      <a:pt x="105" y="52"/>
                    </a:lnTo>
                    <a:lnTo>
                      <a:pt x="105" y="36"/>
                    </a:lnTo>
                    <a:lnTo>
                      <a:pt x="92" y="12"/>
                    </a:lnTo>
                    <a:lnTo>
                      <a:pt x="75" y="0"/>
                    </a:lnTo>
                    <a:lnTo>
                      <a:pt x="48" y="0"/>
                    </a:lnTo>
                    <a:lnTo>
                      <a:pt x="20" y="7"/>
                    </a:lnTo>
                    <a:lnTo>
                      <a:pt x="18" y="15"/>
                    </a:lnTo>
                    <a:lnTo>
                      <a:pt x="0" y="26"/>
                    </a:lnTo>
                    <a:lnTo>
                      <a:pt x="0" y="33"/>
                    </a:lnTo>
                    <a:lnTo>
                      <a:pt x="10" y="41"/>
                    </a:lnTo>
                    <a:lnTo>
                      <a:pt x="20" y="43"/>
                    </a:lnTo>
                    <a:lnTo>
                      <a:pt x="28" y="52"/>
                    </a:lnTo>
                    <a:lnTo>
                      <a:pt x="30" y="69"/>
                    </a:lnTo>
                    <a:lnTo>
                      <a:pt x="38" y="74"/>
                    </a:lnTo>
                    <a:lnTo>
                      <a:pt x="45" y="69"/>
                    </a:lnTo>
                  </a:path>
                </a:pathLst>
              </a:custGeom>
              <a:solidFill>
                <a:srgbClr val="656346"/>
              </a:solidFill>
              <a:ln w="12699" cap="rnd">
                <a:solidFill>
                  <a:srgbClr val="000000"/>
                </a:solidFill>
                <a:round/>
                <a:headEnd/>
                <a:tailEnd/>
              </a:ln>
            </p:spPr>
            <p:txBody>
              <a:bodyPr/>
              <a:lstStyle/>
              <a:p>
                <a:endParaRPr lang="zh-CN" altLang="en-US"/>
              </a:p>
            </p:txBody>
          </p:sp>
          <p:sp>
            <p:nvSpPr>
              <p:cNvPr id="12398" name="Freeform 191">
                <a:extLst>
                  <a:ext uri="{FF2B5EF4-FFF2-40B4-BE49-F238E27FC236}">
                    <a16:creationId xmlns:a16="http://schemas.microsoft.com/office/drawing/2014/main" id="{E25E7B1D-EAE7-419F-B227-2B07B7829E53}"/>
                  </a:ext>
                </a:extLst>
              </p:cNvPr>
              <p:cNvSpPr>
                <a:spLocks/>
              </p:cNvSpPr>
              <p:nvPr/>
            </p:nvSpPr>
            <p:spPr bwMode="auto">
              <a:xfrm>
                <a:off x="1143" y="2400"/>
                <a:ext cx="260" cy="284"/>
              </a:xfrm>
              <a:custGeom>
                <a:avLst/>
                <a:gdLst>
                  <a:gd name="T0" fmla="*/ 204 w 260"/>
                  <a:gd name="T1" fmla="*/ 0 h 284"/>
                  <a:gd name="T2" fmla="*/ 189 w 260"/>
                  <a:gd name="T3" fmla="*/ 5 h 284"/>
                  <a:gd name="T4" fmla="*/ 179 w 260"/>
                  <a:gd name="T5" fmla="*/ 13 h 284"/>
                  <a:gd name="T6" fmla="*/ 153 w 260"/>
                  <a:gd name="T7" fmla="*/ 35 h 284"/>
                  <a:gd name="T8" fmla="*/ 139 w 260"/>
                  <a:gd name="T9" fmla="*/ 58 h 284"/>
                  <a:gd name="T10" fmla="*/ 134 w 260"/>
                  <a:gd name="T11" fmla="*/ 70 h 284"/>
                  <a:gd name="T12" fmla="*/ 129 w 260"/>
                  <a:gd name="T13" fmla="*/ 88 h 284"/>
                  <a:gd name="T14" fmla="*/ 107 w 260"/>
                  <a:gd name="T15" fmla="*/ 139 h 284"/>
                  <a:gd name="T16" fmla="*/ 50 w 260"/>
                  <a:gd name="T17" fmla="*/ 143 h 284"/>
                  <a:gd name="T18" fmla="*/ 16 w 260"/>
                  <a:gd name="T19" fmla="*/ 137 h 284"/>
                  <a:gd name="T20" fmla="*/ 7 w 260"/>
                  <a:gd name="T21" fmla="*/ 155 h 284"/>
                  <a:gd name="T22" fmla="*/ 0 w 260"/>
                  <a:gd name="T23" fmla="*/ 165 h 284"/>
                  <a:gd name="T24" fmla="*/ 41 w 260"/>
                  <a:gd name="T25" fmla="*/ 176 h 284"/>
                  <a:gd name="T26" fmla="*/ 85 w 260"/>
                  <a:gd name="T27" fmla="*/ 182 h 284"/>
                  <a:gd name="T28" fmla="*/ 121 w 260"/>
                  <a:gd name="T29" fmla="*/ 184 h 284"/>
                  <a:gd name="T30" fmla="*/ 152 w 260"/>
                  <a:gd name="T31" fmla="*/ 128 h 284"/>
                  <a:gd name="T32" fmla="*/ 128 w 260"/>
                  <a:gd name="T33" fmla="*/ 173 h 284"/>
                  <a:gd name="T34" fmla="*/ 125 w 260"/>
                  <a:gd name="T35" fmla="*/ 226 h 284"/>
                  <a:gd name="T36" fmla="*/ 135 w 260"/>
                  <a:gd name="T37" fmla="*/ 253 h 284"/>
                  <a:gd name="T38" fmla="*/ 149 w 260"/>
                  <a:gd name="T39" fmla="*/ 265 h 284"/>
                  <a:gd name="T40" fmla="*/ 161 w 260"/>
                  <a:gd name="T41" fmla="*/ 271 h 284"/>
                  <a:gd name="T42" fmla="*/ 176 w 260"/>
                  <a:gd name="T43" fmla="*/ 272 h 284"/>
                  <a:gd name="T44" fmla="*/ 206 w 260"/>
                  <a:gd name="T45" fmla="*/ 283 h 284"/>
                  <a:gd name="T46" fmla="*/ 225 w 260"/>
                  <a:gd name="T47" fmla="*/ 272 h 284"/>
                  <a:gd name="T48" fmla="*/ 234 w 260"/>
                  <a:gd name="T49" fmla="*/ 278 h 284"/>
                  <a:gd name="T50" fmla="*/ 249 w 260"/>
                  <a:gd name="T51" fmla="*/ 233 h 284"/>
                  <a:gd name="T52" fmla="*/ 256 w 260"/>
                  <a:gd name="T53" fmla="*/ 178 h 284"/>
                  <a:gd name="T54" fmla="*/ 259 w 260"/>
                  <a:gd name="T55" fmla="*/ 125 h 284"/>
                  <a:gd name="T56" fmla="*/ 259 w 260"/>
                  <a:gd name="T57" fmla="*/ 118 h 284"/>
                  <a:gd name="T58" fmla="*/ 256 w 260"/>
                  <a:gd name="T59" fmla="*/ 63 h 284"/>
                  <a:gd name="T60" fmla="*/ 246 w 260"/>
                  <a:gd name="T61" fmla="*/ 30 h 284"/>
                  <a:gd name="T62" fmla="*/ 229 w 260"/>
                  <a:gd name="T63" fmla="*/ 13 h 284"/>
                  <a:gd name="T64" fmla="*/ 214 w 260"/>
                  <a:gd name="T65" fmla="*/ 10 h 284"/>
                  <a:gd name="T66" fmla="*/ 204 w 260"/>
                  <a:gd name="T67" fmla="*/ 0 h 28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60" h="284">
                    <a:moveTo>
                      <a:pt x="204" y="0"/>
                    </a:moveTo>
                    <a:lnTo>
                      <a:pt x="189" y="5"/>
                    </a:lnTo>
                    <a:lnTo>
                      <a:pt x="179" y="13"/>
                    </a:lnTo>
                    <a:lnTo>
                      <a:pt x="153" y="35"/>
                    </a:lnTo>
                    <a:lnTo>
                      <a:pt x="139" y="58"/>
                    </a:lnTo>
                    <a:lnTo>
                      <a:pt x="134" y="70"/>
                    </a:lnTo>
                    <a:lnTo>
                      <a:pt x="129" y="88"/>
                    </a:lnTo>
                    <a:lnTo>
                      <a:pt x="107" y="139"/>
                    </a:lnTo>
                    <a:lnTo>
                      <a:pt x="50" y="143"/>
                    </a:lnTo>
                    <a:lnTo>
                      <a:pt x="16" y="137"/>
                    </a:lnTo>
                    <a:lnTo>
                      <a:pt x="7" y="155"/>
                    </a:lnTo>
                    <a:lnTo>
                      <a:pt x="0" y="165"/>
                    </a:lnTo>
                    <a:lnTo>
                      <a:pt x="41" y="176"/>
                    </a:lnTo>
                    <a:lnTo>
                      <a:pt x="85" y="182"/>
                    </a:lnTo>
                    <a:lnTo>
                      <a:pt x="121" y="184"/>
                    </a:lnTo>
                    <a:lnTo>
                      <a:pt x="152" y="128"/>
                    </a:lnTo>
                    <a:lnTo>
                      <a:pt x="128" y="173"/>
                    </a:lnTo>
                    <a:lnTo>
                      <a:pt x="125" y="226"/>
                    </a:lnTo>
                    <a:lnTo>
                      <a:pt x="135" y="253"/>
                    </a:lnTo>
                    <a:lnTo>
                      <a:pt x="149" y="265"/>
                    </a:lnTo>
                    <a:lnTo>
                      <a:pt x="161" y="271"/>
                    </a:lnTo>
                    <a:lnTo>
                      <a:pt x="176" y="272"/>
                    </a:lnTo>
                    <a:lnTo>
                      <a:pt x="206" y="283"/>
                    </a:lnTo>
                    <a:lnTo>
                      <a:pt x="225" y="272"/>
                    </a:lnTo>
                    <a:lnTo>
                      <a:pt x="234" y="278"/>
                    </a:lnTo>
                    <a:lnTo>
                      <a:pt x="249" y="233"/>
                    </a:lnTo>
                    <a:lnTo>
                      <a:pt x="256" y="178"/>
                    </a:lnTo>
                    <a:lnTo>
                      <a:pt x="259" y="125"/>
                    </a:lnTo>
                    <a:lnTo>
                      <a:pt x="259" y="118"/>
                    </a:lnTo>
                    <a:lnTo>
                      <a:pt x="256" y="63"/>
                    </a:lnTo>
                    <a:lnTo>
                      <a:pt x="246" y="30"/>
                    </a:lnTo>
                    <a:lnTo>
                      <a:pt x="229" y="13"/>
                    </a:lnTo>
                    <a:lnTo>
                      <a:pt x="214" y="10"/>
                    </a:lnTo>
                    <a:lnTo>
                      <a:pt x="204" y="0"/>
                    </a:lnTo>
                  </a:path>
                </a:pathLst>
              </a:custGeom>
              <a:solidFill>
                <a:srgbClr val="006C88"/>
              </a:solidFill>
              <a:ln w="12699" cap="rnd">
                <a:solidFill>
                  <a:srgbClr val="000000"/>
                </a:solidFill>
                <a:round/>
                <a:headEnd/>
                <a:tailEnd/>
              </a:ln>
            </p:spPr>
            <p:txBody>
              <a:bodyPr/>
              <a:lstStyle/>
              <a:p>
                <a:endParaRPr lang="zh-CN" altLang="en-US"/>
              </a:p>
            </p:txBody>
          </p:sp>
          <p:sp>
            <p:nvSpPr>
              <p:cNvPr id="12399" name="Freeform 192">
                <a:extLst>
                  <a:ext uri="{FF2B5EF4-FFF2-40B4-BE49-F238E27FC236}">
                    <a16:creationId xmlns:a16="http://schemas.microsoft.com/office/drawing/2014/main" id="{B1F3DBF6-8F45-4F9A-8820-6B2BB79985BE}"/>
                  </a:ext>
                </a:extLst>
              </p:cNvPr>
              <p:cNvSpPr>
                <a:spLocks/>
              </p:cNvSpPr>
              <p:nvPr/>
            </p:nvSpPr>
            <p:spPr bwMode="auto">
              <a:xfrm>
                <a:off x="1269" y="2531"/>
                <a:ext cx="154" cy="195"/>
              </a:xfrm>
              <a:custGeom>
                <a:avLst/>
                <a:gdLst>
                  <a:gd name="T0" fmla="*/ 47 w 154"/>
                  <a:gd name="T1" fmla="*/ 89 h 195"/>
                  <a:gd name="T2" fmla="*/ 60 w 154"/>
                  <a:gd name="T3" fmla="*/ 54 h 195"/>
                  <a:gd name="T4" fmla="*/ 86 w 154"/>
                  <a:gd name="T5" fmla="*/ 21 h 195"/>
                  <a:gd name="T6" fmla="*/ 114 w 154"/>
                  <a:gd name="T7" fmla="*/ 2 h 195"/>
                  <a:gd name="T8" fmla="*/ 137 w 154"/>
                  <a:gd name="T9" fmla="*/ 0 h 195"/>
                  <a:gd name="T10" fmla="*/ 147 w 154"/>
                  <a:gd name="T11" fmla="*/ 2 h 195"/>
                  <a:gd name="T12" fmla="*/ 153 w 154"/>
                  <a:gd name="T13" fmla="*/ 24 h 195"/>
                  <a:gd name="T14" fmla="*/ 150 w 154"/>
                  <a:gd name="T15" fmla="*/ 77 h 195"/>
                  <a:gd name="T16" fmla="*/ 131 w 154"/>
                  <a:gd name="T17" fmla="*/ 153 h 195"/>
                  <a:gd name="T18" fmla="*/ 72 w 154"/>
                  <a:gd name="T19" fmla="*/ 191 h 195"/>
                  <a:gd name="T20" fmla="*/ 42 w 154"/>
                  <a:gd name="T21" fmla="*/ 194 h 195"/>
                  <a:gd name="T22" fmla="*/ 0 w 154"/>
                  <a:gd name="T23" fmla="*/ 179 h 195"/>
                  <a:gd name="T24" fmla="*/ 33 w 154"/>
                  <a:gd name="T25" fmla="*/ 122 h 195"/>
                  <a:gd name="T26" fmla="*/ 47 w 154"/>
                  <a:gd name="T27" fmla="*/ 89 h 1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195">
                    <a:moveTo>
                      <a:pt x="47" y="89"/>
                    </a:moveTo>
                    <a:lnTo>
                      <a:pt x="60" y="54"/>
                    </a:lnTo>
                    <a:lnTo>
                      <a:pt x="86" y="21"/>
                    </a:lnTo>
                    <a:lnTo>
                      <a:pt x="114" y="2"/>
                    </a:lnTo>
                    <a:lnTo>
                      <a:pt x="137" y="0"/>
                    </a:lnTo>
                    <a:lnTo>
                      <a:pt x="147" y="2"/>
                    </a:lnTo>
                    <a:lnTo>
                      <a:pt x="153" y="24"/>
                    </a:lnTo>
                    <a:lnTo>
                      <a:pt x="150" y="77"/>
                    </a:lnTo>
                    <a:lnTo>
                      <a:pt x="131" y="153"/>
                    </a:lnTo>
                    <a:lnTo>
                      <a:pt x="72" y="191"/>
                    </a:lnTo>
                    <a:lnTo>
                      <a:pt x="42" y="194"/>
                    </a:lnTo>
                    <a:lnTo>
                      <a:pt x="0" y="179"/>
                    </a:lnTo>
                    <a:lnTo>
                      <a:pt x="33" y="122"/>
                    </a:lnTo>
                    <a:lnTo>
                      <a:pt x="47" y="89"/>
                    </a:lnTo>
                  </a:path>
                </a:pathLst>
              </a:custGeom>
              <a:solidFill>
                <a:srgbClr val="2E7FE8"/>
              </a:solidFill>
              <a:ln w="12699" cap="rnd">
                <a:solidFill>
                  <a:srgbClr val="000000"/>
                </a:solidFill>
                <a:round/>
                <a:headEnd/>
                <a:tailEnd/>
              </a:ln>
            </p:spPr>
            <p:txBody>
              <a:bodyPr/>
              <a:lstStyle/>
              <a:p>
                <a:endParaRPr lang="zh-CN" altLang="en-US"/>
              </a:p>
            </p:txBody>
          </p:sp>
          <p:sp>
            <p:nvSpPr>
              <p:cNvPr id="12400" name="Line 193">
                <a:extLst>
                  <a:ext uri="{FF2B5EF4-FFF2-40B4-BE49-F238E27FC236}">
                    <a16:creationId xmlns:a16="http://schemas.microsoft.com/office/drawing/2014/main" id="{9418898F-5253-4BE5-8089-55FEB65C3F37}"/>
                  </a:ext>
                </a:extLst>
              </p:cNvPr>
              <p:cNvSpPr>
                <a:spLocks noChangeShapeType="1"/>
              </p:cNvSpPr>
              <p:nvPr/>
            </p:nvSpPr>
            <p:spPr bwMode="auto">
              <a:xfrm>
                <a:off x="1177" y="2609"/>
                <a:ext cx="82" cy="14"/>
              </a:xfrm>
              <a:prstGeom prst="line">
                <a:avLst/>
              </a:prstGeom>
              <a:noFill/>
              <a:ln w="126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sp>
          <p:nvSpPr>
            <p:cNvPr id="12353" name="Rectangle 194">
              <a:extLst>
                <a:ext uri="{FF2B5EF4-FFF2-40B4-BE49-F238E27FC236}">
                  <a16:creationId xmlns:a16="http://schemas.microsoft.com/office/drawing/2014/main" id="{FCAFB3BC-925C-45BA-A5AC-BB6951A7C4EB}"/>
                </a:ext>
              </a:extLst>
            </p:cNvPr>
            <p:cNvSpPr>
              <a:spLocks noChangeArrowheads="1"/>
            </p:cNvSpPr>
            <p:nvPr/>
          </p:nvSpPr>
          <p:spPr bwMode="auto">
            <a:xfrm>
              <a:off x="2752" y="2225"/>
              <a:ext cx="7717" cy="4660"/>
            </a:xfrm>
            <a:prstGeom prst="rect">
              <a:avLst/>
            </a:prstGeom>
            <a:noFill/>
            <a:ln w="25399">
              <a:solidFill>
                <a:srgbClr val="00CCFF"/>
              </a:solidFill>
              <a:miter lim="800000"/>
              <a:headEnd/>
              <a:tailEnd/>
            </a:ln>
            <a:extLst>
              <a:ext uri="{909E8E84-426E-40DD-AFC4-6F175D3DCCD1}">
                <a14:hiddenFill xmlns:a14="http://schemas.microsoft.com/office/drawing/2010/main">
                  <a:solidFill>
                    <a:srgbClr val="00CC99"/>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grpSp>
          <p:nvGrpSpPr>
            <p:cNvPr id="12354" name="Group 195">
              <a:extLst>
                <a:ext uri="{FF2B5EF4-FFF2-40B4-BE49-F238E27FC236}">
                  <a16:creationId xmlns:a16="http://schemas.microsoft.com/office/drawing/2014/main" id="{2B2E94A8-F055-4B35-8095-8704558C5FB1}"/>
                </a:ext>
              </a:extLst>
            </p:cNvPr>
            <p:cNvGrpSpPr>
              <a:grpSpLocks/>
            </p:cNvGrpSpPr>
            <p:nvPr/>
          </p:nvGrpSpPr>
          <p:grpSpPr bwMode="auto">
            <a:xfrm>
              <a:off x="6285" y="5528"/>
              <a:ext cx="632" cy="1949"/>
              <a:chOff x="1582" y="2782"/>
              <a:chExt cx="239" cy="796"/>
            </a:xfrm>
          </p:grpSpPr>
          <p:sp>
            <p:nvSpPr>
              <p:cNvPr id="12363" name="Freeform 196">
                <a:extLst>
                  <a:ext uri="{FF2B5EF4-FFF2-40B4-BE49-F238E27FC236}">
                    <a16:creationId xmlns:a16="http://schemas.microsoft.com/office/drawing/2014/main" id="{0F3D0746-0318-46A1-B94E-C932CD431054}"/>
                  </a:ext>
                </a:extLst>
              </p:cNvPr>
              <p:cNvSpPr>
                <a:spLocks/>
              </p:cNvSpPr>
              <p:nvPr/>
            </p:nvSpPr>
            <p:spPr bwMode="auto">
              <a:xfrm>
                <a:off x="1714" y="3536"/>
                <a:ext cx="95" cy="38"/>
              </a:xfrm>
              <a:custGeom>
                <a:avLst/>
                <a:gdLst>
                  <a:gd name="T0" fmla="*/ 1 w 95"/>
                  <a:gd name="T1" fmla="*/ 0 h 38"/>
                  <a:gd name="T2" fmla="*/ 0 w 95"/>
                  <a:gd name="T3" fmla="*/ 13 h 38"/>
                  <a:gd name="T4" fmla="*/ 1 w 95"/>
                  <a:gd name="T5" fmla="*/ 21 h 38"/>
                  <a:gd name="T6" fmla="*/ 10 w 95"/>
                  <a:gd name="T7" fmla="*/ 28 h 38"/>
                  <a:gd name="T8" fmla="*/ 20 w 95"/>
                  <a:gd name="T9" fmla="*/ 32 h 38"/>
                  <a:gd name="T10" fmla="*/ 27 w 95"/>
                  <a:gd name="T11" fmla="*/ 30 h 38"/>
                  <a:gd name="T12" fmla="*/ 27 w 95"/>
                  <a:gd name="T13" fmla="*/ 23 h 38"/>
                  <a:gd name="T14" fmla="*/ 41 w 95"/>
                  <a:gd name="T15" fmla="*/ 30 h 38"/>
                  <a:gd name="T16" fmla="*/ 52 w 95"/>
                  <a:gd name="T17" fmla="*/ 34 h 38"/>
                  <a:gd name="T18" fmla="*/ 68 w 95"/>
                  <a:gd name="T19" fmla="*/ 37 h 38"/>
                  <a:gd name="T20" fmla="*/ 91 w 95"/>
                  <a:gd name="T21" fmla="*/ 37 h 38"/>
                  <a:gd name="T22" fmla="*/ 94 w 95"/>
                  <a:gd name="T23" fmla="*/ 30 h 38"/>
                  <a:gd name="T24" fmla="*/ 81 w 95"/>
                  <a:gd name="T25" fmla="*/ 21 h 38"/>
                  <a:gd name="T26" fmla="*/ 71 w 95"/>
                  <a:gd name="T27" fmla="*/ 13 h 38"/>
                  <a:gd name="T28" fmla="*/ 60 w 95"/>
                  <a:gd name="T29" fmla="*/ 6 h 38"/>
                  <a:gd name="T30" fmla="*/ 48 w 95"/>
                  <a:gd name="T31" fmla="*/ 0 h 38"/>
                  <a:gd name="T32" fmla="*/ 1 w 95"/>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5" h="38">
                    <a:moveTo>
                      <a:pt x="1" y="0"/>
                    </a:moveTo>
                    <a:lnTo>
                      <a:pt x="0" y="13"/>
                    </a:lnTo>
                    <a:lnTo>
                      <a:pt x="1" y="21"/>
                    </a:lnTo>
                    <a:lnTo>
                      <a:pt x="10" y="28"/>
                    </a:lnTo>
                    <a:lnTo>
                      <a:pt x="20" y="32"/>
                    </a:lnTo>
                    <a:lnTo>
                      <a:pt x="27" y="30"/>
                    </a:lnTo>
                    <a:lnTo>
                      <a:pt x="27" y="23"/>
                    </a:lnTo>
                    <a:lnTo>
                      <a:pt x="41" y="30"/>
                    </a:lnTo>
                    <a:lnTo>
                      <a:pt x="52" y="34"/>
                    </a:lnTo>
                    <a:lnTo>
                      <a:pt x="68" y="37"/>
                    </a:lnTo>
                    <a:lnTo>
                      <a:pt x="91" y="37"/>
                    </a:lnTo>
                    <a:lnTo>
                      <a:pt x="94" y="30"/>
                    </a:lnTo>
                    <a:lnTo>
                      <a:pt x="81" y="21"/>
                    </a:lnTo>
                    <a:lnTo>
                      <a:pt x="71" y="13"/>
                    </a:lnTo>
                    <a:lnTo>
                      <a:pt x="60" y="6"/>
                    </a:lnTo>
                    <a:lnTo>
                      <a:pt x="48" y="0"/>
                    </a:lnTo>
                    <a:lnTo>
                      <a:pt x="1" y="0"/>
                    </a:lnTo>
                  </a:path>
                </a:pathLst>
              </a:custGeom>
              <a:solidFill>
                <a:srgbClr val="55555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64" name="Freeform 197">
                <a:extLst>
                  <a:ext uri="{FF2B5EF4-FFF2-40B4-BE49-F238E27FC236}">
                    <a16:creationId xmlns:a16="http://schemas.microsoft.com/office/drawing/2014/main" id="{CAA9E9DC-C157-49F3-BB7B-D8AEF8E18A67}"/>
                  </a:ext>
                </a:extLst>
              </p:cNvPr>
              <p:cNvSpPr>
                <a:spLocks/>
              </p:cNvSpPr>
              <p:nvPr/>
            </p:nvSpPr>
            <p:spPr bwMode="auto">
              <a:xfrm>
                <a:off x="1714" y="3536"/>
                <a:ext cx="95" cy="38"/>
              </a:xfrm>
              <a:custGeom>
                <a:avLst/>
                <a:gdLst>
                  <a:gd name="T0" fmla="*/ 1 w 95"/>
                  <a:gd name="T1" fmla="*/ 0 h 38"/>
                  <a:gd name="T2" fmla="*/ 0 w 95"/>
                  <a:gd name="T3" fmla="*/ 13 h 38"/>
                  <a:gd name="T4" fmla="*/ 1 w 95"/>
                  <a:gd name="T5" fmla="*/ 21 h 38"/>
                  <a:gd name="T6" fmla="*/ 10 w 95"/>
                  <a:gd name="T7" fmla="*/ 28 h 38"/>
                  <a:gd name="T8" fmla="*/ 20 w 95"/>
                  <a:gd name="T9" fmla="*/ 32 h 38"/>
                  <a:gd name="T10" fmla="*/ 27 w 95"/>
                  <a:gd name="T11" fmla="*/ 30 h 38"/>
                  <a:gd name="T12" fmla="*/ 27 w 95"/>
                  <a:gd name="T13" fmla="*/ 23 h 38"/>
                  <a:gd name="T14" fmla="*/ 41 w 95"/>
                  <a:gd name="T15" fmla="*/ 30 h 38"/>
                  <a:gd name="T16" fmla="*/ 52 w 95"/>
                  <a:gd name="T17" fmla="*/ 34 h 38"/>
                  <a:gd name="T18" fmla="*/ 68 w 95"/>
                  <a:gd name="T19" fmla="*/ 37 h 38"/>
                  <a:gd name="T20" fmla="*/ 91 w 95"/>
                  <a:gd name="T21" fmla="*/ 37 h 38"/>
                  <a:gd name="T22" fmla="*/ 94 w 95"/>
                  <a:gd name="T23" fmla="*/ 30 h 38"/>
                  <a:gd name="T24" fmla="*/ 81 w 95"/>
                  <a:gd name="T25" fmla="*/ 21 h 38"/>
                  <a:gd name="T26" fmla="*/ 71 w 95"/>
                  <a:gd name="T27" fmla="*/ 13 h 38"/>
                  <a:gd name="T28" fmla="*/ 60 w 95"/>
                  <a:gd name="T29" fmla="*/ 6 h 38"/>
                  <a:gd name="T30" fmla="*/ 48 w 95"/>
                  <a:gd name="T31" fmla="*/ 0 h 38"/>
                  <a:gd name="T32" fmla="*/ 1 w 95"/>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5" h="38">
                    <a:moveTo>
                      <a:pt x="1" y="0"/>
                    </a:moveTo>
                    <a:lnTo>
                      <a:pt x="0" y="13"/>
                    </a:lnTo>
                    <a:lnTo>
                      <a:pt x="1" y="21"/>
                    </a:lnTo>
                    <a:lnTo>
                      <a:pt x="10" y="28"/>
                    </a:lnTo>
                    <a:lnTo>
                      <a:pt x="20" y="32"/>
                    </a:lnTo>
                    <a:lnTo>
                      <a:pt x="27" y="30"/>
                    </a:lnTo>
                    <a:lnTo>
                      <a:pt x="27" y="23"/>
                    </a:lnTo>
                    <a:lnTo>
                      <a:pt x="41" y="30"/>
                    </a:lnTo>
                    <a:lnTo>
                      <a:pt x="52" y="34"/>
                    </a:lnTo>
                    <a:lnTo>
                      <a:pt x="68" y="37"/>
                    </a:lnTo>
                    <a:lnTo>
                      <a:pt x="91" y="37"/>
                    </a:lnTo>
                    <a:lnTo>
                      <a:pt x="94" y="30"/>
                    </a:lnTo>
                    <a:lnTo>
                      <a:pt x="81" y="21"/>
                    </a:lnTo>
                    <a:lnTo>
                      <a:pt x="71" y="13"/>
                    </a:lnTo>
                    <a:lnTo>
                      <a:pt x="60" y="6"/>
                    </a:lnTo>
                    <a:lnTo>
                      <a:pt x="48" y="0"/>
                    </a:lnTo>
                    <a:lnTo>
                      <a:pt x="1" y="0"/>
                    </a:lnTo>
                  </a:path>
                </a:pathLst>
              </a:custGeom>
              <a:solidFill>
                <a:srgbClr val="555555"/>
              </a:solidFill>
              <a:ln w="12699" cap="rnd">
                <a:solidFill>
                  <a:srgbClr val="000000"/>
                </a:solidFill>
                <a:round/>
                <a:headEnd/>
                <a:tailEnd/>
              </a:ln>
            </p:spPr>
            <p:txBody>
              <a:bodyPr/>
              <a:lstStyle/>
              <a:p>
                <a:endParaRPr lang="zh-CN" altLang="en-US"/>
              </a:p>
            </p:txBody>
          </p:sp>
          <p:sp>
            <p:nvSpPr>
              <p:cNvPr id="12365" name="Freeform 198">
                <a:extLst>
                  <a:ext uri="{FF2B5EF4-FFF2-40B4-BE49-F238E27FC236}">
                    <a16:creationId xmlns:a16="http://schemas.microsoft.com/office/drawing/2014/main" id="{F6509B4E-80C5-4352-83E4-8EBB1076CDCA}"/>
                  </a:ext>
                </a:extLst>
              </p:cNvPr>
              <p:cNvSpPr>
                <a:spLocks/>
              </p:cNvSpPr>
              <p:nvPr/>
            </p:nvSpPr>
            <p:spPr bwMode="auto">
              <a:xfrm>
                <a:off x="1590" y="3531"/>
                <a:ext cx="68" cy="47"/>
              </a:xfrm>
              <a:custGeom>
                <a:avLst/>
                <a:gdLst>
                  <a:gd name="T0" fmla="*/ 65 w 68"/>
                  <a:gd name="T1" fmla="*/ 1 h 47"/>
                  <a:gd name="T2" fmla="*/ 67 w 68"/>
                  <a:gd name="T3" fmla="*/ 14 h 47"/>
                  <a:gd name="T4" fmla="*/ 65 w 68"/>
                  <a:gd name="T5" fmla="*/ 24 h 47"/>
                  <a:gd name="T6" fmla="*/ 52 w 68"/>
                  <a:gd name="T7" fmla="*/ 35 h 47"/>
                  <a:gd name="T8" fmla="*/ 43 w 68"/>
                  <a:gd name="T9" fmla="*/ 39 h 47"/>
                  <a:gd name="T10" fmla="*/ 41 w 68"/>
                  <a:gd name="T11" fmla="*/ 46 h 47"/>
                  <a:gd name="T12" fmla="*/ 0 w 68"/>
                  <a:gd name="T13" fmla="*/ 46 h 47"/>
                  <a:gd name="T14" fmla="*/ 0 w 68"/>
                  <a:gd name="T15" fmla="*/ 29 h 47"/>
                  <a:gd name="T16" fmla="*/ 4 w 68"/>
                  <a:gd name="T17" fmla="*/ 22 h 47"/>
                  <a:gd name="T18" fmla="*/ 12 w 68"/>
                  <a:gd name="T19" fmla="*/ 14 h 47"/>
                  <a:gd name="T20" fmla="*/ 20 w 68"/>
                  <a:gd name="T21" fmla="*/ 7 h 47"/>
                  <a:gd name="T22" fmla="*/ 23 w 68"/>
                  <a:gd name="T23" fmla="*/ 0 h 47"/>
                  <a:gd name="T24" fmla="*/ 65 w 68"/>
                  <a:gd name="T25" fmla="*/ 1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 h="47">
                    <a:moveTo>
                      <a:pt x="65" y="1"/>
                    </a:moveTo>
                    <a:lnTo>
                      <a:pt x="67" y="14"/>
                    </a:lnTo>
                    <a:lnTo>
                      <a:pt x="65" y="24"/>
                    </a:lnTo>
                    <a:lnTo>
                      <a:pt x="52" y="35"/>
                    </a:lnTo>
                    <a:lnTo>
                      <a:pt x="43" y="39"/>
                    </a:lnTo>
                    <a:lnTo>
                      <a:pt x="41" y="46"/>
                    </a:lnTo>
                    <a:lnTo>
                      <a:pt x="0" y="46"/>
                    </a:lnTo>
                    <a:lnTo>
                      <a:pt x="0" y="29"/>
                    </a:lnTo>
                    <a:lnTo>
                      <a:pt x="4" y="22"/>
                    </a:lnTo>
                    <a:lnTo>
                      <a:pt x="12" y="14"/>
                    </a:lnTo>
                    <a:lnTo>
                      <a:pt x="20" y="7"/>
                    </a:lnTo>
                    <a:lnTo>
                      <a:pt x="23" y="0"/>
                    </a:lnTo>
                    <a:lnTo>
                      <a:pt x="65" y="1"/>
                    </a:lnTo>
                  </a:path>
                </a:pathLst>
              </a:custGeom>
              <a:solidFill>
                <a:srgbClr val="55555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66" name="Freeform 199">
                <a:extLst>
                  <a:ext uri="{FF2B5EF4-FFF2-40B4-BE49-F238E27FC236}">
                    <a16:creationId xmlns:a16="http://schemas.microsoft.com/office/drawing/2014/main" id="{12FB578E-58E7-4FFE-B8EE-5EB277BE5347}"/>
                  </a:ext>
                </a:extLst>
              </p:cNvPr>
              <p:cNvSpPr>
                <a:spLocks/>
              </p:cNvSpPr>
              <p:nvPr/>
            </p:nvSpPr>
            <p:spPr bwMode="auto">
              <a:xfrm>
                <a:off x="1590" y="3531"/>
                <a:ext cx="68" cy="47"/>
              </a:xfrm>
              <a:custGeom>
                <a:avLst/>
                <a:gdLst>
                  <a:gd name="T0" fmla="*/ 65 w 68"/>
                  <a:gd name="T1" fmla="*/ 1 h 47"/>
                  <a:gd name="T2" fmla="*/ 67 w 68"/>
                  <a:gd name="T3" fmla="*/ 14 h 47"/>
                  <a:gd name="T4" fmla="*/ 65 w 68"/>
                  <a:gd name="T5" fmla="*/ 24 h 47"/>
                  <a:gd name="T6" fmla="*/ 52 w 68"/>
                  <a:gd name="T7" fmla="*/ 35 h 47"/>
                  <a:gd name="T8" fmla="*/ 43 w 68"/>
                  <a:gd name="T9" fmla="*/ 39 h 47"/>
                  <a:gd name="T10" fmla="*/ 41 w 68"/>
                  <a:gd name="T11" fmla="*/ 46 h 47"/>
                  <a:gd name="T12" fmla="*/ 0 w 68"/>
                  <a:gd name="T13" fmla="*/ 46 h 47"/>
                  <a:gd name="T14" fmla="*/ 0 w 68"/>
                  <a:gd name="T15" fmla="*/ 29 h 47"/>
                  <a:gd name="T16" fmla="*/ 4 w 68"/>
                  <a:gd name="T17" fmla="*/ 22 h 47"/>
                  <a:gd name="T18" fmla="*/ 12 w 68"/>
                  <a:gd name="T19" fmla="*/ 14 h 47"/>
                  <a:gd name="T20" fmla="*/ 20 w 68"/>
                  <a:gd name="T21" fmla="*/ 7 h 47"/>
                  <a:gd name="T22" fmla="*/ 23 w 68"/>
                  <a:gd name="T23" fmla="*/ 0 h 47"/>
                  <a:gd name="T24" fmla="*/ 65 w 68"/>
                  <a:gd name="T25" fmla="*/ 1 h 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 h="47">
                    <a:moveTo>
                      <a:pt x="65" y="1"/>
                    </a:moveTo>
                    <a:lnTo>
                      <a:pt x="67" y="14"/>
                    </a:lnTo>
                    <a:lnTo>
                      <a:pt x="65" y="24"/>
                    </a:lnTo>
                    <a:lnTo>
                      <a:pt x="52" y="35"/>
                    </a:lnTo>
                    <a:lnTo>
                      <a:pt x="43" y="39"/>
                    </a:lnTo>
                    <a:lnTo>
                      <a:pt x="41" y="46"/>
                    </a:lnTo>
                    <a:lnTo>
                      <a:pt x="0" y="46"/>
                    </a:lnTo>
                    <a:lnTo>
                      <a:pt x="0" y="29"/>
                    </a:lnTo>
                    <a:lnTo>
                      <a:pt x="4" y="22"/>
                    </a:lnTo>
                    <a:lnTo>
                      <a:pt x="12" y="14"/>
                    </a:lnTo>
                    <a:lnTo>
                      <a:pt x="20" y="7"/>
                    </a:lnTo>
                    <a:lnTo>
                      <a:pt x="23" y="0"/>
                    </a:lnTo>
                    <a:lnTo>
                      <a:pt x="65" y="1"/>
                    </a:lnTo>
                  </a:path>
                </a:pathLst>
              </a:custGeom>
              <a:solidFill>
                <a:srgbClr val="555555"/>
              </a:solidFill>
              <a:ln w="12699" cap="rnd">
                <a:solidFill>
                  <a:srgbClr val="000000"/>
                </a:solidFill>
                <a:round/>
                <a:headEnd/>
                <a:tailEnd/>
              </a:ln>
            </p:spPr>
            <p:txBody>
              <a:bodyPr/>
              <a:lstStyle/>
              <a:p>
                <a:endParaRPr lang="zh-CN" altLang="en-US"/>
              </a:p>
            </p:txBody>
          </p:sp>
          <p:sp>
            <p:nvSpPr>
              <p:cNvPr id="12367" name="Freeform 200">
                <a:extLst>
                  <a:ext uri="{FF2B5EF4-FFF2-40B4-BE49-F238E27FC236}">
                    <a16:creationId xmlns:a16="http://schemas.microsoft.com/office/drawing/2014/main" id="{764396BC-C26D-4DDE-B44C-CF109FC77112}"/>
                  </a:ext>
                </a:extLst>
              </p:cNvPr>
              <p:cNvSpPr>
                <a:spLocks/>
              </p:cNvSpPr>
              <p:nvPr/>
            </p:nvSpPr>
            <p:spPr bwMode="auto">
              <a:xfrm>
                <a:off x="1668" y="2810"/>
                <a:ext cx="77" cy="129"/>
              </a:xfrm>
              <a:custGeom>
                <a:avLst/>
                <a:gdLst>
                  <a:gd name="T0" fmla="*/ 50 w 77"/>
                  <a:gd name="T1" fmla="*/ 0 h 129"/>
                  <a:gd name="T2" fmla="*/ 63 w 77"/>
                  <a:gd name="T3" fmla="*/ 2 h 129"/>
                  <a:gd name="T4" fmla="*/ 76 w 77"/>
                  <a:gd name="T5" fmla="*/ 12 h 129"/>
                  <a:gd name="T6" fmla="*/ 73 w 77"/>
                  <a:gd name="T7" fmla="*/ 42 h 129"/>
                  <a:gd name="T8" fmla="*/ 76 w 77"/>
                  <a:gd name="T9" fmla="*/ 53 h 129"/>
                  <a:gd name="T10" fmla="*/ 73 w 77"/>
                  <a:gd name="T11" fmla="*/ 70 h 129"/>
                  <a:gd name="T12" fmla="*/ 69 w 77"/>
                  <a:gd name="T13" fmla="*/ 83 h 129"/>
                  <a:gd name="T14" fmla="*/ 63 w 77"/>
                  <a:gd name="T15" fmla="*/ 89 h 129"/>
                  <a:gd name="T16" fmla="*/ 54 w 77"/>
                  <a:gd name="T17" fmla="*/ 89 h 129"/>
                  <a:gd name="T18" fmla="*/ 63 w 77"/>
                  <a:gd name="T19" fmla="*/ 106 h 129"/>
                  <a:gd name="T20" fmla="*/ 46 w 77"/>
                  <a:gd name="T21" fmla="*/ 128 h 129"/>
                  <a:gd name="T22" fmla="*/ 12 w 77"/>
                  <a:gd name="T23" fmla="*/ 106 h 129"/>
                  <a:gd name="T24" fmla="*/ 17 w 77"/>
                  <a:gd name="T25" fmla="*/ 85 h 129"/>
                  <a:gd name="T26" fmla="*/ 10 w 77"/>
                  <a:gd name="T27" fmla="*/ 68 h 129"/>
                  <a:gd name="T28" fmla="*/ 0 w 77"/>
                  <a:gd name="T29" fmla="*/ 46 h 129"/>
                  <a:gd name="T30" fmla="*/ 14 w 77"/>
                  <a:gd name="T31" fmla="*/ 36 h 129"/>
                  <a:gd name="T32" fmla="*/ 27 w 77"/>
                  <a:gd name="T33" fmla="*/ 2 h 129"/>
                  <a:gd name="T34" fmla="*/ 50 w 77"/>
                  <a:gd name="T35" fmla="*/ 0 h 1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7" h="129">
                    <a:moveTo>
                      <a:pt x="50" y="0"/>
                    </a:moveTo>
                    <a:lnTo>
                      <a:pt x="63" y="2"/>
                    </a:lnTo>
                    <a:lnTo>
                      <a:pt x="76" y="12"/>
                    </a:lnTo>
                    <a:lnTo>
                      <a:pt x="73" y="42"/>
                    </a:lnTo>
                    <a:lnTo>
                      <a:pt x="76" y="53"/>
                    </a:lnTo>
                    <a:lnTo>
                      <a:pt x="73" y="70"/>
                    </a:lnTo>
                    <a:lnTo>
                      <a:pt x="69" y="83"/>
                    </a:lnTo>
                    <a:lnTo>
                      <a:pt x="63" y="89"/>
                    </a:lnTo>
                    <a:lnTo>
                      <a:pt x="54" y="89"/>
                    </a:lnTo>
                    <a:lnTo>
                      <a:pt x="63" y="106"/>
                    </a:lnTo>
                    <a:lnTo>
                      <a:pt x="46" y="128"/>
                    </a:lnTo>
                    <a:lnTo>
                      <a:pt x="12" y="106"/>
                    </a:lnTo>
                    <a:lnTo>
                      <a:pt x="17" y="85"/>
                    </a:lnTo>
                    <a:lnTo>
                      <a:pt x="10" y="68"/>
                    </a:lnTo>
                    <a:lnTo>
                      <a:pt x="0" y="46"/>
                    </a:lnTo>
                    <a:lnTo>
                      <a:pt x="14" y="36"/>
                    </a:lnTo>
                    <a:lnTo>
                      <a:pt x="27" y="2"/>
                    </a:lnTo>
                    <a:lnTo>
                      <a:pt x="50" y="0"/>
                    </a:lnTo>
                  </a:path>
                </a:pathLst>
              </a:custGeom>
              <a:solidFill>
                <a:srgbClr val="FFE1D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68" name="Freeform 201">
                <a:extLst>
                  <a:ext uri="{FF2B5EF4-FFF2-40B4-BE49-F238E27FC236}">
                    <a16:creationId xmlns:a16="http://schemas.microsoft.com/office/drawing/2014/main" id="{A7BD92F1-24E6-47FD-8AF0-A41B6651B202}"/>
                  </a:ext>
                </a:extLst>
              </p:cNvPr>
              <p:cNvSpPr>
                <a:spLocks/>
              </p:cNvSpPr>
              <p:nvPr/>
            </p:nvSpPr>
            <p:spPr bwMode="auto">
              <a:xfrm>
                <a:off x="1665" y="2812"/>
                <a:ext cx="87" cy="128"/>
              </a:xfrm>
              <a:custGeom>
                <a:avLst/>
                <a:gdLst>
                  <a:gd name="T0" fmla="*/ 56 w 87"/>
                  <a:gd name="T1" fmla="*/ 0 h 128"/>
                  <a:gd name="T2" fmla="*/ 71 w 87"/>
                  <a:gd name="T3" fmla="*/ 2 h 128"/>
                  <a:gd name="T4" fmla="*/ 86 w 87"/>
                  <a:gd name="T5" fmla="*/ 12 h 128"/>
                  <a:gd name="T6" fmla="*/ 83 w 87"/>
                  <a:gd name="T7" fmla="*/ 41 h 128"/>
                  <a:gd name="T8" fmla="*/ 86 w 87"/>
                  <a:gd name="T9" fmla="*/ 52 h 128"/>
                  <a:gd name="T10" fmla="*/ 83 w 87"/>
                  <a:gd name="T11" fmla="*/ 69 h 128"/>
                  <a:gd name="T12" fmla="*/ 78 w 87"/>
                  <a:gd name="T13" fmla="*/ 82 h 128"/>
                  <a:gd name="T14" fmla="*/ 71 w 87"/>
                  <a:gd name="T15" fmla="*/ 88 h 128"/>
                  <a:gd name="T16" fmla="*/ 40 w 87"/>
                  <a:gd name="T17" fmla="*/ 81 h 128"/>
                  <a:gd name="T18" fmla="*/ 69 w 87"/>
                  <a:gd name="T19" fmla="*/ 86 h 128"/>
                  <a:gd name="T20" fmla="*/ 71 w 87"/>
                  <a:gd name="T21" fmla="*/ 105 h 128"/>
                  <a:gd name="T22" fmla="*/ 52 w 87"/>
                  <a:gd name="T23" fmla="*/ 127 h 128"/>
                  <a:gd name="T24" fmla="*/ 14 w 87"/>
                  <a:gd name="T25" fmla="*/ 105 h 128"/>
                  <a:gd name="T26" fmla="*/ 19 w 87"/>
                  <a:gd name="T27" fmla="*/ 84 h 128"/>
                  <a:gd name="T28" fmla="*/ 12 w 87"/>
                  <a:gd name="T29" fmla="*/ 67 h 128"/>
                  <a:gd name="T30" fmla="*/ 0 w 87"/>
                  <a:gd name="T31" fmla="*/ 46 h 128"/>
                  <a:gd name="T32" fmla="*/ 16 w 87"/>
                  <a:gd name="T33" fmla="*/ 36 h 128"/>
                  <a:gd name="T34" fmla="*/ 30 w 87"/>
                  <a:gd name="T35" fmla="*/ 2 h 128"/>
                  <a:gd name="T36" fmla="*/ 56 w 87"/>
                  <a:gd name="T37" fmla="*/ 0 h 1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87" h="128">
                    <a:moveTo>
                      <a:pt x="56" y="0"/>
                    </a:moveTo>
                    <a:lnTo>
                      <a:pt x="71" y="2"/>
                    </a:lnTo>
                    <a:lnTo>
                      <a:pt x="86" y="12"/>
                    </a:lnTo>
                    <a:lnTo>
                      <a:pt x="83" y="41"/>
                    </a:lnTo>
                    <a:lnTo>
                      <a:pt x="86" y="52"/>
                    </a:lnTo>
                    <a:lnTo>
                      <a:pt x="83" y="69"/>
                    </a:lnTo>
                    <a:lnTo>
                      <a:pt x="78" y="82"/>
                    </a:lnTo>
                    <a:lnTo>
                      <a:pt x="71" y="88"/>
                    </a:lnTo>
                    <a:lnTo>
                      <a:pt x="40" y="81"/>
                    </a:lnTo>
                    <a:lnTo>
                      <a:pt x="69" y="86"/>
                    </a:lnTo>
                    <a:lnTo>
                      <a:pt x="71" y="105"/>
                    </a:lnTo>
                    <a:lnTo>
                      <a:pt x="52" y="127"/>
                    </a:lnTo>
                    <a:lnTo>
                      <a:pt x="14" y="105"/>
                    </a:lnTo>
                    <a:lnTo>
                      <a:pt x="19" y="84"/>
                    </a:lnTo>
                    <a:lnTo>
                      <a:pt x="12" y="67"/>
                    </a:lnTo>
                    <a:lnTo>
                      <a:pt x="0" y="46"/>
                    </a:lnTo>
                    <a:lnTo>
                      <a:pt x="16" y="36"/>
                    </a:lnTo>
                    <a:lnTo>
                      <a:pt x="30" y="2"/>
                    </a:lnTo>
                    <a:lnTo>
                      <a:pt x="56" y="0"/>
                    </a:lnTo>
                  </a:path>
                </a:pathLst>
              </a:custGeom>
              <a:solidFill>
                <a:srgbClr val="FFE1D5"/>
              </a:solidFill>
              <a:ln w="12699" cap="rnd">
                <a:solidFill>
                  <a:srgbClr val="000000"/>
                </a:solidFill>
                <a:round/>
                <a:headEnd/>
                <a:tailEnd/>
              </a:ln>
            </p:spPr>
            <p:txBody>
              <a:bodyPr/>
              <a:lstStyle/>
              <a:p>
                <a:endParaRPr lang="zh-CN" altLang="en-US"/>
              </a:p>
            </p:txBody>
          </p:sp>
          <p:sp>
            <p:nvSpPr>
              <p:cNvPr id="12369" name="Freeform 202">
                <a:extLst>
                  <a:ext uri="{FF2B5EF4-FFF2-40B4-BE49-F238E27FC236}">
                    <a16:creationId xmlns:a16="http://schemas.microsoft.com/office/drawing/2014/main" id="{EB5C37DA-4FAF-414C-8F5F-9A999E435AE9}"/>
                  </a:ext>
                </a:extLst>
              </p:cNvPr>
              <p:cNvSpPr>
                <a:spLocks/>
              </p:cNvSpPr>
              <p:nvPr/>
            </p:nvSpPr>
            <p:spPr bwMode="auto">
              <a:xfrm>
                <a:off x="1657" y="2799"/>
                <a:ext cx="83" cy="97"/>
              </a:xfrm>
              <a:custGeom>
                <a:avLst/>
                <a:gdLst>
                  <a:gd name="T0" fmla="*/ 82 w 83"/>
                  <a:gd name="T1" fmla="*/ 0 h 97"/>
                  <a:gd name="T2" fmla="*/ 37 w 83"/>
                  <a:gd name="T3" fmla="*/ 25 h 97"/>
                  <a:gd name="T4" fmla="*/ 42 w 83"/>
                  <a:gd name="T5" fmla="*/ 32 h 97"/>
                  <a:gd name="T6" fmla="*/ 44 w 83"/>
                  <a:gd name="T7" fmla="*/ 42 h 97"/>
                  <a:gd name="T8" fmla="*/ 42 w 83"/>
                  <a:gd name="T9" fmla="*/ 53 h 97"/>
                  <a:gd name="T10" fmla="*/ 35 w 83"/>
                  <a:gd name="T11" fmla="*/ 68 h 97"/>
                  <a:gd name="T12" fmla="*/ 27 w 83"/>
                  <a:gd name="T13" fmla="*/ 57 h 97"/>
                  <a:gd name="T14" fmla="*/ 21 w 83"/>
                  <a:gd name="T15" fmla="*/ 59 h 97"/>
                  <a:gd name="T16" fmla="*/ 14 w 83"/>
                  <a:gd name="T17" fmla="*/ 63 h 97"/>
                  <a:gd name="T18" fmla="*/ 27 w 83"/>
                  <a:gd name="T19" fmla="*/ 76 h 97"/>
                  <a:gd name="T20" fmla="*/ 27 w 83"/>
                  <a:gd name="T21" fmla="*/ 89 h 97"/>
                  <a:gd name="T22" fmla="*/ 27 w 83"/>
                  <a:gd name="T23" fmla="*/ 96 h 97"/>
                  <a:gd name="T24" fmla="*/ 12 w 83"/>
                  <a:gd name="T25" fmla="*/ 72 h 97"/>
                  <a:gd name="T26" fmla="*/ 2 w 83"/>
                  <a:gd name="T27" fmla="*/ 53 h 97"/>
                  <a:gd name="T28" fmla="*/ 0 w 83"/>
                  <a:gd name="T29" fmla="*/ 40 h 97"/>
                  <a:gd name="T30" fmla="*/ 2 w 83"/>
                  <a:gd name="T31" fmla="*/ 32 h 97"/>
                  <a:gd name="T32" fmla="*/ 8 w 83"/>
                  <a:gd name="T33" fmla="*/ 23 h 97"/>
                  <a:gd name="T34" fmla="*/ 14 w 83"/>
                  <a:gd name="T35" fmla="*/ 17 h 97"/>
                  <a:gd name="T36" fmla="*/ 23 w 83"/>
                  <a:gd name="T37" fmla="*/ 12 h 97"/>
                  <a:gd name="T38" fmla="*/ 31 w 83"/>
                  <a:gd name="T39" fmla="*/ 8 h 97"/>
                  <a:gd name="T40" fmla="*/ 46 w 83"/>
                  <a:gd name="T41" fmla="*/ 4 h 97"/>
                  <a:gd name="T42" fmla="*/ 62 w 83"/>
                  <a:gd name="T43" fmla="*/ 0 h 97"/>
                  <a:gd name="T44" fmla="*/ 82 w 83"/>
                  <a:gd name="T45" fmla="*/ 0 h 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3" h="97">
                    <a:moveTo>
                      <a:pt x="82" y="0"/>
                    </a:moveTo>
                    <a:lnTo>
                      <a:pt x="37" y="25"/>
                    </a:lnTo>
                    <a:lnTo>
                      <a:pt x="42" y="32"/>
                    </a:lnTo>
                    <a:lnTo>
                      <a:pt x="44" y="42"/>
                    </a:lnTo>
                    <a:lnTo>
                      <a:pt x="42" y="53"/>
                    </a:lnTo>
                    <a:lnTo>
                      <a:pt x="35" y="68"/>
                    </a:lnTo>
                    <a:lnTo>
                      <a:pt x="27" y="57"/>
                    </a:lnTo>
                    <a:lnTo>
                      <a:pt x="21" y="59"/>
                    </a:lnTo>
                    <a:lnTo>
                      <a:pt x="14" y="63"/>
                    </a:lnTo>
                    <a:lnTo>
                      <a:pt x="27" y="76"/>
                    </a:lnTo>
                    <a:lnTo>
                      <a:pt x="27" y="89"/>
                    </a:lnTo>
                    <a:lnTo>
                      <a:pt x="27" y="96"/>
                    </a:lnTo>
                    <a:lnTo>
                      <a:pt x="12" y="72"/>
                    </a:lnTo>
                    <a:lnTo>
                      <a:pt x="2" y="53"/>
                    </a:lnTo>
                    <a:lnTo>
                      <a:pt x="0" y="40"/>
                    </a:lnTo>
                    <a:lnTo>
                      <a:pt x="2" y="32"/>
                    </a:lnTo>
                    <a:lnTo>
                      <a:pt x="8" y="23"/>
                    </a:lnTo>
                    <a:lnTo>
                      <a:pt x="14" y="17"/>
                    </a:lnTo>
                    <a:lnTo>
                      <a:pt x="23" y="12"/>
                    </a:lnTo>
                    <a:lnTo>
                      <a:pt x="31" y="8"/>
                    </a:lnTo>
                    <a:lnTo>
                      <a:pt x="46" y="4"/>
                    </a:lnTo>
                    <a:lnTo>
                      <a:pt x="62" y="0"/>
                    </a:lnTo>
                    <a:lnTo>
                      <a:pt x="82" y="0"/>
                    </a:lnTo>
                  </a:path>
                </a:pathLst>
              </a:custGeom>
              <a:solidFill>
                <a:srgbClr val="8F5B1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70" name="Freeform 203">
                <a:extLst>
                  <a:ext uri="{FF2B5EF4-FFF2-40B4-BE49-F238E27FC236}">
                    <a16:creationId xmlns:a16="http://schemas.microsoft.com/office/drawing/2014/main" id="{C140C2FD-0EF5-43EB-B8AF-57927E299732}"/>
                  </a:ext>
                </a:extLst>
              </p:cNvPr>
              <p:cNvSpPr>
                <a:spLocks/>
              </p:cNvSpPr>
              <p:nvPr/>
            </p:nvSpPr>
            <p:spPr bwMode="auto">
              <a:xfrm>
                <a:off x="1657" y="2799"/>
                <a:ext cx="94" cy="97"/>
              </a:xfrm>
              <a:custGeom>
                <a:avLst/>
                <a:gdLst>
                  <a:gd name="T0" fmla="*/ 93 w 94"/>
                  <a:gd name="T1" fmla="*/ 22 h 97"/>
                  <a:gd name="T2" fmla="*/ 38 w 94"/>
                  <a:gd name="T3" fmla="*/ 25 h 97"/>
                  <a:gd name="T4" fmla="*/ 42 w 94"/>
                  <a:gd name="T5" fmla="*/ 32 h 97"/>
                  <a:gd name="T6" fmla="*/ 44 w 94"/>
                  <a:gd name="T7" fmla="*/ 42 h 97"/>
                  <a:gd name="T8" fmla="*/ 42 w 94"/>
                  <a:gd name="T9" fmla="*/ 53 h 97"/>
                  <a:gd name="T10" fmla="*/ 36 w 94"/>
                  <a:gd name="T11" fmla="*/ 68 h 97"/>
                  <a:gd name="T12" fmla="*/ 27 w 94"/>
                  <a:gd name="T13" fmla="*/ 57 h 97"/>
                  <a:gd name="T14" fmla="*/ 21 w 94"/>
                  <a:gd name="T15" fmla="*/ 59 h 97"/>
                  <a:gd name="T16" fmla="*/ 15 w 94"/>
                  <a:gd name="T17" fmla="*/ 63 h 97"/>
                  <a:gd name="T18" fmla="*/ 27 w 94"/>
                  <a:gd name="T19" fmla="*/ 76 h 97"/>
                  <a:gd name="T20" fmla="*/ 27 w 94"/>
                  <a:gd name="T21" fmla="*/ 89 h 97"/>
                  <a:gd name="T22" fmla="*/ 27 w 94"/>
                  <a:gd name="T23" fmla="*/ 96 h 97"/>
                  <a:gd name="T24" fmla="*/ 12 w 94"/>
                  <a:gd name="T25" fmla="*/ 72 h 97"/>
                  <a:gd name="T26" fmla="*/ 2 w 94"/>
                  <a:gd name="T27" fmla="*/ 53 h 97"/>
                  <a:gd name="T28" fmla="*/ 0 w 94"/>
                  <a:gd name="T29" fmla="*/ 40 h 97"/>
                  <a:gd name="T30" fmla="*/ 2 w 94"/>
                  <a:gd name="T31" fmla="*/ 32 h 97"/>
                  <a:gd name="T32" fmla="*/ 8 w 94"/>
                  <a:gd name="T33" fmla="*/ 23 h 97"/>
                  <a:gd name="T34" fmla="*/ 15 w 94"/>
                  <a:gd name="T35" fmla="*/ 17 h 97"/>
                  <a:gd name="T36" fmla="*/ 23 w 94"/>
                  <a:gd name="T37" fmla="*/ 12 h 97"/>
                  <a:gd name="T38" fmla="*/ 36 w 94"/>
                  <a:gd name="T39" fmla="*/ 4 h 97"/>
                  <a:gd name="T40" fmla="*/ 46 w 94"/>
                  <a:gd name="T41" fmla="*/ 4 h 97"/>
                  <a:gd name="T42" fmla="*/ 63 w 94"/>
                  <a:gd name="T43" fmla="*/ 0 h 97"/>
                  <a:gd name="T44" fmla="*/ 82 w 94"/>
                  <a:gd name="T45" fmla="*/ 6 h 97"/>
                  <a:gd name="T46" fmla="*/ 93 w 94"/>
                  <a:gd name="T47" fmla="*/ 22 h 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94" h="97">
                    <a:moveTo>
                      <a:pt x="93" y="22"/>
                    </a:moveTo>
                    <a:lnTo>
                      <a:pt x="38" y="25"/>
                    </a:lnTo>
                    <a:lnTo>
                      <a:pt x="42" y="32"/>
                    </a:lnTo>
                    <a:lnTo>
                      <a:pt x="44" y="42"/>
                    </a:lnTo>
                    <a:lnTo>
                      <a:pt x="42" y="53"/>
                    </a:lnTo>
                    <a:lnTo>
                      <a:pt x="36" y="68"/>
                    </a:lnTo>
                    <a:lnTo>
                      <a:pt x="27" y="57"/>
                    </a:lnTo>
                    <a:lnTo>
                      <a:pt x="21" y="59"/>
                    </a:lnTo>
                    <a:lnTo>
                      <a:pt x="15" y="63"/>
                    </a:lnTo>
                    <a:lnTo>
                      <a:pt x="27" y="76"/>
                    </a:lnTo>
                    <a:lnTo>
                      <a:pt x="27" y="89"/>
                    </a:lnTo>
                    <a:lnTo>
                      <a:pt x="27" y="96"/>
                    </a:lnTo>
                    <a:lnTo>
                      <a:pt x="12" y="72"/>
                    </a:lnTo>
                    <a:lnTo>
                      <a:pt x="2" y="53"/>
                    </a:lnTo>
                    <a:lnTo>
                      <a:pt x="0" y="40"/>
                    </a:lnTo>
                    <a:lnTo>
                      <a:pt x="2" y="32"/>
                    </a:lnTo>
                    <a:lnTo>
                      <a:pt x="8" y="23"/>
                    </a:lnTo>
                    <a:lnTo>
                      <a:pt x="15" y="17"/>
                    </a:lnTo>
                    <a:lnTo>
                      <a:pt x="23" y="12"/>
                    </a:lnTo>
                    <a:lnTo>
                      <a:pt x="36" y="4"/>
                    </a:lnTo>
                    <a:lnTo>
                      <a:pt x="46" y="4"/>
                    </a:lnTo>
                    <a:lnTo>
                      <a:pt x="63" y="0"/>
                    </a:lnTo>
                    <a:lnTo>
                      <a:pt x="82" y="6"/>
                    </a:lnTo>
                    <a:lnTo>
                      <a:pt x="93" y="22"/>
                    </a:lnTo>
                  </a:path>
                </a:pathLst>
              </a:custGeom>
              <a:solidFill>
                <a:srgbClr val="8F5B1A"/>
              </a:solidFill>
              <a:ln w="12699" cap="rnd">
                <a:solidFill>
                  <a:srgbClr val="000000"/>
                </a:solidFill>
                <a:round/>
                <a:headEnd/>
                <a:tailEnd/>
              </a:ln>
            </p:spPr>
            <p:txBody>
              <a:bodyPr/>
              <a:lstStyle/>
              <a:p>
                <a:endParaRPr lang="zh-CN" altLang="en-US"/>
              </a:p>
            </p:txBody>
          </p:sp>
          <p:sp>
            <p:nvSpPr>
              <p:cNvPr id="12371" name="Freeform 204">
                <a:extLst>
                  <a:ext uri="{FF2B5EF4-FFF2-40B4-BE49-F238E27FC236}">
                    <a16:creationId xmlns:a16="http://schemas.microsoft.com/office/drawing/2014/main" id="{599C9517-9673-4B38-BA96-80181063BCFC}"/>
                  </a:ext>
                </a:extLst>
              </p:cNvPr>
              <p:cNvSpPr>
                <a:spLocks/>
              </p:cNvSpPr>
              <p:nvPr/>
            </p:nvSpPr>
            <p:spPr bwMode="auto">
              <a:xfrm>
                <a:off x="1708" y="2837"/>
                <a:ext cx="20" cy="17"/>
              </a:xfrm>
              <a:custGeom>
                <a:avLst/>
                <a:gdLst>
                  <a:gd name="T0" fmla="*/ 19 w 20"/>
                  <a:gd name="T1" fmla="*/ 0 h 17"/>
                  <a:gd name="T2" fmla="*/ 14 w 20"/>
                  <a:gd name="T3" fmla="*/ 16 h 17"/>
                  <a:gd name="T4" fmla="*/ 0 w 20"/>
                  <a:gd name="T5" fmla="*/ 16 h 17"/>
                  <a:gd name="T6" fmla="*/ 2 w 20"/>
                  <a:gd name="T7" fmla="*/ 5 h 17"/>
                  <a:gd name="T8" fmla="*/ 6 w 20"/>
                  <a:gd name="T9" fmla="*/ 0 h 17"/>
                  <a:gd name="T10" fmla="*/ 19 w 20"/>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7">
                    <a:moveTo>
                      <a:pt x="19" y="0"/>
                    </a:moveTo>
                    <a:lnTo>
                      <a:pt x="14" y="16"/>
                    </a:lnTo>
                    <a:lnTo>
                      <a:pt x="0" y="16"/>
                    </a:lnTo>
                    <a:lnTo>
                      <a:pt x="2" y="5"/>
                    </a:lnTo>
                    <a:lnTo>
                      <a:pt x="6" y="0"/>
                    </a:lnTo>
                    <a:lnTo>
                      <a:pt x="19"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72" name="Freeform 205">
                <a:extLst>
                  <a:ext uri="{FF2B5EF4-FFF2-40B4-BE49-F238E27FC236}">
                    <a16:creationId xmlns:a16="http://schemas.microsoft.com/office/drawing/2014/main" id="{11036029-F45E-4D37-A13E-B49AB9278316}"/>
                  </a:ext>
                </a:extLst>
              </p:cNvPr>
              <p:cNvSpPr>
                <a:spLocks/>
              </p:cNvSpPr>
              <p:nvPr/>
            </p:nvSpPr>
            <p:spPr bwMode="auto">
              <a:xfrm>
                <a:off x="1708" y="2837"/>
                <a:ext cx="20" cy="17"/>
              </a:xfrm>
              <a:custGeom>
                <a:avLst/>
                <a:gdLst>
                  <a:gd name="T0" fmla="*/ 19 w 20"/>
                  <a:gd name="T1" fmla="*/ 0 h 17"/>
                  <a:gd name="T2" fmla="*/ 14 w 20"/>
                  <a:gd name="T3" fmla="*/ 16 h 17"/>
                  <a:gd name="T4" fmla="*/ 0 w 20"/>
                  <a:gd name="T5" fmla="*/ 16 h 17"/>
                  <a:gd name="T6" fmla="*/ 2 w 20"/>
                  <a:gd name="T7" fmla="*/ 5 h 17"/>
                  <a:gd name="T8" fmla="*/ 6 w 20"/>
                  <a:gd name="T9" fmla="*/ 0 h 17"/>
                  <a:gd name="T10" fmla="*/ 19 w 20"/>
                  <a:gd name="T11" fmla="*/ 0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 h="17">
                    <a:moveTo>
                      <a:pt x="19" y="0"/>
                    </a:moveTo>
                    <a:lnTo>
                      <a:pt x="14" y="16"/>
                    </a:lnTo>
                    <a:lnTo>
                      <a:pt x="0" y="16"/>
                    </a:lnTo>
                    <a:lnTo>
                      <a:pt x="2" y="5"/>
                    </a:lnTo>
                    <a:lnTo>
                      <a:pt x="6" y="0"/>
                    </a:lnTo>
                    <a:lnTo>
                      <a:pt x="19" y="0"/>
                    </a:lnTo>
                  </a:path>
                </a:pathLst>
              </a:custGeom>
              <a:solidFill>
                <a:srgbClr val="000000"/>
              </a:solidFill>
              <a:ln w="12699" cap="rnd">
                <a:solidFill>
                  <a:srgbClr val="000000"/>
                </a:solidFill>
                <a:round/>
                <a:headEnd/>
                <a:tailEnd/>
              </a:ln>
            </p:spPr>
            <p:txBody>
              <a:bodyPr/>
              <a:lstStyle/>
              <a:p>
                <a:endParaRPr lang="zh-CN" altLang="en-US"/>
              </a:p>
            </p:txBody>
          </p:sp>
          <p:sp>
            <p:nvSpPr>
              <p:cNvPr id="12373" name="Freeform 206">
                <a:extLst>
                  <a:ext uri="{FF2B5EF4-FFF2-40B4-BE49-F238E27FC236}">
                    <a16:creationId xmlns:a16="http://schemas.microsoft.com/office/drawing/2014/main" id="{BFEC6900-694D-4AFC-A299-4701B465987B}"/>
                  </a:ext>
                </a:extLst>
              </p:cNvPr>
              <p:cNvSpPr>
                <a:spLocks/>
              </p:cNvSpPr>
              <p:nvPr/>
            </p:nvSpPr>
            <p:spPr bwMode="auto">
              <a:xfrm>
                <a:off x="1733" y="2837"/>
                <a:ext cx="17" cy="17"/>
              </a:xfrm>
              <a:custGeom>
                <a:avLst/>
                <a:gdLst>
                  <a:gd name="T0" fmla="*/ 12 w 17"/>
                  <a:gd name="T1" fmla="*/ 5 h 17"/>
                  <a:gd name="T2" fmla="*/ 8 w 17"/>
                  <a:gd name="T3" fmla="*/ 0 h 17"/>
                  <a:gd name="T4" fmla="*/ 0 w 17"/>
                  <a:gd name="T5" fmla="*/ 5 h 17"/>
                  <a:gd name="T6" fmla="*/ 4 w 17"/>
                  <a:gd name="T7" fmla="*/ 16 h 17"/>
                  <a:gd name="T8" fmla="*/ 16 w 17"/>
                  <a:gd name="T9" fmla="*/ 11 h 17"/>
                  <a:gd name="T10" fmla="*/ 12 w 17"/>
                  <a:gd name="T11" fmla="*/ 5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2" y="5"/>
                    </a:moveTo>
                    <a:lnTo>
                      <a:pt x="8" y="0"/>
                    </a:lnTo>
                    <a:lnTo>
                      <a:pt x="0" y="5"/>
                    </a:lnTo>
                    <a:lnTo>
                      <a:pt x="4" y="16"/>
                    </a:lnTo>
                    <a:lnTo>
                      <a:pt x="16" y="11"/>
                    </a:lnTo>
                    <a:lnTo>
                      <a:pt x="12"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74" name="Freeform 207">
                <a:extLst>
                  <a:ext uri="{FF2B5EF4-FFF2-40B4-BE49-F238E27FC236}">
                    <a16:creationId xmlns:a16="http://schemas.microsoft.com/office/drawing/2014/main" id="{66A75BD5-2A4B-460D-B858-28B68B8CC6B8}"/>
                  </a:ext>
                </a:extLst>
              </p:cNvPr>
              <p:cNvSpPr>
                <a:spLocks/>
              </p:cNvSpPr>
              <p:nvPr/>
            </p:nvSpPr>
            <p:spPr bwMode="auto">
              <a:xfrm>
                <a:off x="1739" y="2837"/>
                <a:ext cx="17" cy="17"/>
              </a:xfrm>
              <a:custGeom>
                <a:avLst/>
                <a:gdLst>
                  <a:gd name="T0" fmla="*/ 12 w 17"/>
                  <a:gd name="T1" fmla="*/ 5 h 17"/>
                  <a:gd name="T2" fmla="*/ 8 w 17"/>
                  <a:gd name="T3" fmla="*/ 0 h 17"/>
                  <a:gd name="T4" fmla="*/ 0 w 17"/>
                  <a:gd name="T5" fmla="*/ 5 h 17"/>
                  <a:gd name="T6" fmla="*/ 4 w 17"/>
                  <a:gd name="T7" fmla="*/ 16 h 17"/>
                  <a:gd name="T8" fmla="*/ 16 w 17"/>
                  <a:gd name="T9" fmla="*/ 11 h 17"/>
                  <a:gd name="T10" fmla="*/ 12 w 17"/>
                  <a:gd name="T11" fmla="*/ 5 h 1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7">
                    <a:moveTo>
                      <a:pt x="12" y="5"/>
                    </a:moveTo>
                    <a:lnTo>
                      <a:pt x="8" y="0"/>
                    </a:lnTo>
                    <a:lnTo>
                      <a:pt x="0" y="5"/>
                    </a:lnTo>
                    <a:lnTo>
                      <a:pt x="4" y="16"/>
                    </a:lnTo>
                    <a:lnTo>
                      <a:pt x="16" y="11"/>
                    </a:lnTo>
                    <a:lnTo>
                      <a:pt x="12" y="5"/>
                    </a:lnTo>
                  </a:path>
                </a:pathLst>
              </a:custGeom>
              <a:solidFill>
                <a:srgbClr val="000000"/>
              </a:solidFill>
              <a:ln w="12699" cap="rnd">
                <a:solidFill>
                  <a:srgbClr val="000000"/>
                </a:solidFill>
                <a:round/>
                <a:headEnd/>
                <a:tailEnd/>
              </a:ln>
            </p:spPr>
            <p:txBody>
              <a:bodyPr/>
              <a:lstStyle/>
              <a:p>
                <a:endParaRPr lang="zh-CN" altLang="en-US"/>
              </a:p>
            </p:txBody>
          </p:sp>
          <p:sp>
            <p:nvSpPr>
              <p:cNvPr id="12375" name="Freeform 208">
                <a:extLst>
                  <a:ext uri="{FF2B5EF4-FFF2-40B4-BE49-F238E27FC236}">
                    <a16:creationId xmlns:a16="http://schemas.microsoft.com/office/drawing/2014/main" id="{D8C49BFF-BD7F-41EA-A2FB-3EE3C4B201A1}"/>
                  </a:ext>
                </a:extLst>
              </p:cNvPr>
              <p:cNvSpPr>
                <a:spLocks/>
              </p:cNvSpPr>
              <p:nvPr/>
            </p:nvSpPr>
            <p:spPr bwMode="auto">
              <a:xfrm>
                <a:off x="1661" y="2904"/>
                <a:ext cx="86" cy="164"/>
              </a:xfrm>
              <a:custGeom>
                <a:avLst/>
                <a:gdLst>
                  <a:gd name="T0" fmla="*/ 23 w 86"/>
                  <a:gd name="T1" fmla="*/ 0 h 164"/>
                  <a:gd name="T2" fmla="*/ 57 w 86"/>
                  <a:gd name="T3" fmla="*/ 27 h 164"/>
                  <a:gd name="T4" fmla="*/ 68 w 86"/>
                  <a:gd name="T5" fmla="*/ 8 h 164"/>
                  <a:gd name="T6" fmla="*/ 83 w 86"/>
                  <a:gd name="T7" fmla="*/ 17 h 164"/>
                  <a:gd name="T8" fmla="*/ 85 w 86"/>
                  <a:gd name="T9" fmla="*/ 69 h 164"/>
                  <a:gd name="T10" fmla="*/ 61 w 86"/>
                  <a:gd name="T11" fmla="*/ 163 h 164"/>
                  <a:gd name="T12" fmla="*/ 6 w 86"/>
                  <a:gd name="T13" fmla="*/ 76 h 164"/>
                  <a:gd name="T14" fmla="*/ 0 w 86"/>
                  <a:gd name="T15" fmla="*/ 23 h 164"/>
                  <a:gd name="T16" fmla="*/ 10 w 86"/>
                  <a:gd name="T17" fmla="*/ 14 h 164"/>
                  <a:gd name="T18" fmla="*/ 17 w 86"/>
                  <a:gd name="T19" fmla="*/ 10 h 164"/>
                  <a:gd name="T20" fmla="*/ 23 w 86"/>
                  <a:gd name="T21" fmla="*/ 0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64">
                    <a:moveTo>
                      <a:pt x="23" y="0"/>
                    </a:moveTo>
                    <a:lnTo>
                      <a:pt x="57" y="27"/>
                    </a:lnTo>
                    <a:lnTo>
                      <a:pt x="68" y="8"/>
                    </a:lnTo>
                    <a:lnTo>
                      <a:pt x="83" y="17"/>
                    </a:lnTo>
                    <a:lnTo>
                      <a:pt x="85" y="69"/>
                    </a:lnTo>
                    <a:lnTo>
                      <a:pt x="61" y="163"/>
                    </a:lnTo>
                    <a:lnTo>
                      <a:pt x="6" y="76"/>
                    </a:lnTo>
                    <a:lnTo>
                      <a:pt x="0" y="23"/>
                    </a:lnTo>
                    <a:lnTo>
                      <a:pt x="10" y="14"/>
                    </a:lnTo>
                    <a:lnTo>
                      <a:pt x="17" y="10"/>
                    </a:lnTo>
                    <a:lnTo>
                      <a:pt x="23" y="0"/>
                    </a:lnTo>
                  </a:path>
                </a:pathLst>
              </a:custGeom>
              <a:solidFill>
                <a:srgbClr val="D5F3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76" name="Freeform 209">
                <a:extLst>
                  <a:ext uri="{FF2B5EF4-FFF2-40B4-BE49-F238E27FC236}">
                    <a16:creationId xmlns:a16="http://schemas.microsoft.com/office/drawing/2014/main" id="{56438139-43BE-4B44-BE19-BCC7775B7A7E}"/>
                  </a:ext>
                </a:extLst>
              </p:cNvPr>
              <p:cNvSpPr>
                <a:spLocks/>
              </p:cNvSpPr>
              <p:nvPr/>
            </p:nvSpPr>
            <p:spPr bwMode="auto">
              <a:xfrm>
                <a:off x="1661" y="2904"/>
                <a:ext cx="86" cy="164"/>
              </a:xfrm>
              <a:custGeom>
                <a:avLst/>
                <a:gdLst>
                  <a:gd name="T0" fmla="*/ 23 w 86"/>
                  <a:gd name="T1" fmla="*/ 0 h 164"/>
                  <a:gd name="T2" fmla="*/ 57 w 86"/>
                  <a:gd name="T3" fmla="*/ 27 h 164"/>
                  <a:gd name="T4" fmla="*/ 76 w 86"/>
                  <a:gd name="T5" fmla="*/ 4 h 164"/>
                  <a:gd name="T6" fmla="*/ 83 w 86"/>
                  <a:gd name="T7" fmla="*/ 17 h 164"/>
                  <a:gd name="T8" fmla="*/ 85 w 86"/>
                  <a:gd name="T9" fmla="*/ 69 h 164"/>
                  <a:gd name="T10" fmla="*/ 61 w 86"/>
                  <a:gd name="T11" fmla="*/ 163 h 164"/>
                  <a:gd name="T12" fmla="*/ 6 w 86"/>
                  <a:gd name="T13" fmla="*/ 76 h 164"/>
                  <a:gd name="T14" fmla="*/ 0 w 86"/>
                  <a:gd name="T15" fmla="*/ 23 h 164"/>
                  <a:gd name="T16" fmla="*/ 10 w 86"/>
                  <a:gd name="T17" fmla="*/ 14 h 164"/>
                  <a:gd name="T18" fmla="*/ 17 w 86"/>
                  <a:gd name="T19" fmla="*/ 10 h 164"/>
                  <a:gd name="T20" fmla="*/ 23 w 86"/>
                  <a:gd name="T21" fmla="*/ 0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6" h="164">
                    <a:moveTo>
                      <a:pt x="23" y="0"/>
                    </a:moveTo>
                    <a:lnTo>
                      <a:pt x="57" y="27"/>
                    </a:lnTo>
                    <a:lnTo>
                      <a:pt x="76" y="4"/>
                    </a:lnTo>
                    <a:lnTo>
                      <a:pt x="83" y="17"/>
                    </a:lnTo>
                    <a:lnTo>
                      <a:pt x="85" y="69"/>
                    </a:lnTo>
                    <a:lnTo>
                      <a:pt x="61" y="163"/>
                    </a:lnTo>
                    <a:lnTo>
                      <a:pt x="6" y="76"/>
                    </a:lnTo>
                    <a:lnTo>
                      <a:pt x="0" y="23"/>
                    </a:lnTo>
                    <a:lnTo>
                      <a:pt x="10" y="14"/>
                    </a:lnTo>
                    <a:lnTo>
                      <a:pt x="17" y="10"/>
                    </a:lnTo>
                    <a:lnTo>
                      <a:pt x="23" y="0"/>
                    </a:lnTo>
                  </a:path>
                </a:pathLst>
              </a:custGeom>
              <a:solidFill>
                <a:srgbClr val="D5F3FF"/>
              </a:solidFill>
              <a:ln w="12699" cap="rnd">
                <a:solidFill>
                  <a:srgbClr val="000000"/>
                </a:solidFill>
                <a:round/>
                <a:headEnd/>
                <a:tailEnd/>
              </a:ln>
            </p:spPr>
            <p:txBody>
              <a:bodyPr/>
              <a:lstStyle/>
              <a:p>
                <a:endParaRPr lang="zh-CN" altLang="en-US"/>
              </a:p>
            </p:txBody>
          </p:sp>
          <p:sp>
            <p:nvSpPr>
              <p:cNvPr id="12377" name="Freeform 210">
                <a:extLst>
                  <a:ext uri="{FF2B5EF4-FFF2-40B4-BE49-F238E27FC236}">
                    <a16:creationId xmlns:a16="http://schemas.microsoft.com/office/drawing/2014/main" id="{12DC24B2-1791-473D-A6B0-E6C49B9BD5EF}"/>
                  </a:ext>
                </a:extLst>
              </p:cNvPr>
              <p:cNvSpPr>
                <a:spLocks/>
              </p:cNvSpPr>
              <p:nvPr/>
            </p:nvSpPr>
            <p:spPr bwMode="auto">
              <a:xfrm>
                <a:off x="1706" y="2931"/>
                <a:ext cx="28" cy="143"/>
              </a:xfrm>
              <a:custGeom>
                <a:avLst/>
                <a:gdLst>
                  <a:gd name="T0" fmla="*/ 12 w 28"/>
                  <a:gd name="T1" fmla="*/ 4 h 143"/>
                  <a:gd name="T2" fmla="*/ 8 w 28"/>
                  <a:gd name="T3" fmla="*/ 0 h 143"/>
                  <a:gd name="T4" fmla="*/ 4 w 28"/>
                  <a:gd name="T5" fmla="*/ 8 h 143"/>
                  <a:gd name="T6" fmla="*/ 8 w 28"/>
                  <a:gd name="T7" fmla="*/ 10 h 143"/>
                  <a:gd name="T8" fmla="*/ 0 w 28"/>
                  <a:gd name="T9" fmla="*/ 101 h 143"/>
                  <a:gd name="T10" fmla="*/ 18 w 28"/>
                  <a:gd name="T11" fmla="*/ 142 h 143"/>
                  <a:gd name="T12" fmla="*/ 27 w 28"/>
                  <a:gd name="T13" fmla="*/ 101 h 143"/>
                  <a:gd name="T14" fmla="*/ 22 w 28"/>
                  <a:gd name="T15" fmla="*/ 87 h 143"/>
                  <a:gd name="T16" fmla="*/ 14 w 28"/>
                  <a:gd name="T17" fmla="*/ 12 h 143"/>
                  <a:gd name="T18" fmla="*/ 20 w 28"/>
                  <a:gd name="T19" fmla="*/ 8 h 143"/>
                  <a:gd name="T20" fmla="*/ 16 w 28"/>
                  <a:gd name="T21" fmla="*/ 2 h 143"/>
                  <a:gd name="T22" fmla="*/ 12 w 28"/>
                  <a:gd name="T23" fmla="*/ 4 h 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 h="143">
                    <a:moveTo>
                      <a:pt x="12" y="4"/>
                    </a:moveTo>
                    <a:lnTo>
                      <a:pt x="8" y="0"/>
                    </a:lnTo>
                    <a:lnTo>
                      <a:pt x="4" y="8"/>
                    </a:lnTo>
                    <a:lnTo>
                      <a:pt x="8" y="10"/>
                    </a:lnTo>
                    <a:lnTo>
                      <a:pt x="0" y="101"/>
                    </a:lnTo>
                    <a:lnTo>
                      <a:pt x="18" y="142"/>
                    </a:lnTo>
                    <a:lnTo>
                      <a:pt x="27" y="101"/>
                    </a:lnTo>
                    <a:lnTo>
                      <a:pt x="22" y="87"/>
                    </a:lnTo>
                    <a:lnTo>
                      <a:pt x="14" y="12"/>
                    </a:lnTo>
                    <a:lnTo>
                      <a:pt x="20" y="8"/>
                    </a:lnTo>
                    <a:lnTo>
                      <a:pt x="16" y="2"/>
                    </a:lnTo>
                    <a:lnTo>
                      <a:pt x="12" y="4"/>
                    </a:lnTo>
                  </a:path>
                </a:pathLst>
              </a:custGeom>
              <a:solidFill>
                <a:srgbClr val="005A8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78" name="Freeform 211">
                <a:extLst>
                  <a:ext uri="{FF2B5EF4-FFF2-40B4-BE49-F238E27FC236}">
                    <a16:creationId xmlns:a16="http://schemas.microsoft.com/office/drawing/2014/main" id="{E9FA7F68-8762-47D7-98E7-FB8F6D9F3BAE}"/>
                  </a:ext>
                </a:extLst>
              </p:cNvPr>
              <p:cNvSpPr>
                <a:spLocks/>
              </p:cNvSpPr>
              <p:nvPr/>
            </p:nvSpPr>
            <p:spPr bwMode="auto">
              <a:xfrm>
                <a:off x="1706" y="2931"/>
                <a:ext cx="28" cy="143"/>
              </a:xfrm>
              <a:custGeom>
                <a:avLst/>
                <a:gdLst>
                  <a:gd name="T0" fmla="*/ 12 w 28"/>
                  <a:gd name="T1" fmla="*/ 4 h 143"/>
                  <a:gd name="T2" fmla="*/ 8 w 28"/>
                  <a:gd name="T3" fmla="*/ 0 h 143"/>
                  <a:gd name="T4" fmla="*/ 4 w 28"/>
                  <a:gd name="T5" fmla="*/ 8 h 143"/>
                  <a:gd name="T6" fmla="*/ 8 w 28"/>
                  <a:gd name="T7" fmla="*/ 10 h 143"/>
                  <a:gd name="T8" fmla="*/ 0 w 28"/>
                  <a:gd name="T9" fmla="*/ 101 h 143"/>
                  <a:gd name="T10" fmla="*/ 18 w 28"/>
                  <a:gd name="T11" fmla="*/ 142 h 143"/>
                  <a:gd name="T12" fmla="*/ 27 w 28"/>
                  <a:gd name="T13" fmla="*/ 101 h 143"/>
                  <a:gd name="T14" fmla="*/ 22 w 28"/>
                  <a:gd name="T15" fmla="*/ 87 h 143"/>
                  <a:gd name="T16" fmla="*/ 14 w 28"/>
                  <a:gd name="T17" fmla="*/ 12 h 143"/>
                  <a:gd name="T18" fmla="*/ 20 w 28"/>
                  <a:gd name="T19" fmla="*/ 8 h 143"/>
                  <a:gd name="T20" fmla="*/ 16 w 28"/>
                  <a:gd name="T21" fmla="*/ 2 h 143"/>
                  <a:gd name="T22" fmla="*/ 12 w 28"/>
                  <a:gd name="T23" fmla="*/ 4 h 1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 h="143">
                    <a:moveTo>
                      <a:pt x="12" y="4"/>
                    </a:moveTo>
                    <a:lnTo>
                      <a:pt x="8" y="0"/>
                    </a:lnTo>
                    <a:lnTo>
                      <a:pt x="4" y="8"/>
                    </a:lnTo>
                    <a:lnTo>
                      <a:pt x="8" y="10"/>
                    </a:lnTo>
                    <a:lnTo>
                      <a:pt x="0" y="101"/>
                    </a:lnTo>
                    <a:lnTo>
                      <a:pt x="18" y="142"/>
                    </a:lnTo>
                    <a:lnTo>
                      <a:pt x="27" y="101"/>
                    </a:lnTo>
                    <a:lnTo>
                      <a:pt x="22" y="87"/>
                    </a:lnTo>
                    <a:lnTo>
                      <a:pt x="14" y="12"/>
                    </a:lnTo>
                    <a:lnTo>
                      <a:pt x="20" y="8"/>
                    </a:lnTo>
                    <a:lnTo>
                      <a:pt x="16" y="2"/>
                    </a:lnTo>
                    <a:lnTo>
                      <a:pt x="12" y="4"/>
                    </a:lnTo>
                  </a:path>
                </a:pathLst>
              </a:custGeom>
              <a:solidFill>
                <a:srgbClr val="005A80"/>
              </a:solidFill>
              <a:ln w="12699" cap="rnd">
                <a:solidFill>
                  <a:srgbClr val="000000"/>
                </a:solidFill>
                <a:round/>
                <a:headEnd/>
                <a:tailEnd/>
              </a:ln>
            </p:spPr>
            <p:txBody>
              <a:bodyPr/>
              <a:lstStyle/>
              <a:p>
                <a:endParaRPr lang="zh-CN" altLang="en-US"/>
              </a:p>
            </p:txBody>
          </p:sp>
          <p:sp>
            <p:nvSpPr>
              <p:cNvPr id="12379" name="Freeform 212">
                <a:extLst>
                  <a:ext uri="{FF2B5EF4-FFF2-40B4-BE49-F238E27FC236}">
                    <a16:creationId xmlns:a16="http://schemas.microsoft.com/office/drawing/2014/main" id="{C43345E4-A9B4-4449-AEA6-AE6026AE9F62}"/>
                  </a:ext>
                </a:extLst>
              </p:cNvPr>
              <p:cNvSpPr>
                <a:spLocks/>
              </p:cNvSpPr>
              <p:nvPr/>
            </p:nvSpPr>
            <p:spPr bwMode="auto">
              <a:xfrm>
                <a:off x="1582" y="2916"/>
                <a:ext cx="234" cy="626"/>
              </a:xfrm>
              <a:custGeom>
                <a:avLst/>
                <a:gdLst>
                  <a:gd name="T0" fmla="*/ 0 w 234"/>
                  <a:gd name="T1" fmla="*/ 144 h 626"/>
                  <a:gd name="T2" fmla="*/ 4 w 234"/>
                  <a:gd name="T3" fmla="*/ 114 h 626"/>
                  <a:gd name="T4" fmla="*/ 8 w 234"/>
                  <a:gd name="T5" fmla="*/ 70 h 626"/>
                  <a:gd name="T6" fmla="*/ 12 w 234"/>
                  <a:gd name="T7" fmla="*/ 40 h 626"/>
                  <a:gd name="T8" fmla="*/ 10 w 234"/>
                  <a:gd name="T9" fmla="*/ 33 h 626"/>
                  <a:gd name="T10" fmla="*/ 35 w 234"/>
                  <a:gd name="T11" fmla="*/ 21 h 626"/>
                  <a:gd name="T12" fmla="*/ 56 w 234"/>
                  <a:gd name="T13" fmla="*/ 17 h 626"/>
                  <a:gd name="T14" fmla="*/ 77 w 234"/>
                  <a:gd name="T15" fmla="*/ 8 h 626"/>
                  <a:gd name="T16" fmla="*/ 90 w 234"/>
                  <a:gd name="T17" fmla="*/ 2 h 626"/>
                  <a:gd name="T18" fmla="*/ 109 w 234"/>
                  <a:gd name="T19" fmla="*/ 55 h 626"/>
                  <a:gd name="T20" fmla="*/ 140 w 234"/>
                  <a:gd name="T21" fmla="*/ 135 h 626"/>
                  <a:gd name="T22" fmla="*/ 155 w 234"/>
                  <a:gd name="T23" fmla="*/ 50 h 626"/>
                  <a:gd name="T24" fmla="*/ 155 w 234"/>
                  <a:gd name="T25" fmla="*/ 0 h 626"/>
                  <a:gd name="T26" fmla="*/ 205 w 234"/>
                  <a:gd name="T27" fmla="*/ 21 h 626"/>
                  <a:gd name="T28" fmla="*/ 220 w 234"/>
                  <a:gd name="T29" fmla="*/ 27 h 626"/>
                  <a:gd name="T30" fmla="*/ 228 w 234"/>
                  <a:gd name="T31" fmla="*/ 35 h 626"/>
                  <a:gd name="T32" fmla="*/ 226 w 234"/>
                  <a:gd name="T33" fmla="*/ 44 h 626"/>
                  <a:gd name="T34" fmla="*/ 224 w 234"/>
                  <a:gd name="T35" fmla="*/ 61 h 626"/>
                  <a:gd name="T36" fmla="*/ 222 w 234"/>
                  <a:gd name="T37" fmla="*/ 89 h 626"/>
                  <a:gd name="T38" fmla="*/ 228 w 234"/>
                  <a:gd name="T39" fmla="*/ 129 h 626"/>
                  <a:gd name="T40" fmla="*/ 233 w 234"/>
                  <a:gd name="T41" fmla="*/ 167 h 626"/>
                  <a:gd name="T42" fmla="*/ 197 w 234"/>
                  <a:gd name="T43" fmla="*/ 223 h 626"/>
                  <a:gd name="T44" fmla="*/ 205 w 234"/>
                  <a:gd name="T45" fmla="*/ 250 h 626"/>
                  <a:gd name="T46" fmla="*/ 205 w 234"/>
                  <a:gd name="T47" fmla="*/ 267 h 626"/>
                  <a:gd name="T48" fmla="*/ 199 w 234"/>
                  <a:gd name="T49" fmla="*/ 269 h 626"/>
                  <a:gd name="T50" fmla="*/ 197 w 234"/>
                  <a:gd name="T51" fmla="*/ 427 h 626"/>
                  <a:gd name="T52" fmla="*/ 187 w 234"/>
                  <a:gd name="T53" fmla="*/ 622 h 626"/>
                  <a:gd name="T54" fmla="*/ 130 w 234"/>
                  <a:gd name="T55" fmla="*/ 625 h 626"/>
                  <a:gd name="T56" fmla="*/ 128 w 234"/>
                  <a:gd name="T57" fmla="*/ 402 h 626"/>
                  <a:gd name="T58" fmla="*/ 126 w 234"/>
                  <a:gd name="T59" fmla="*/ 342 h 626"/>
                  <a:gd name="T60" fmla="*/ 109 w 234"/>
                  <a:gd name="T61" fmla="*/ 446 h 626"/>
                  <a:gd name="T62" fmla="*/ 96 w 234"/>
                  <a:gd name="T63" fmla="*/ 527 h 626"/>
                  <a:gd name="T64" fmla="*/ 81 w 234"/>
                  <a:gd name="T65" fmla="*/ 620 h 626"/>
                  <a:gd name="T66" fmla="*/ 27 w 234"/>
                  <a:gd name="T67" fmla="*/ 620 h 626"/>
                  <a:gd name="T68" fmla="*/ 31 w 234"/>
                  <a:gd name="T69" fmla="*/ 565 h 626"/>
                  <a:gd name="T70" fmla="*/ 40 w 234"/>
                  <a:gd name="T71" fmla="*/ 502 h 626"/>
                  <a:gd name="T72" fmla="*/ 42 w 234"/>
                  <a:gd name="T73" fmla="*/ 444 h 626"/>
                  <a:gd name="T74" fmla="*/ 45 w 234"/>
                  <a:gd name="T75" fmla="*/ 369 h 626"/>
                  <a:gd name="T76" fmla="*/ 48 w 234"/>
                  <a:gd name="T77" fmla="*/ 306 h 626"/>
                  <a:gd name="T78" fmla="*/ 50 w 234"/>
                  <a:gd name="T79" fmla="*/ 291 h 626"/>
                  <a:gd name="T80" fmla="*/ 52 w 234"/>
                  <a:gd name="T81" fmla="*/ 269 h 626"/>
                  <a:gd name="T82" fmla="*/ 42 w 234"/>
                  <a:gd name="T83" fmla="*/ 267 h 626"/>
                  <a:gd name="T84" fmla="*/ 50 w 234"/>
                  <a:gd name="T85" fmla="*/ 240 h 626"/>
                  <a:gd name="T86" fmla="*/ 4 w 234"/>
                  <a:gd name="T87" fmla="*/ 189 h 626"/>
                  <a:gd name="T88" fmla="*/ 0 w 234"/>
                  <a:gd name="T89" fmla="*/ 170 h 626"/>
                  <a:gd name="T90" fmla="*/ 0 w 234"/>
                  <a:gd name="T91" fmla="*/ 146 h 626"/>
                  <a:gd name="T92" fmla="*/ 0 w 234"/>
                  <a:gd name="T93" fmla="*/ 144 h 626"/>
                  <a:gd name="T94" fmla="*/ 0 w 234"/>
                  <a:gd name="T95" fmla="*/ 144 h 626"/>
                  <a:gd name="T96" fmla="*/ 45 w 234"/>
                  <a:gd name="T97" fmla="*/ 144 h 626"/>
                  <a:gd name="T98" fmla="*/ 48 w 234"/>
                  <a:gd name="T99" fmla="*/ 142 h 626"/>
                  <a:gd name="T100" fmla="*/ 56 w 234"/>
                  <a:gd name="T101" fmla="*/ 117 h 626"/>
                  <a:gd name="T102" fmla="*/ 58 w 234"/>
                  <a:gd name="T103" fmla="*/ 144 h 626"/>
                  <a:gd name="T104" fmla="*/ 63 w 234"/>
                  <a:gd name="T105" fmla="*/ 174 h 626"/>
                  <a:gd name="T106" fmla="*/ 45 w 234"/>
                  <a:gd name="T107" fmla="*/ 159 h 626"/>
                  <a:gd name="T108" fmla="*/ 45 w 234"/>
                  <a:gd name="T109" fmla="*/ 144 h 626"/>
                  <a:gd name="T110" fmla="*/ 0 w 234"/>
                  <a:gd name="T111" fmla="*/ 144 h 62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4" h="626">
                    <a:moveTo>
                      <a:pt x="0" y="144"/>
                    </a:moveTo>
                    <a:lnTo>
                      <a:pt x="4" y="114"/>
                    </a:lnTo>
                    <a:lnTo>
                      <a:pt x="8" y="70"/>
                    </a:lnTo>
                    <a:lnTo>
                      <a:pt x="12" y="40"/>
                    </a:lnTo>
                    <a:lnTo>
                      <a:pt x="10" y="33"/>
                    </a:lnTo>
                    <a:lnTo>
                      <a:pt x="35" y="21"/>
                    </a:lnTo>
                    <a:lnTo>
                      <a:pt x="56" y="17"/>
                    </a:lnTo>
                    <a:lnTo>
                      <a:pt x="77" y="8"/>
                    </a:lnTo>
                    <a:lnTo>
                      <a:pt x="90" y="2"/>
                    </a:lnTo>
                    <a:lnTo>
                      <a:pt x="109" y="55"/>
                    </a:lnTo>
                    <a:lnTo>
                      <a:pt x="140" y="135"/>
                    </a:lnTo>
                    <a:lnTo>
                      <a:pt x="155" y="50"/>
                    </a:lnTo>
                    <a:lnTo>
                      <a:pt x="155" y="0"/>
                    </a:lnTo>
                    <a:lnTo>
                      <a:pt x="205" y="21"/>
                    </a:lnTo>
                    <a:lnTo>
                      <a:pt x="220" y="27"/>
                    </a:lnTo>
                    <a:lnTo>
                      <a:pt x="228" y="35"/>
                    </a:lnTo>
                    <a:lnTo>
                      <a:pt x="226" y="44"/>
                    </a:lnTo>
                    <a:lnTo>
                      <a:pt x="224" y="61"/>
                    </a:lnTo>
                    <a:lnTo>
                      <a:pt x="222" y="89"/>
                    </a:lnTo>
                    <a:lnTo>
                      <a:pt x="228" y="129"/>
                    </a:lnTo>
                    <a:lnTo>
                      <a:pt x="233" y="167"/>
                    </a:lnTo>
                    <a:lnTo>
                      <a:pt x="197" y="223"/>
                    </a:lnTo>
                    <a:lnTo>
                      <a:pt x="205" y="250"/>
                    </a:lnTo>
                    <a:lnTo>
                      <a:pt x="205" y="267"/>
                    </a:lnTo>
                    <a:lnTo>
                      <a:pt x="199" y="269"/>
                    </a:lnTo>
                    <a:lnTo>
                      <a:pt x="197" y="427"/>
                    </a:lnTo>
                    <a:lnTo>
                      <a:pt x="187" y="622"/>
                    </a:lnTo>
                    <a:lnTo>
                      <a:pt x="130" y="625"/>
                    </a:lnTo>
                    <a:lnTo>
                      <a:pt x="128" y="402"/>
                    </a:lnTo>
                    <a:lnTo>
                      <a:pt x="126" y="342"/>
                    </a:lnTo>
                    <a:lnTo>
                      <a:pt x="109" y="446"/>
                    </a:lnTo>
                    <a:lnTo>
                      <a:pt x="96" y="527"/>
                    </a:lnTo>
                    <a:lnTo>
                      <a:pt x="81" y="620"/>
                    </a:lnTo>
                    <a:lnTo>
                      <a:pt x="27" y="620"/>
                    </a:lnTo>
                    <a:lnTo>
                      <a:pt x="31" y="565"/>
                    </a:lnTo>
                    <a:lnTo>
                      <a:pt x="40" y="502"/>
                    </a:lnTo>
                    <a:lnTo>
                      <a:pt x="42" y="444"/>
                    </a:lnTo>
                    <a:lnTo>
                      <a:pt x="45" y="369"/>
                    </a:lnTo>
                    <a:lnTo>
                      <a:pt x="48" y="306"/>
                    </a:lnTo>
                    <a:lnTo>
                      <a:pt x="50" y="291"/>
                    </a:lnTo>
                    <a:lnTo>
                      <a:pt x="52" y="269"/>
                    </a:lnTo>
                    <a:lnTo>
                      <a:pt x="42" y="267"/>
                    </a:lnTo>
                    <a:lnTo>
                      <a:pt x="50" y="240"/>
                    </a:lnTo>
                    <a:lnTo>
                      <a:pt x="4" y="189"/>
                    </a:lnTo>
                    <a:lnTo>
                      <a:pt x="0" y="170"/>
                    </a:lnTo>
                    <a:lnTo>
                      <a:pt x="0" y="146"/>
                    </a:lnTo>
                    <a:lnTo>
                      <a:pt x="0" y="144"/>
                    </a:lnTo>
                    <a:lnTo>
                      <a:pt x="45" y="144"/>
                    </a:lnTo>
                    <a:lnTo>
                      <a:pt x="48" y="142"/>
                    </a:lnTo>
                    <a:lnTo>
                      <a:pt x="56" y="117"/>
                    </a:lnTo>
                    <a:lnTo>
                      <a:pt x="58" y="144"/>
                    </a:lnTo>
                    <a:lnTo>
                      <a:pt x="63" y="174"/>
                    </a:lnTo>
                    <a:lnTo>
                      <a:pt x="45" y="159"/>
                    </a:lnTo>
                    <a:lnTo>
                      <a:pt x="45" y="144"/>
                    </a:lnTo>
                    <a:lnTo>
                      <a:pt x="0" y="144"/>
                    </a:lnTo>
                  </a:path>
                </a:pathLst>
              </a:custGeom>
              <a:solidFill>
                <a:srgbClr val="006C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12380" name="Freeform 213">
                <a:extLst>
                  <a:ext uri="{FF2B5EF4-FFF2-40B4-BE49-F238E27FC236}">
                    <a16:creationId xmlns:a16="http://schemas.microsoft.com/office/drawing/2014/main" id="{8B077564-CFD2-4756-9969-B9E72937E0EC}"/>
                  </a:ext>
                </a:extLst>
              </p:cNvPr>
              <p:cNvSpPr>
                <a:spLocks/>
              </p:cNvSpPr>
              <p:nvPr/>
            </p:nvSpPr>
            <p:spPr bwMode="auto">
              <a:xfrm>
                <a:off x="1582" y="2916"/>
                <a:ext cx="234" cy="626"/>
              </a:xfrm>
              <a:custGeom>
                <a:avLst/>
                <a:gdLst>
                  <a:gd name="T0" fmla="*/ 0 w 234"/>
                  <a:gd name="T1" fmla="*/ 144 h 626"/>
                  <a:gd name="T2" fmla="*/ 4 w 234"/>
                  <a:gd name="T3" fmla="*/ 114 h 626"/>
                  <a:gd name="T4" fmla="*/ 8 w 234"/>
                  <a:gd name="T5" fmla="*/ 70 h 626"/>
                  <a:gd name="T6" fmla="*/ 12 w 234"/>
                  <a:gd name="T7" fmla="*/ 40 h 626"/>
                  <a:gd name="T8" fmla="*/ 10 w 234"/>
                  <a:gd name="T9" fmla="*/ 33 h 626"/>
                  <a:gd name="T10" fmla="*/ 35 w 234"/>
                  <a:gd name="T11" fmla="*/ 21 h 626"/>
                  <a:gd name="T12" fmla="*/ 56 w 234"/>
                  <a:gd name="T13" fmla="*/ 17 h 626"/>
                  <a:gd name="T14" fmla="*/ 77 w 234"/>
                  <a:gd name="T15" fmla="*/ 8 h 626"/>
                  <a:gd name="T16" fmla="*/ 90 w 234"/>
                  <a:gd name="T17" fmla="*/ 2 h 626"/>
                  <a:gd name="T18" fmla="*/ 109 w 234"/>
                  <a:gd name="T19" fmla="*/ 55 h 626"/>
                  <a:gd name="T20" fmla="*/ 140 w 234"/>
                  <a:gd name="T21" fmla="*/ 135 h 626"/>
                  <a:gd name="T22" fmla="*/ 155 w 234"/>
                  <a:gd name="T23" fmla="*/ 50 h 626"/>
                  <a:gd name="T24" fmla="*/ 155 w 234"/>
                  <a:gd name="T25" fmla="*/ 0 h 626"/>
                  <a:gd name="T26" fmla="*/ 205 w 234"/>
                  <a:gd name="T27" fmla="*/ 21 h 626"/>
                  <a:gd name="T28" fmla="*/ 220 w 234"/>
                  <a:gd name="T29" fmla="*/ 27 h 626"/>
                  <a:gd name="T30" fmla="*/ 228 w 234"/>
                  <a:gd name="T31" fmla="*/ 35 h 626"/>
                  <a:gd name="T32" fmla="*/ 226 w 234"/>
                  <a:gd name="T33" fmla="*/ 44 h 626"/>
                  <a:gd name="T34" fmla="*/ 224 w 234"/>
                  <a:gd name="T35" fmla="*/ 61 h 626"/>
                  <a:gd name="T36" fmla="*/ 222 w 234"/>
                  <a:gd name="T37" fmla="*/ 89 h 626"/>
                  <a:gd name="T38" fmla="*/ 228 w 234"/>
                  <a:gd name="T39" fmla="*/ 129 h 626"/>
                  <a:gd name="T40" fmla="*/ 233 w 234"/>
                  <a:gd name="T41" fmla="*/ 167 h 626"/>
                  <a:gd name="T42" fmla="*/ 197 w 234"/>
                  <a:gd name="T43" fmla="*/ 223 h 626"/>
                  <a:gd name="T44" fmla="*/ 205 w 234"/>
                  <a:gd name="T45" fmla="*/ 250 h 626"/>
                  <a:gd name="T46" fmla="*/ 205 w 234"/>
                  <a:gd name="T47" fmla="*/ 267 h 626"/>
                  <a:gd name="T48" fmla="*/ 199 w 234"/>
                  <a:gd name="T49" fmla="*/ 269 h 626"/>
                  <a:gd name="T50" fmla="*/ 197 w 234"/>
                  <a:gd name="T51" fmla="*/ 427 h 626"/>
                  <a:gd name="T52" fmla="*/ 187 w 234"/>
                  <a:gd name="T53" fmla="*/ 622 h 626"/>
                  <a:gd name="T54" fmla="*/ 130 w 234"/>
                  <a:gd name="T55" fmla="*/ 625 h 626"/>
                  <a:gd name="T56" fmla="*/ 128 w 234"/>
                  <a:gd name="T57" fmla="*/ 402 h 626"/>
                  <a:gd name="T58" fmla="*/ 126 w 234"/>
                  <a:gd name="T59" fmla="*/ 342 h 626"/>
                  <a:gd name="T60" fmla="*/ 109 w 234"/>
                  <a:gd name="T61" fmla="*/ 446 h 626"/>
                  <a:gd name="T62" fmla="*/ 96 w 234"/>
                  <a:gd name="T63" fmla="*/ 527 h 626"/>
                  <a:gd name="T64" fmla="*/ 81 w 234"/>
                  <a:gd name="T65" fmla="*/ 620 h 626"/>
                  <a:gd name="T66" fmla="*/ 27 w 234"/>
                  <a:gd name="T67" fmla="*/ 620 h 626"/>
                  <a:gd name="T68" fmla="*/ 31 w 234"/>
                  <a:gd name="T69" fmla="*/ 565 h 626"/>
                  <a:gd name="T70" fmla="*/ 40 w 234"/>
                  <a:gd name="T71" fmla="*/ 502 h 626"/>
                  <a:gd name="T72" fmla="*/ 42 w 234"/>
                  <a:gd name="T73" fmla="*/ 444 h 626"/>
                  <a:gd name="T74" fmla="*/ 45 w 234"/>
                  <a:gd name="T75" fmla="*/ 369 h 626"/>
                  <a:gd name="T76" fmla="*/ 48 w 234"/>
                  <a:gd name="T77" fmla="*/ 306 h 626"/>
                  <a:gd name="T78" fmla="*/ 50 w 234"/>
                  <a:gd name="T79" fmla="*/ 291 h 626"/>
                  <a:gd name="T80" fmla="*/ 52 w 234"/>
                  <a:gd name="T81" fmla="*/ 269 h 626"/>
                  <a:gd name="T82" fmla="*/ 42 w 234"/>
                  <a:gd name="T83" fmla="*/ 267 h 626"/>
                  <a:gd name="T84" fmla="*/ 50 w 234"/>
                  <a:gd name="T85" fmla="*/ 240 h 626"/>
                  <a:gd name="T86" fmla="*/ 4 w 234"/>
                  <a:gd name="T87" fmla="*/ 189 h 626"/>
                  <a:gd name="T88" fmla="*/ 0 w 234"/>
                  <a:gd name="T89" fmla="*/ 170 h 626"/>
                  <a:gd name="T90" fmla="*/ 0 w 234"/>
                  <a:gd name="T91" fmla="*/ 146 h 626"/>
                  <a:gd name="T92" fmla="*/ 0 w 234"/>
                  <a:gd name="T93" fmla="*/ 144 h 626"/>
                  <a:gd name="T94" fmla="*/ 45 w 234"/>
                  <a:gd name="T95" fmla="*/ 144 h 626"/>
                  <a:gd name="T96" fmla="*/ 48 w 234"/>
                  <a:gd name="T97" fmla="*/ 142 h 626"/>
                  <a:gd name="T98" fmla="*/ 56 w 234"/>
                  <a:gd name="T99" fmla="*/ 117 h 626"/>
                  <a:gd name="T100" fmla="*/ 58 w 234"/>
                  <a:gd name="T101" fmla="*/ 144 h 626"/>
                  <a:gd name="T102" fmla="*/ 63 w 234"/>
                  <a:gd name="T103" fmla="*/ 174 h 626"/>
                  <a:gd name="T104" fmla="*/ 45 w 234"/>
                  <a:gd name="T105" fmla="*/ 159 h 626"/>
                  <a:gd name="T106" fmla="*/ 45 w 234"/>
                  <a:gd name="T107" fmla="*/ 144 h 626"/>
                  <a:gd name="T108" fmla="*/ 0 w 234"/>
                  <a:gd name="T109" fmla="*/ 144 h 62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34" h="626">
                    <a:moveTo>
                      <a:pt x="0" y="144"/>
                    </a:moveTo>
                    <a:lnTo>
                      <a:pt x="4" y="114"/>
                    </a:lnTo>
                    <a:lnTo>
                      <a:pt x="8" y="70"/>
                    </a:lnTo>
                    <a:lnTo>
                      <a:pt x="12" y="40"/>
                    </a:lnTo>
                    <a:lnTo>
                      <a:pt x="10" y="33"/>
                    </a:lnTo>
                    <a:lnTo>
                      <a:pt x="35" y="21"/>
                    </a:lnTo>
                    <a:lnTo>
                      <a:pt x="56" y="17"/>
                    </a:lnTo>
                    <a:lnTo>
                      <a:pt x="77" y="8"/>
                    </a:lnTo>
                    <a:lnTo>
                      <a:pt x="90" y="2"/>
                    </a:lnTo>
                    <a:lnTo>
                      <a:pt x="109" y="55"/>
                    </a:lnTo>
                    <a:lnTo>
                      <a:pt x="140" y="135"/>
                    </a:lnTo>
                    <a:lnTo>
                      <a:pt x="155" y="50"/>
                    </a:lnTo>
                    <a:lnTo>
                      <a:pt x="155" y="0"/>
                    </a:lnTo>
                    <a:lnTo>
                      <a:pt x="205" y="21"/>
                    </a:lnTo>
                    <a:lnTo>
                      <a:pt x="220" y="27"/>
                    </a:lnTo>
                    <a:lnTo>
                      <a:pt x="228" y="35"/>
                    </a:lnTo>
                    <a:lnTo>
                      <a:pt x="226" y="44"/>
                    </a:lnTo>
                    <a:lnTo>
                      <a:pt x="224" y="61"/>
                    </a:lnTo>
                    <a:lnTo>
                      <a:pt x="222" y="89"/>
                    </a:lnTo>
                    <a:lnTo>
                      <a:pt x="228" y="129"/>
                    </a:lnTo>
                    <a:lnTo>
                      <a:pt x="233" y="167"/>
                    </a:lnTo>
                    <a:lnTo>
                      <a:pt x="197" y="223"/>
                    </a:lnTo>
                    <a:lnTo>
                      <a:pt x="205" y="250"/>
                    </a:lnTo>
                    <a:lnTo>
                      <a:pt x="205" y="267"/>
                    </a:lnTo>
                    <a:lnTo>
                      <a:pt x="199" y="269"/>
                    </a:lnTo>
                    <a:lnTo>
                      <a:pt x="197" y="427"/>
                    </a:lnTo>
                    <a:lnTo>
                      <a:pt x="187" y="622"/>
                    </a:lnTo>
                    <a:lnTo>
                      <a:pt x="130" y="625"/>
                    </a:lnTo>
                    <a:lnTo>
                      <a:pt x="128" y="402"/>
                    </a:lnTo>
                    <a:lnTo>
                      <a:pt x="126" y="342"/>
                    </a:lnTo>
                    <a:lnTo>
                      <a:pt x="109" y="446"/>
                    </a:lnTo>
                    <a:lnTo>
                      <a:pt x="96" y="527"/>
                    </a:lnTo>
                    <a:lnTo>
                      <a:pt x="81" y="620"/>
                    </a:lnTo>
                    <a:lnTo>
                      <a:pt x="27" y="620"/>
                    </a:lnTo>
                    <a:lnTo>
                      <a:pt x="31" y="565"/>
                    </a:lnTo>
                    <a:lnTo>
                      <a:pt x="40" y="502"/>
                    </a:lnTo>
                    <a:lnTo>
                      <a:pt x="42" y="444"/>
                    </a:lnTo>
                    <a:lnTo>
                      <a:pt x="45" y="369"/>
                    </a:lnTo>
                    <a:lnTo>
                      <a:pt x="48" y="306"/>
                    </a:lnTo>
                    <a:lnTo>
                      <a:pt x="50" y="291"/>
                    </a:lnTo>
                    <a:lnTo>
                      <a:pt x="52" y="269"/>
                    </a:lnTo>
                    <a:lnTo>
                      <a:pt x="42" y="267"/>
                    </a:lnTo>
                    <a:lnTo>
                      <a:pt x="50" y="240"/>
                    </a:lnTo>
                    <a:lnTo>
                      <a:pt x="4" y="189"/>
                    </a:lnTo>
                    <a:lnTo>
                      <a:pt x="0" y="170"/>
                    </a:lnTo>
                    <a:lnTo>
                      <a:pt x="0" y="146"/>
                    </a:lnTo>
                    <a:lnTo>
                      <a:pt x="0" y="144"/>
                    </a:lnTo>
                    <a:lnTo>
                      <a:pt x="45" y="144"/>
                    </a:lnTo>
                    <a:lnTo>
                      <a:pt x="48" y="142"/>
                    </a:lnTo>
                    <a:lnTo>
                      <a:pt x="56" y="117"/>
                    </a:lnTo>
                    <a:lnTo>
                      <a:pt x="58" y="144"/>
                    </a:lnTo>
                    <a:lnTo>
                      <a:pt x="63" y="174"/>
                    </a:lnTo>
                    <a:lnTo>
                      <a:pt x="45" y="159"/>
                    </a:lnTo>
                    <a:lnTo>
                      <a:pt x="45" y="144"/>
                    </a:lnTo>
                    <a:lnTo>
                      <a:pt x="0" y="144"/>
                    </a:lnTo>
                  </a:path>
                </a:pathLst>
              </a:custGeom>
              <a:solidFill>
                <a:srgbClr val="006C88"/>
              </a:solidFill>
              <a:ln w="12699" cap="rnd">
                <a:solidFill>
                  <a:srgbClr val="AAAAAA"/>
                </a:solidFill>
                <a:round/>
                <a:headEnd/>
                <a:tailEnd/>
              </a:ln>
            </p:spPr>
            <p:txBody>
              <a:bodyPr/>
              <a:lstStyle/>
              <a:p>
                <a:endParaRPr lang="zh-CN" altLang="en-US"/>
              </a:p>
            </p:txBody>
          </p:sp>
          <p:sp>
            <p:nvSpPr>
              <p:cNvPr id="12381" name="Freeform 214">
                <a:extLst>
                  <a:ext uri="{FF2B5EF4-FFF2-40B4-BE49-F238E27FC236}">
                    <a16:creationId xmlns:a16="http://schemas.microsoft.com/office/drawing/2014/main" id="{5DE2BDAD-3A23-448E-B8FC-833CAA8724FB}"/>
                  </a:ext>
                </a:extLst>
              </p:cNvPr>
              <p:cNvSpPr>
                <a:spLocks/>
              </p:cNvSpPr>
              <p:nvPr/>
            </p:nvSpPr>
            <p:spPr bwMode="auto">
              <a:xfrm>
                <a:off x="1582" y="2916"/>
                <a:ext cx="239" cy="626"/>
              </a:xfrm>
              <a:custGeom>
                <a:avLst/>
                <a:gdLst>
                  <a:gd name="T0" fmla="*/ 0 w 239"/>
                  <a:gd name="T1" fmla="*/ 144 h 626"/>
                  <a:gd name="T2" fmla="*/ 4 w 239"/>
                  <a:gd name="T3" fmla="*/ 114 h 626"/>
                  <a:gd name="T4" fmla="*/ 8 w 239"/>
                  <a:gd name="T5" fmla="*/ 70 h 626"/>
                  <a:gd name="T6" fmla="*/ 12 w 239"/>
                  <a:gd name="T7" fmla="*/ 40 h 626"/>
                  <a:gd name="T8" fmla="*/ 10 w 239"/>
                  <a:gd name="T9" fmla="*/ 33 h 626"/>
                  <a:gd name="T10" fmla="*/ 35 w 239"/>
                  <a:gd name="T11" fmla="*/ 21 h 626"/>
                  <a:gd name="T12" fmla="*/ 56 w 239"/>
                  <a:gd name="T13" fmla="*/ 17 h 626"/>
                  <a:gd name="T14" fmla="*/ 77 w 239"/>
                  <a:gd name="T15" fmla="*/ 8 h 626"/>
                  <a:gd name="T16" fmla="*/ 90 w 239"/>
                  <a:gd name="T17" fmla="*/ 2 h 626"/>
                  <a:gd name="T18" fmla="*/ 108 w 239"/>
                  <a:gd name="T19" fmla="*/ 55 h 626"/>
                  <a:gd name="T20" fmla="*/ 140 w 239"/>
                  <a:gd name="T21" fmla="*/ 135 h 626"/>
                  <a:gd name="T22" fmla="*/ 155 w 239"/>
                  <a:gd name="T23" fmla="*/ 50 h 626"/>
                  <a:gd name="T24" fmla="*/ 155 w 239"/>
                  <a:gd name="T25" fmla="*/ 0 h 626"/>
                  <a:gd name="T26" fmla="*/ 205 w 239"/>
                  <a:gd name="T27" fmla="*/ 21 h 626"/>
                  <a:gd name="T28" fmla="*/ 220 w 239"/>
                  <a:gd name="T29" fmla="*/ 27 h 626"/>
                  <a:gd name="T30" fmla="*/ 228 w 239"/>
                  <a:gd name="T31" fmla="*/ 35 h 626"/>
                  <a:gd name="T32" fmla="*/ 226 w 239"/>
                  <a:gd name="T33" fmla="*/ 44 h 626"/>
                  <a:gd name="T34" fmla="*/ 233 w 239"/>
                  <a:gd name="T35" fmla="*/ 64 h 626"/>
                  <a:gd name="T36" fmla="*/ 238 w 239"/>
                  <a:gd name="T37" fmla="*/ 89 h 626"/>
                  <a:gd name="T38" fmla="*/ 238 w 239"/>
                  <a:gd name="T39" fmla="*/ 129 h 626"/>
                  <a:gd name="T40" fmla="*/ 232 w 239"/>
                  <a:gd name="T41" fmla="*/ 167 h 626"/>
                  <a:gd name="T42" fmla="*/ 208 w 239"/>
                  <a:gd name="T43" fmla="*/ 222 h 626"/>
                  <a:gd name="T44" fmla="*/ 205 w 239"/>
                  <a:gd name="T45" fmla="*/ 250 h 626"/>
                  <a:gd name="T46" fmla="*/ 212 w 239"/>
                  <a:gd name="T47" fmla="*/ 274 h 626"/>
                  <a:gd name="T48" fmla="*/ 200 w 239"/>
                  <a:gd name="T49" fmla="*/ 278 h 626"/>
                  <a:gd name="T50" fmla="*/ 196 w 239"/>
                  <a:gd name="T51" fmla="*/ 427 h 626"/>
                  <a:gd name="T52" fmla="*/ 186 w 239"/>
                  <a:gd name="T53" fmla="*/ 622 h 626"/>
                  <a:gd name="T54" fmla="*/ 130 w 239"/>
                  <a:gd name="T55" fmla="*/ 625 h 626"/>
                  <a:gd name="T56" fmla="*/ 128 w 239"/>
                  <a:gd name="T57" fmla="*/ 402 h 626"/>
                  <a:gd name="T58" fmla="*/ 125 w 239"/>
                  <a:gd name="T59" fmla="*/ 342 h 626"/>
                  <a:gd name="T60" fmla="*/ 108 w 239"/>
                  <a:gd name="T61" fmla="*/ 446 h 626"/>
                  <a:gd name="T62" fmla="*/ 96 w 239"/>
                  <a:gd name="T63" fmla="*/ 527 h 626"/>
                  <a:gd name="T64" fmla="*/ 81 w 239"/>
                  <a:gd name="T65" fmla="*/ 620 h 626"/>
                  <a:gd name="T66" fmla="*/ 27 w 239"/>
                  <a:gd name="T67" fmla="*/ 620 h 626"/>
                  <a:gd name="T68" fmla="*/ 31 w 239"/>
                  <a:gd name="T69" fmla="*/ 565 h 626"/>
                  <a:gd name="T70" fmla="*/ 40 w 239"/>
                  <a:gd name="T71" fmla="*/ 502 h 626"/>
                  <a:gd name="T72" fmla="*/ 42 w 239"/>
                  <a:gd name="T73" fmla="*/ 444 h 626"/>
                  <a:gd name="T74" fmla="*/ 45 w 239"/>
                  <a:gd name="T75" fmla="*/ 369 h 626"/>
                  <a:gd name="T76" fmla="*/ 48 w 239"/>
                  <a:gd name="T77" fmla="*/ 306 h 626"/>
                  <a:gd name="T78" fmla="*/ 50 w 239"/>
                  <a:gd name="T79" fmla="*/ 291 h 626"/>
                  <a:gd name="T80" fmla="*/ 52 w 239"/>
                  <a:gd name="T81" fmla="*/ 269 h 626"/>
                  <a:gd name="T82" fmla="*/ 42 w 239"/>
                  <a:gd name="T83" fmla="*/ 267 h 626"/>
                  <a:gd name="T84" fmla="*/ 50 w 239"/>
                  <a:gd name="T85" fmla="*/ 240 h 626"/>
                  <a:gd name="T86" fmla="*/ 4 w 239"/>
                  <a:gd name="T87" fmla="*/ 189 h 626"/>
                  <a:gd name="T88" fmla="*/ 0 w 239"/>
                  <a:gd name="T89" fmla="*/ 170 h 626"/>
                  <a:gd name="T90" fmla="*/ 0 w 239"/>
                  <a:gd name="T91" fmla="*/ 146 h 626"/>
                  <a:gd name="T92" fmla="*/ 0 w 239"/>
                  <a:gd name="T93" fmla="*/ 144 h 62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39" h="626">
                    <a:moveTo>
                      <a:pt x="0" y="144"/>
                    </a:moveTo>
                    <a:lnTo>
                      <a:pt x="4" y="114"/>
                    </a:lnTo>
                    <a:lnTo>
                      <a:pt x="8" y="70"/>
                    </a:lnTo>
                    <a:lnTo>
                      <a:pt x="12" y="40"/>
                    </a:lnTo>
                    <a:lnTo>
                      <a:pt x="10" y="33"/>
                    </a:lnTo>
                    <a:lnTo>
                      <a:pt x="35" y="21"/>
                    </a:lnTo>
                    <a:lnTo>
                      <a:pt x="56" y="17"/>
                    </a:lnTo>
                    <a:lnTo>
                      <a:pt x="77" y="8"/>
                    </a:lnTo>
                    <a:lnTo>
                      <a:pt x="90" y="2"/>
                    </a:lnTo>
                    <a:lnTo>
                      <a:pt x="108" y="55"/>
                    </a:lnTo>
                    <a:lnTo>
                      <a:pt x="140" y="135"/>
                    </a:lnTo>
                    <a:lnTo>
                      <a:pt x="155" y="50"/>
                    </a:lnTo>
                    <a:lnTo>
                      <a:pt x="155" y="0"/>
                    </a:lnTo>
                    <a:lnTo>
                      <a:pt x="205" y="21"/>
                    </a:lnTo>
                    <a:lnTo>
                      <a:pt x="220" y="27"/>
                    </a:lnTo>
                    <a:lnTo>
                      <a:pt x="228" y="35"/>
                    </a:lnTo>
                    <a:lnTo>
                      <a:pt x="226" y="44"/>
                    </a:lnTo>
                    <a:lnTo>
                      <a:pt x="233" y="64"/>
                    </a:lnTo>
                    <a:lnTo>
                      <a:pt x="238" y="89"/>
                    </a:lnTo>
                    <a:lnTo>
                      <a:pt x="238" y="129"/>
                    </a:lnTo>
                    <a:lnTo>
                      <a:pt x="232" y="167"/>
                    </a:lnTo>
                    <a:lnTo>
                      <a:pt x="208" y="222"/>
                    </a:lnTo>
                    <a:lnTo>
                      <a:pt x="205" y="250"/>
                    </a:lnTo>
                    <a:lnTo>
                      <a:pt x="212" y="274"/>
                    </a:lnTo>
                    <a:lnTo>
                      <a:pt x="200" y="278"/>
                    </a:lnTo>
                    <a:lnTo>
                      <a:pt x="196" y="427"/>
                    </a:lnTo>
                    <a:lnTo>
                      <a:pt x="186" y="622"/>
                    </a:lnTo>
                    <a:lnTo>
                      <a:pt x="130" y="625"/>
                    </a:lnTo>
                    <a:lnTo>
                      <a:pt x="128" y="402"/>
                    </a:lnTo>
                    <a:lnTo>
                      <a:pt x="125" y="342"/>
                    </a:lnTo>
                    <a:lnTo>
                      <a:pt x="108" y="446"/>
                    </a:lnTo>
                    <a:lnTo>
                      <a:pt x="96" y="527"/>
                    </a:lnTo>
                    <a:lnTo>
                      <a:pt x="81" y="620"/>
                    </a:lnTo>
                    <a:lnTo>
                      <a:pt x="27" y="620"/>
                    </a:lnTo>
                    <a:lnTo>
                      <a:pt x="31" y="565"/>
                    </a:lnTo>
                    <a:lnTo>
                      <a:pt x="40" y="502"/>
                    </a:lnTo>
                    <a:lnTo>
                      <a:pt x="42" y="444"/>
                    </a:lnTo>
                    <a:lnTo>
                      <a:pt x="45" y="369"/>
                    </a:lnTo>
                    <a:lnTo>
                      <a:pt x="48" y="306"/>
                    </a:lnTo>
                    <a:lnTo>
                      <a:pt x="50" y="291"/>
                    </a:lnTo>
                    <a:lnTo>
                      <a:pt x="52" y="269"/>
                    </a:lnTo>
                    <a:lnTo>
                      <a:pt x="42" y="267"/>
                    </a:lnTo>
                    <a:lnTo>
                      <a:pt x="50" y="240"/>
                    </a:lnTo>
                    <a:lnTo>
                      <a:pt x="4" y="189"/>
                    </a:lnTo>
                    <a:lnTo>
                      <a:pt x="0" y="170"/>
                    </a:lnTo>
                    <a:lnTo>
                      <a:pt x="0" y="146"/>
                    </a:lnTo>
                    <a:lnTo>
                      <a:pt x="0" y="144"/>
                    </a:lnTo>
                  </a:path>
                </a:pathLst>
              </a:custGeom>
              <a:solidFill>
                <a:srgbClr val="006C88"/>
              </a:solidFill>
              <a:ln w="12699" cap="rnd">
                <a:solidFill>
                  <a:srgbClr val="000000"/>
                </a:solidFill>
                <a:round/>
                <a:headEnd/>
                <a:tailEnd/>
              </a:ln>
            </p:spPr>
            <p:txBody>
              <a:bodyPr/>
              <a:lstStyle/>
              <a:p>
                <a:endParaRPr lang="zh-CN" altLang="en-US"/>
              </a:p>
            </p:txBody>
          </p:sp>
          <p:sp>
            <p:nvSpPr>
              <p:cNvPr id="12382" name="Freeform 215">
                <a:extLst>
                  <a:ext uri="{FF2B5EF4-FFF2-40B4-BE49-F238E27FC236}">
                    <a16:creationId xmlns:a16="http://schemas.microsoft.com/office/drawing/2014/main" id="{C75021E7-D222-4815-B0E3-6B990B7F5CEE}"/>
                  </a:ext>
                </a:extLst>
              </p:cNvPr>
              <p:cNvSpPr>
                <a:spLocks/>
              </p:cNvSpPr>
              <p:nvPr/>
            </p:nvSpPr>
            <p:spPr bwMode="auto">
              <a:xfrm>
                <a:off x="1628" y="3033"/>
                <a:ext cx="18" cy="59"/>
              </a:xfrm>
              <a:custGeom>
                <a:avLst/>
                <a:gdLst>
                  <a:gd name="T0" fmla="*/ 10 w 18"/>
                  <a:gd name="T1" fmla="*/ 0 h 59"/>
                  <a:gd name="T2" fmla="*/ 12 w 18"/>
                  <a:gd name="T3" fmla="*/ 27 h 59"/>
                  <a:gd name="T4" fmla="*/ 17 w 18"/>
                  <a:gd name="T5" fmla="*/ 58 h 59"/>
                  <a:gd name="T6" fmla="*/ 0 w 18"/>
                  <a:gd name="T7" fmla="*/ 42 h 59"/>
                  <a:gd name="T8" fmla="*/ 2 w 18"/>
                  <a:gd name="T9" fmla="*/ 25 h 59"/>
                  <a:gd name="T10" fmla="*/ 10 w 18"/>
                  <a:gd name="T11" fmla="*/ 0 h 5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59">
                    <a:moveTo>
                      <a:pt x="10" y="0"/>
                    </a:moveTo>
                    <a:lnTo>
                      <a:pt x="12" y="27"/>
                    </a:lnTo>
                    <a:lnTo>
                      <a:pt x="17" y="58"/>
                    </a:lnTo>
                    <a:lnTo>
                      <a:pt x="0" y="42"/>
                    </a:lnTo>
                    <a:lnTo>
                      <a:pt x="2" y="25"/>
                    </a:lnTo>
                    <a:lnTo>
                      <a:pt x="10" y="0"/>
                    </a:lnTo>
                  </a:path>
                </a:pathLst>
              </a:custGeom>
              <a:solidFill>
                <a:srgbClr val="FFFFFF"/>
              </a:solidFill>
              <a:ln w="12699" cap="rnd">
                <a:solidFill>
                  <a:srgbClr val="000000"/>
                </a:solidFill>
                <a:round/>
                <a:headEnd/>
                <a:tailEnd/>
              </a:ln>
            </p:spPr>
            <p:txBody>
              <a:bodyPr/>
              <a:lstStyle/>
              <a:p>
                <a:endParaRPr lang="zh-CN" altLang="en-US"/>
              </a:p>
            </p:txBody>
          </p:sp>
          <p:sp>
            <p:nvSpPr>
              <p:cNvPr id="12383" name="Freeform 216">
                <a:extLst>
                  <a:ext uri="{FF2B5EF4-FFF2-40B4-BE49-F238E27FC236}">
                    <a16:creationId xmlns:a16="http://schemas.microsoft.com/office/drawing/2014/main" id="{9E793EF5-C5AE-4DEF-B0E2-3B82E5B30B47}"/>
                  </a:ext>
                </a:extLst>
              </p:cNvPr>
              <p:cNvSpPr>
                <a:spLocks/>
              </p:cNvSpPr>
              <p:nvPr/>
            </p:nvSpPr>
            <p:spPr bwMode="auto">
              <a:xfrm>
                <a:off x="1657" y="2782"/>
                <a:ext cx="118" cy="50"/>
              </a:xfrm>
              <a:custGeom>
                <a:avLst/>
                <a:gdLst>
                  <a:gd name="T0" fmla="*/ 9 w 118"/>
                  <a:gd name="T1" fmla="*/ 25 h 50"/>
                  <a:gd name="T2" fmla="*/ 0 w 118"/>
                  <a:gd name="T3" fmla="*/ 18 h 50"/>
                  <a:gd name="T4" fmla="*/ 33 w 118"/>
                  <a:gd name="T5" fmla="*/ 7 h 50"/>
                  <a:gd name="T6" fmla="*/ 85 w 118"/>
                  <a:gd name="T7" fmla="*/ 0 h 50"/>
                  <a:gd name="T8" fmla="*/ 107 w 118"/>
                  <a:gd name="T9" fmla="*/ 20 h 50"/>
                  <a:gd name="T10" fmla="*/ 88 w 118"/>
                  <a:gd name="T11" fmla="*/ 36 h 50"/>
                  <a:gd name="T12" fmla="*/ 117 w 118"/>
                  <a:gd name="T13" fmla="*/ 42 h 50"/>
                  <a:gd name="T14" fmla="*/ 99 w 118"/>
                  <a:gd name="T15" fmla="*/ 49 h 50"/>
                  <a:gd name="T16" fmla="*/ 76 w 118"/>
                  <a:gd name="T17" fmla="*/ 49 h 50"/>
                  <a:gd name="T18" fmla="*/ 54 w 118"/>
                  <a:gd name="T19" fmla="*/ 39 h 50"/>
                  <a:gd name="T20" fmla="*/ 28 w 118"/>
                  <a:gd name="T21" fmla="*/ 37 h 50"/>
                  <a:gd name="T22" fmla="*/ 28 w 118"/>
                  <a:gd name="T23" fmla="*/ 40 h 50"/>
                  <a:gd name="T24" fmla="*/ 13 w 118"/>
                  <a:gd name="T25" fmla="*/ 39 h 50"/>
                  <a:gd name="T26" fmla="*/ 9 w 118"/>
                  <a:gd name="T27" fmla="*/ 25 h 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8" h="50">
                    <a:moveTo>
                      <a:pt x="9" y="25"/>
                    </a:moveTo>
                    <a:lnTo>
                      <a:pt x="0" y="18"/>
                    </a:lnTo>
                    <a:lnTo>
                      <a:pt x="33" y="7"/>
                    </a:lnTo>
                    <a:lnTo>
                      <a:pt x="85" y="0"/>
                    </a:lnTo>
                    <a:lnTo>
                      <a:pt x="107" y="20"/>
                    </a:lnTo>
                    <a:lnTo>
                      <a:pt x="88" y="36"/>
                    </a:lnTo>
                    <a:lnTo>
                      <a:pt x="117" y="42"/>
                    </a:lnTo>
                    <a:lnTo>
                      <a:pt x="99" y="49"/>
                    </a:lnTo>
                    <a:lnTo>
                      <a:pt x="76" y="49"/>
                    </a:lnTo>
                    <a:lnTo>
                      <a:pt x="54" y="39"/>
                    </a:lnTo>
                    <a:lnTo>
                      <a:pt x="28" y="37"/>
                    </a:lnTo>
                    <a:lnTo>
                      <a:pt x="28" y="40"/>
                    </a:lnTo>
                    <a:lnTo>
                      <a:pt x="13" y="39"/>
                    </a:lnTo>
                    <a:lnTo>
                      <a:pt x="9" y="25"/>
                    </a:lnTo>
                  </a:path>
                </a:pathLst>
              </a:custGeom>
              <a:solidFill>
                <a:srgbClr val="00CC99"/>
              </a:solidFill>
              <a:ln w="12699" cap="rnd">
                <a:solidFill>
                  <a:srgbClr val="000000"/>
                </a:solidFill>
                <a:round/>
                <a:headEnd/>
                <a:tailEnd/>
              </a:ln>
            </p:spPr>
            <p:txBody>
              <a:bodyPr/>
              <a:lstStyle/>
              <a:p>
                <a:endParaRPr lang="zh-CN" altLang="en-US"/>
              </a:p>
            </p:txBody>
          </p:sp>
          <p:sp>
            <p:nvSpPr>
              <p:cNvPr id="12384" name="Freeform 217">
                <a:extLst>
                  <a:ext uri="{FF2B5EF4-FFF2-40B4-BE49-F238E27FC236}">
                    <a16:creationId xmlns:a16="http://schemas.microsoft.com/office/drawing/2014/main" id="{4D312F92-233F-4B34-BE72-2D2533F9F042}"/>
                  </a:ext>
                </a:extLst>
              </p:cNvPr>
              <p:cNvSpPr>
                <a:spLocks/>
              </p:cNvSpPr>
              <p:nvPr/>
            </p:nvSpPr>
            <p:spPr bwMode="auto">
              <a:xfrm>
                <a:off x="1637" y="2957"/>
                <a:ext cx="34" cy="62"/>
              </a:xfrm>
              <a:custGeom>
                <a:avLst/>
                <a:gdLst>
                  <a:gd name="T0" fmla="*/ 0 w 34"/>
                  <a:gd name="T1" fmla="*/ 11 h 62"/>
                  <a:gd name="T2" fmla="*/ 13 w 34"/>
                  <a:gd name="T3" fmla="*/ 1 h 62"/>
                  <a:gd name="T4" fmla="*/ 22 w 34"/>
                  <a:gd name="T5" fmla="*/ 0 h 62"/>
                  <a:gd name="T6" fmla="*/ 33 w 34"/>
                  <a:gd name="T7" fmla="*/ 10 h 62"/>
                  <a:gd name="T8" fmla="*/ 30 w 34"/>
                  <a:gd name="T9" fmla="*/ 40 h 62"/>
                  <a:gd name="T10" fmla="*/ 17 w 34"/>
                  <a:gd name="T11" fmla="*/ 61 h 62"/>
                  <a:gd name="T12" fmla="*/ 6 w 34"/>
                  <a:gd name="T13" fmla="*/ 41 h 62"/>
                  <a:gd name="T14" fmla="*/ 0 w 34"/>
                  <a:gd name="T15" fmla="*/ 1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62">
                    <a:moveTo>
                      <a:pt x="0" y="11"/>
                    </a:moveTo>
                    <a:lnTo>
                      <a:pt x="13" y="1"/>
                    </a:lnTo>
                    <a:lnTo>
                      <a:pt x="22" y="0"/>
                    </a:lnTo>
                    <a:lnTo>
                      <a:pt x="33" y="10"/>
                    </a:lnTo>
                    <a:lnTo>
                      <a:pt x="30" y="40"/>
                    </a:lnTo>
                    <a:lnTo>
                      <a:pt x="17" y="61"/>
                    </a:lnTo>
                    <a:lnTo>
                      <a:pt x="6" y="41"/>
                    </a:lnTo>
                    <a:lnTo>
                      <a:pt x="0" y="11"/>
                    </a:lnTo>
                  </a:path>
                </a:pathLst>
              </a:custGeom>
              <a:gradFill rotWithShape="0">
                <a:gsLst>
                  <a:gs pos="0">
                    <a:srgbClr val="A0A0A0"/>
                  </a:gs>
                  <a:gs pos="50000">
                    <a:srgbClr val="B2B2B2"/>
                  </a:gs>
                  <a:gs pos="100000">
                    <a:srgbClr val="A0A0A0"/>
                  </a:gs>
                </a:gsLst>
                <a:lin ang="0" scaled="1"/>
              </a:gradFill>
              <a:ln w="12699" cap="rnd">
                <a:solidFill>
                  <a:srgbClr val="000000"/>
                </a:solidFill>
                <a:round/>
                <a:headEnd/>
                <a:tailEnd/>
              </a:ln>
            </p:spPr>
            <p:txBody>
              <a:bodyPr/>
              <a:lstStyle/>
              <a:p>
                <a:endParaRPr lang="zh-CN" altLang="en-US"/>
              </a:p>
            </p:txBody>
          </p:sp>
          <p:sp>
            <p:nvSpPr>
              <p:cNvPr id="12385" name="Freeform 218">
                <a:extLst>
                  <a:ext uri="{FF2B5EF4-FFF2-40B4-BE49-F238E27FC236}">
                    <a16:creationId xmlns:a16="http://schemas.microsoft.com/office/drawing/2014/main" id="{EF0B5F39-779F-4AE3-B49F-B71A03CB8C56}"/>
                  </a:ext>
                </a:extLst>
              </p:cNvPr>
              <p:cNvSpPr>
                <a:spLocks/>
              </p:cNvSpPr>
              <p:nvPr/>
            </p:nvSpPr>
            <p:spPr bwMode="auto">
              <a:xfrm>
                <a:off x="1731" y="2837"/>
                <a:ext cx="17" cy="33"/>
              </a:xfrm>
              <a:custGeom>
                <a:avLst/>
                <a:gdLst>
                  <a:gd name="T0" fmla="*/ 4 w 17"/>
                  <a:gd name="T1" fmla="*/ 0 h 33"/>
                  <a:gd name="T2" fmla="*/ 16 w 17"/>
                  <a:gd name="T3" fmla="*/ 26 h 33"/>
                  <a:gd name="T4" fmla="*/ 6 w 17"/>
                  <a:gd name="T5" fmla="*/ 32 h 33"/>
                  <a:gd name="T6" fmla="*/ 0 w 17"/>
                  <a:gd name="T7" fmla="*/ 29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 h="33">
                    <a:moveTo>
                      <a:pt x="4" y="0"/>
                    </a:moveTo>
                    <a:lnTo>
                      <a:pt x="16" y="26"/>
                    </a:lnTo>
                    <a:lnTo>
                      <a:pt x="6" y="32"/>
                    </a:lnTo>
                    <a:lnTo>
                      <a:pt x="0" y="29"/>
                    </a:lnTo>
                  </a:path>
                </a:pathLst>
              </a:custGeom>
              <a:noFill/>
              <a:ln w="12699" cap="rnd">
                <a:solidFill>
                  <a:srgbClr val="000000"/>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sp>
            <p:nvSpPr>
              <p:cNvPr id="12386" name="Line 219">
                <a:extLst>
                  <a:ext uri="{FF2B5EF4-FFF2-40B4-BE49-F238E27FC236}">
                    <a16:creationId xmlns:a16="http://schemas.microsoft.com/office/drawing/2014/main" id="{87655D79-D647-470F-9052-27E9569768ED}"/>
                  </a:ext>
                </a:extLst>
              </p:cNvPr>
              <p:cNvSpPr>
                <a:spLocks noChangeShapeType="1"/>
              </p:cNvSpPr>
              <p:nvPr/>
            </p:nvSpPr>
            <p:spPr bwMode="auto">
              <a:xfrm>
                <a:off x="1722" y="2880"/>
                <a:ext cx="21" cy="0"/>
              </a:xfrm>
              <a:prstGeom prst="line">
                <a:avLst/>
              </a:prstGeom>
              <a:noFill/>
              <a:ln w="12699">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87" name="Rectangle 220">
                <a:extLst>
                  <a:ext uri="{FF2B5EF4-FFF2-40B4-BE49-F238E27FC236}">
                    <a16:creationId xmlns:a16="http://schemas.microsoft.com/office/drawing/2014/main" id="{A8CE2920-17EF-4CFA-8880-5A2EFCDCDE78}"/>
                  </a:ext>
                </a:extLst>
              </p:cNvPr>
              <p:cNvSpPr>
                <a:spLocks noChangeArrowheads="1"/>
              </p:cNvSpPr>
              <p:nvPr/>
            </p:nvSpPr>
            <p:spPr bwMode="auto">
              <a:xfrm>
                <a:off x="1669" y="2807"/>
                <a:ext cx="86" cy="1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ahoma" panose="020B0604030504040204" pitchFamily="34" charset="0"/>
                </a:endParaRPr>
              </a:p>
            </p:txBody>
          </p:sp>
          <p:sp>
            <p:nvSpPr>
              <p:cNvPr id="12388" name="Freeform 221">
                <a:extLst>
                  <a:ext uri="{FF2B5EF4-FFF2-40B4-BE49-F238E27FC236}">
                    <a16:creationId xmlns:a16="http://schemas.microsoft.com/office/drawing/2014/main" id="{10D66ABA-434A-4C7A-BF84-41B2DB1FA6A0}"/>
                  </a:ext>
                </a:extLst>
              </p:cNvPr>
              <p:cNvSpPr>
                <a:spLocks/>
              </p:cNvSpPr>
              <p:nvPr/>
            </p:nvSpPr>
            <p:spPr bwMode="auto">
              <a:xfrm>
                <a:off x="1676" y="2914"/>
                <a:ext cx="64" cy="44"/>
              </a:xfrm>
              <a:custGeom>
                <a:avLst/>
                <a:gdLst>
                  <a:gd name="T0" fmla="*/ 0 w 64"/>
                  <a:gd name="T1" fmla="*/ 6 h 44"/>
                  <a:gd name="T2" fmla="*/ 20 w 64"/>
                  <a:gd name="T3" fmla="*/ 43 h 44"/>
                  <a:gd name="T4" fmla="*/ 38 w 64"/>
                  <a:gd name="T5" fmla="*/ 14 h 44"/>
                  <a:gd name="T6" fmla="*/ 46 w 64"/>
                  <a:gd name="T7" fmla="*/ 14 h 44"/>
                  <a:gd name="T8" fmla="*/ 56 w 64"/>
                  <a:gd name="T9" fmla="*/ 38 h 44"/>
                  <a:gd name="T10" fmla="*/ 60 w 64"/>
                  <a:gd name="T11" fmla="*/ 30 h 44"/>
                  <a:gd name="T12" fmla="*/ 63 w 64"/>
                  <a:gd name="T13" fmla="*/ 0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4" h="44">
                    <a:moveTo>
                      <a:pt x="0" y="6"/>
                    </a:moveTo>
                    <a:lnTo>
                      <a:pt x="20" y="43"/>
                    </a:lnTo>
                    <a:lnTo>
                      <a:pt x="38" y="14"/>
                    </a:lnTo>
                    <a:lnTo>
                      <a:pt x="46" y="14"/>
                    </a:lnTo>
                    <a:lnTo>
                      <a:pt x="56" y="38"/>
                    </a:lnTo>
                    <a:lnTo>
                      <a:pt x="60" y="30"/>
                    </a:lnTo>
                    <a:lnTo>
                      <a:pt x="63" y="0"/>
                    </a:lnTo>
                  </a:path>
                </a:pathLst>
              </a:custGeom>
              <a:noFill/>
              <a:ln w="12699" cap="rnd">
                <a:solidFill>
                  <a:srgbClr val="000000"/>
                </a:solidFill>
                <a:round/>
                <a:headEnd type="none" w="sm" len="sm"/>
                <a:tailEnd type="none" w="sm" len="sm"/>
              </a:ln>
              <a:extLst>
                <a:ext uri="{909E8E84-426E-40DD-AFC4-6F175D3DCCD1}">
                  <a14:hiddenFill xmlns:a14="http://schemas.microsoft.com/office/drawing/2010/main">
                    <a:solidFill>
                      <a:srgbClr val="00CC99"/>
                    </a:solidFill>
                  </a14:hiddenFill>
                </a:ext>
              </a:extLst>
            </p:spPr>
            <p:txBody>
              <a:bodyPr/>
              <a:lstStyle/>
              <a:p>
                <a:endParaRPr lang="zh-CN" altLang="en-US"/>
              </a:p>
            </p:txBody>
          </p:sp>
        </p:grpSp>
        <p:sp>
          <p:nvSpPr>
            <p:cNvPr id="12355" name="Arc 222">
              <a:extLst>
                <a:ext uri="{FF2B5EF4-FFF2-40B4-BE49-F238E27FC236}">
                  <a16:creationId xmlns:a16="http://schemas.microsoft.com/office/drawing/2014/main" id="{BA53391E-6F57-4D91-82F0-0CB18B1037D3}"/>
                </a:ext>
              </a:extLst>
            </p:cNvPr>
            <p:cNvSpPr>
              <a:spLocks/>
            </p:cNvSpPr>
            <p:nvPr/>
          </p:nvSpPr>
          <p:spPr bwMode="auto">
            <a:xfrm>
              <a:off x="7972" y="6022"/>
              <a:ext cx="5675" cy="723"/>
            </a:xfrm>
            <a:custGeom>
              <a:avLst/>
              <a:gdLst>
                <a:gd name="T0" fmla="*/ 0 w 42156"/>
                <a:gd name="T1" fmla="*/ 0 h 21600"/>
                <a:gd name="T2" fmla="*/ 0 w 42156"/>
                <a:gd name="T3" fmla="*/ 0 h 21600"/>
                <a:gd name="T4" fmla="*/ 0 w 42156"/>
                <a:gd name="T5" fmla="*/ 0 h 21600"/>
                <a:gd name="T6" fmla="*/ 0 60000 65536"/>
                <a:gd name="T7" fmla="*/ 0 60000 65536"/>
                <a:gd name="T8" fmla="*/ 0 60000 65536"/>
              </a:gdLst>
              <a:ahLst/>
              <a:cxnLst>
                <a:cxn ang="T6">
                  <a:pos x="T0" y="T1"/>
                </a:cxn>
                <a:cxn ang="T7">
                  <a:pos x="T2" y="T3"/>
                </a:cxn>
                <a:cxn ang="T8">
                  <a:pos x="T4" y="T5"/>
                </a:cxn>
              </a:cxnLst>
              <a:rect l="0" t="0" r="r" b="b"/>
              <a:pathLst>
                <a:path w="42156" h="21600" fill="none" extrusionOk="0">
                  <a:moveTo>
                    <a:pt x="42155" y="6082"/>
                  </a:moveTo>
                  <a:cubicBezTo>
                    <a:pt x="39456" y="15281"/>
                    <a:pt x="31016" y="21599"/>
                    <a:pt x="21430" y="21600"/>
                  </a:cubicBezTo>
                  <a:cubicBezTo>
                    <a:pt x="10546" y="21600"/>
                    <a:pt x="1363" y="13503"/>
                    <a:pt x="0" y="2705"/>
                  </a:cubicBezTo>
                </a:path>
                <a:path w="42156" h="21600" stroke="0" extrusionOk="0">
                  <a:moveTo>
                    <a:pt x="42155" y="6082"/>
                  </a:moveTo>
                  <a:cubicBezTo>
                    <a:pt x="39456" y="15281"/>
                    <a:pt x="31016" y="21599"/>
                    <a:pt x="21430" y="21600"/>
                  </a:cubicBezTo>
                  <a:cubicBezTo>
                    <a:pt x="10546" y="21600"/>
                    <a:pt x="1363" y="13503"/>
                    <a:pt x="0" y="2705"/>
                  </a:cubicBezTo>
                  <a:lnTo>
                    <a:pt x="21430" y="0"/>
                  </a:lnTo>
                  <a:lnTo>
                    <a:pt x="42155" y="6082"/>
                  </a:lnTo>
                  <a:close/>
                </a:path>
              </a:pathLst>
            </a:custGeom>
            <a:noFill/>
            <a:ln w="25399" cap="rnd">
              <a:solidFill>
                <a:srgbClr val="34E07D"/>
              </a:solidFill>
              <a:round/>
              <a:headEnd type="none" w="sm" len="sm"/>
              <a:tailEnd type="stealth" w="med" len="lg"/>
            </a:ln>
            <a:effectLst>
              <a:outerShdw dist="17961" dir="2700000" algn="ctr" rotWithShape="0">
                <a:srgbClr val="000000"/>
              </a:outerShdw>
            </a:effectLst>
            <a:extLst>
              <a:ext uri="{909E8E84-426E-40DD-AFC4-6F175D3DCCD1}">
                <a14:hiddenFill xmlns:a14="http://schemas.microsoft.com/office/drawing/2010/main">
                  <a:solidFill>
                    <a:srgbClr val="00CC99"/>
                  </a:solidFill>
                </a14:hiddenFill>
              </a:ext>
            </a:extLst>
          </p:spPr>
          <p:txBody>
            <a:bodyPr anchor="ctr"/>
            <a:lstStyle/>
            <a:p>
              <a:endParaRPr lang="zh-CN" altLang="en-US"/>
            </a:p>
          </p:txBody>
        </p:sp>
        <p:grpSp>
          <p:nvGrpSpPr>
            <p:cNvPr id="12356" name="Group 223">
              <a:extLst>
                <a:ext uri="{FF2B5EF4-FFF2-40B4-BE49-F238E27FC236}">
                  <a16:creationId xmlns:a16="http://schemas.microsoft.com/office/drawing/2014/main" id="{1D8844E7-9166-4748-9067-E290A7F423E4}"/>
                </a:ext>
              </a:extLst>
            </p:cNvPr>
            <p:cNvGrpSpPr>
              <a:grpSpLocks/>
            </p:cNvGrpSpPr>
            <p:nvPr/>
          </p:nvGrpSpPr>
          <p:grpSpPr bwMode="auto">
            <a:xfrm>
              <a:off x="4173" y="4979"/>
              <a:ext cx="360" cy="109"/>
              <a:chOff x="785" y="2558"/>
              <a:chExt cx="135" cy="44"/>
            </a:xfrm>
          </p:grpSpPr>
          <p:sp>
            <p:nvSpPr>
              <p:cNvPr id="12357" name="Line 224">
                <a:extLst>
                  <a:ext uri="{FF2B5EF4-FFF2-40B4-BE49-F238E27FC236}">
                    <a16:creationId xmlns:a16="http://schemas.microsoft.com/office/drawing/2014/main" id="{A51B3DAC-E4C4-4DAA-A1A0-5C7C07F3081F}"/>
                  </a:ext>
                </a:extLst>
              </p:cNvPr>
              <p:cNvSpPr>
                <a:spLocks noChangeShapeType="1"/>
              </p:cNvSpPr>
              <p:nvPr/>
            </p:nvSpPr>
            <p:spPr bwMode="auto">
              <a:xfrm>
                <a:off x="785" y="2558"/>
                <a:ext cx="0" cy="44"/>
              </a:xfrm>
              <a:prstGeom prst="line">
                <a:avLst/>
              </a:prstGeom>
              <a:noFill/>
              <a:ln w="25399">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58" name="Line 225">
                <a:extLst>
                  <a:ext uri="{FF2B5EF4-FFF2-40B4-BE49-F238E27FC236}">
                    <a16:creationId xmlns:a16="http://schemas.microsoft.com/office/drawing/2014/main" id="{163ED02A-C355-41F8-9A4E-62E409AD8AE7}"/>
                  </a:ext>
                </a:extLst>
              </p:cNvPr>
              <p:cNvSpPr>
                <a:spLocks noChangeShapeType="1"/>
              </p:cNvSpPr>
              <p:nvPr/>
            </p:nvSpPr>
            <p:spPr bwMode="auto">
              <a:xfrm>
                <a:off x="812" y="2558"/>
                <a:ext cx="0" cy="44"/>
              </a:xfrm>
              <a:prstGeom prst="line">
                <a:avLst/>
              </a:prstGeom>
              <a:noFill/>
              <a:ln w="25399">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59" name="Line 226">
                <a:extLst>
                  <a:ext uri="{FF2B5EF4-FFF2-40B4-BE49-F238E27FC236}">
                    <a16:creationId xmlns:a16="http://schemas.microsoft.com/office/drawing/2014/main" id="{78D8D69E-EFDF-4959-B626-F9D936147B3B}"/>
                  </a:ext>
                </a:extLst>
              </p:cNvPr>
              <p:cNvSpPr>
                <a:spLocks noChangeShapeType="1"/>
              </p:cNvSpPr>
              <p:nvPr/>
            </p:nvSpPr>
            <p:spPr bwMode="auto">
              <a:xfrm>
                <a:off x="839" y="2558"/>
                <a:ext cx="0" cy="44"/>
              </a:xfrm>
              <a:prstGeom prst="line">
                <a:avLst/>
              </a:prstGeom>
              <a:noFill/>
              <a:ln w="25399">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60" name="Line 227">
                <a:extLst>
                  <a:ext uri="{FF2B5EF4-FFF2-40B4-BE49-F238E27FC236}">
                    <a16:creationId xmlns:a16="http://schemas.microsoft.com/office/drawing/2014/main" id="{661037B2-C57B-473B-AFE9-62A11CAEE87C}"/>
                  </a:ext>
                </a:extLst>
              </p:cNvPr>
              <p:cNvSpPr>
                <a:spLocks noChangeShapeType="1"/>
              </p:cNvSpPr>
              <p:nvPr/>
            </p:nvSpPr>
            <p:spPr bwMode="auto">
              <a:xfrm>
                <a:off x="866" y="2558"/>
                <a:ext cx="0" cy="44"/>
              </a:xfrm>
              <a:prstGeom prst="line">
                <a:avLst/>
              </a:prstGeom>
              <a:noFill/>
              <a:ln w="25399">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61" name="Line 228">
                <a:extLst>
                  <a:ext uri="{FF2B5EF4-FFF2-40B4-BE49-F238E27FC236}">
                    <a16:creationId xmlns:a16="http://schemas.microsoft.com/office/drawing/2014/main" id="{FD846ABD-33EC-4294-BD2F-8F034B95FBBC}"/>
                  </a:ext>
                </a:extLst>
              </p:cNvPr>
              <p:cNvSpPr>
                <a:spLocks noChangeShapeType="1"/>
              </p:cNvSpPr>
              <p:nvPr/>
            </p:nvSpPr>
            <p:spPr bwMode="auto">
              <a:xfrm>
                <a:off x="893" y="2558"/>
                <a:ext cx="0" cy="44"/>
              </a:xfrm>
              <a:prstGeom prst="line">
                <a:avLst/>
              </a:prstGeom>
              <a:noFill/>
              <a:ln w="25399">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sp>
            <p:nvSpPr>
              <p:cNvPr id="12362" name="Line 229">
                <a:extLst>
                  <a:ext uri="{FF2B5EF4-FFF2-40B4-BE49-F238E27FC236}">
                    <a16:creationId xmlns:a16="http://schemas.microsoft.com/office/drawing/2014/main" id="{48A6DD7E-A269-4A5B-97DD-16B8472F1E27}"/>
                  </a:ext>
                </a:extLst>
              </p:cNvPr>
              <p:cNvSpPr>
                <a:spLocks noChangeShapeType="1"/>
              </p:cNvSpPr>
              <p:nvPr/>
            </p:nvSpPr>
            <p:spPr bwMode="auto">
              <a:xfrm>
                <a:off x="920" y="2558"/>
                <a:ext cx="0" cy="44"/>
              </a:xfrm>
              <a:prstGeom prst="line">
                <a:avLst/>
              </a:prstGeom>
              <a:noFill/>
              <a:ln w="25399">
                <a:solidFill>
                  <a:srgbClr val="3333CC"/>
                </a:solidFill>
                <a:round/>
                <a:headEnd type="none" w="sm" len="sm"/>
                <a:tailEnd type="none" w="sm" len="sm"/>
              </a:ln>
              <a:extLst>
                <a:ext uri="{909E8E84-426E-40DD-AFC4-6F175D3DCCD1}">
                  <a14:hiddenFill xmlns:a14="http://schemas.microsoft.com/office/drawing/2010/main">
                    <a:noFill/>
                  </a14:hiddenFill>
                </a:ext>
              </a:extLst>
            </p:spPr>
            <p:txBody>
              <a:bodyPr anchor="ctr"/>
              <a:lstStyle/>
              <a:p>
                <a:endParaRPr lang="zh-CN" altLang="en-US"/>
              </a:p>
            </p:txBody>
          </p:sp>
        </p:grpSp>
      </p:grpSp>
      <p:sp>
        <p:nvSpPr>
          <p:cNvPr id="12292" name="Rectangle 230">
            <a:extLst>
              <a:ext uri="{FF2B5EF4-FFF2-40B4-BE49-F238E27FC236}">
                <a16:creationId xmlns:a16="http://schemas.microsoft.com/office/drawing/2014/main" id="{2E0E8972-C315-40CB-A118-596480D50A1F}"/>
              </a:ext>
            </a:extLst>
          </p:cNvPr>
          <p:cNvSpPr>
            <a:spLocks noChangeArrowheads="1"/>
          </p:cNvSpPr>
          <p:nvPr/>
        </p:nvSpPr>
        <p:spPr bwMode="auto">
          <a:xfrm>
            <a:off x="196850" y="5175260"/>
            <a:ext cx="8623622"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Wingdings" panose="05000000000000000000" pitchFamily="2" charset="2"/>
              <a:buChar char="l"/>
            </a:pPr>
            <a:r>
              <a:rPr kumimoji="1" lang="zh-CN" altLang="en-US" sz="1800" dirty="0">
                <a:latin typeface="微软雅黑" panose="020B0503020204020204" pitchFamily="34" charset="-122"/>
                <a:ea typeface="微软雅黑" panose="020B0503020204020204" pitchFamily="34" charset="-122"/>
              </a:rPr>
              <a:t>形象地说，</a:t>
            </a:r>
            <a:r>
              <a:rPr kumimoji="1" lang="zh-CN" altLang="en-US" sz="1800" dirty="0">
                <a:solidFill>
                  <a:srgbClr val="00B0F0"/>
                </a:solidFill>
                <a:latin typeface="微软雅黑" panose="020B0503020204020204" pitchFamily="34" charset="-122"/>
                <a:ea typeface="微软雅黑" panose="020B0503020204020204" pitchFamily="34" charset="-122"/>
              </a:rPr>
              <a:t>入侵检测是网络摄象机</a:t>
            </a:r>
            <a:r>
              <a:rPr kumimoji="1" lang="zh-CN" altLang="en-US" sz="1800" dirty="0">
                <a:latin typeface="微软雅黑" panose="020B0503020204020204" pitchFamily="34" charset="-122"/>
                <a:ea typeface="微软雅黑" panose="020B0503020204020204" pitchFamily="34" charset="-122"/>
              </a:rPr>
              <a:t>，能够捕获并记录网络上的所有数据，同时它也</a:t>
            </a:r>
            <a:r>
              <a:rPr kumimoji="1" lang="zh-CN" altLang="en-US" sz="1800" dirty="0">
                <a:solidFill>
                  <a:srgbClr val="00B0F0"/>
                </a:solidFill>
                <a:latin typeface="微软雅黑" panose="020B0503020204020204" pitchFamily="34" charset="-122"/>
                <a:ea typeface="微软雅黑" panose="020B0503020204020204" pitchFamily="34" charset="-122"/>
              </a:rPr>
              <a:t>是智能摄象机</a:t>
            </a:r>
            <a:r>
              <a:rPr kumimoji="1" lang="zh-CN" altLang="en-US" sz="1800" dirty="0">
                <a:latin typeface="微软雅黑" panose="020B0503020204020204" pitchFamily="34" charset="-122"/>
                <a:ea typeface="微软雅黑" panose="020B0503020204020204" pitchFamily="34" charset="-122"/>
              </a:rPr>
              <a:t>，能够分析网络数据并提炼出可疑的、异常的网络数据。它还是</a:t>
            </a:r>
            <a:r>
              <a:rPr kumimoji="1" lang="en-US" altLang="zh-CN" sz="1800" dirty="0">
                <a:latin typeface="微软雅黑" panose="020B0503020204020204" pitchFamily="34" charset="-122"/>
                <a:ea typeface="微软雅黑" panose="020B0503020204020204" pitchFamily="34" charset="-122"/>
              </a:rPr>
              <a:t>X</a:t>
            </a:r>
            <a:r>
              <a:rPr kumimoji="1" lang="zh-CN" altLang="en-US" sz="1800" dirty="0">
                <a:latin typeface="微软雅黑" panose="020B0503020204020204" pitchFamily="34" charset="-122"/>
                <a:ea typeface="微软雅黑" panose="020B0503020204020204" pitchFamily="34" charset="-122"/>
              </a:rPr>
              <a:t>光摄象机，能够穿透一些巧妙的伪装，抓住实际的内容。</a:t>
            </a:r>
            <a:endParaRPr kumimoji="1" lang="en-US" altLang="zh-CN" sz="1800" dirty="0">
              <a:latin typeface="微软雅黑" panose="020B0503020204020204" pitchFamily="34" charset="-122"/>
              <a:ea typeface="微软雅黑" panose="020B0503020204020204" pitchFamily="34" charset="-122"/>
            </a:endParaRPr>
          </a:p>
          <a:p>
            <a:pPr eaLnBrk="1" hangingPunct="1">
              <a:spcBef>
                <a:spcPct val="0"/>
              </a:spcBef>
              <a:buFont typeface="Wingdings" panose="05000000000000000000" pitchFamily="2" charset="2"/>
              <a:buChar char="l"/>
            </a:pPr>
            <a:r>
              <a:rPr kumimoji="1" lang="zh-CN" altLang="en-US" sz="1800" dirty="0">
                <a:solidFill>
                  <a:srgbClr val="00B0F0"/>
                </a:solidFill>
                <a:latin typeface="微软雅黑" panose="020B0503020204020204" pitchFamily="34" charset="-122"/>
                <a:ea typeface="微软雅黑" panose="020B0503020204020204" pitchFamily="34" charset="-122"/>
              </a:rPr>
              <a:t>保安员</a:t>
            </a:r>
            <a:r>
              <a:rPr kumimoji="1" lang="en-US" altLang="zh-CN" sz="1800" dirty="0">
                <a:solidFill>
                  <a:srgbClr val="00B0F0"/>
                </a:solidFill>
                <a:latin typeface="微软雅黑" panose="020B0503020204020204" pitchFamily="34" charset="-122"/>
                <a:ea typeface="微软雅黑" panose="020B0503020204020204" pitchFamily="34" charset="-122"/>
              </a:rPr>
              <a:t>=</a:t>
            </a:r>
            <a:r>
              <a:rPr kumimoji="1" lang="zh-CN" altLang="en-US" sz="1800" dirty="0">
                <a:solidFill>
                  <a:srgbClr val="00B0F0"/>
                </a:solidFill>
                <a:latin typeface="微软雅黑" panose="020B0503020204020204" pitchFamily="34" charset="-122"/>
                <a:ea typeface="微软雅黑" panose="020B0503020204020204" pitchFamily="34" charset="-122"/>
              </a:rPr>
              <a:t>防火墙</a:t>
            </a:r>
            <a:endParaRPr kumimoji="1" lang="en-US" altLang="zh-CN" sz="1800" dirty="0">
              <a:solidFill>
                <a:srgbClr val="00B0F0"/>
              </a:solidFill>
              <a:latin typeface="微软雅黑" panose="020B0503020204020204" pitchFamily="34" charset="-122"/>
              <a:ea typeface="微软雅黑" panose="020B0503020204020204" pitchFamily="34" charset="-122"/>
            </a:endParaRPr>
          </a:p>
          <a:p>
            <a:pPr eaLnBrk="1" hangingPunct="1">
              <a:spcBef>
                <a:spcPct val="0"/>
              </a:spcBef>
              <a:buFont typeface="Wingdings" panose="05000000000000000000" pitchFamily="2" charset="2"/>
              <a:buChar char="l"/>
            </a:pPr>
            <a:r>
              <a:rPr kumimoji="1" lang="zh-CN" altLang="en-US" sz="1800" dirty="0">
                <a:latin typeface="微软雅黑" panose="020B0503020204020204" pitchFamily="34" charset="-122"/>
                <a:ea typeface="微软雅黑" panose="020B0503020204020204" pitchFamily="34" charset="-122"/>
              </a:rPr>
              <a:t>入侵检测与防火墙联动：能够对入侵行为自动地进行反击，阻断连接、关闭道路</a:t>
            </a:r>
            <a:r>
              <a:rPr kumimoji="1" lang="zh-CN" altLang="en-US" sz="2000" dirty="0">
                <a:latin typeface="微软雅黑" panose="020B0503020204020204" pitchFamily="34" charset="-122"/>
                <a:ea typeface="微软雅黑" panose="020B0503020204020204" pitchFamily="34" charset="-122"/>
              </a:rPr>
              <a:t>。</a:t>
            </a:r>
          </a:p>
        </p:txBody>
      </p:sp>
      <p:sp>
        <p:nvSpPr>
          <p:cNvPr id="12293" name="Rectangle 231">
            <a:extLst>
              <a:ext uri="{FF2B5EF4-FFF2-40B4-BE49-F238E27FC236}">
                <a16:creationId xmlns:a16="http://schemas.microsoft.com/office/drawing/2014/main" id="{B93ABF45-9723-437C-8DC2-317073F86412}"/>
              </a:ext>
            </a:extLst>
          </p:cNvPr>
          <p:cNvSpPr>
            <a:spLocks noGrp="1" noChangeArrowheads="1"/>
          </p:cNvSpPr>
          <p:nvPr>
            <p:ph type="title" idx="4294967295"/>
          </p:nvPr>
        </p:nvSpPr>
        <p:spPr>
          <a:xfrm>
            <a:off x="304518" y="476996"/>
            <a:ext cx="8229600" cy="868363"/>
          </a:xfrm>
        </p:spPr>
        <p:txBody>
          <a:bodyPr/>
          <a:lstStyle/>
          <a:p>
            <a:pPr algn="ctr" eaLnBrk="1" hangingPunct="1"/>
            <a:r>
              <a:rPr lang="zh-CN" altLang="en-US" dirty="0">
                <a:latin typeface="微软雅黑" panose="020B0503020204020204" pitchFamily="34" charset="-122"/>
                <a:ea typeface="微软雅黑" panose="020B0503020204020204" pitchFamily="34" charset="-122"/>
              </a:rPr>
              <a:t>入侵检测与防火墙比较</a:t>
            </a:r>
          </a:p>
        </p:txBody>
      </p:sp>
      <p:sp>
        <p:nvSpPr>
          <p:cNvPr id="232" name="Rectangle 5">
            <a:extLst>
              <a:ext uri="{FF2B5EF4-FFF2-40B4-BE49-F238E27FC236}">
                <a16:creationId xmlns:a16="http://schemas.microsoft.com/office/drawing/2014/main" id="{BCE2049D-0580-4D65-99A4-23B50FC67736}"/>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5" descr="软墙">
            <a:extLst>
              <a:ext uri="{FF2B5EF4-FFF2-40B4-BE49-F238E27FC236}">
                <a16:creationId xmlns:a16="http://schemas.microsoft.com/office/drawing/2014/main" id="{DF6ED29F-B984-4252-A028-4AAAC43BAF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22548" y="1319859"/>
            <a:ext cx="1237456" cy="109281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4" name="Picture 6" descr="亿阳">
            <a:extLst>
              <a:ext uri="{FF2B5EF4-FFF2-40B4-BE49-F238E27FC236}">
                <a16:creationId xmlns:a16="http://schemas.microsoft.com/office/drawing/2014/main" id="{1534D101-E412-47F6-95B4-AE2BB061A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773238"/>
            <a:ext cx="27654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 Box 7">
            <a:extLst>
              <a:ext uri="{FF2B5EF4-FFF2-40B4-BE49-F238E27FC236}">
                <a16:creationId xmlns:a16="http://schemas.microsoft.com/office/drawing/2014/main" id="{D30618A1-0AAE-4732-9E3E-6F358CACBCA8}"/>
              </a:ext>
            </a:extLst>
          </p:cNvPr>
          <p:cNvSpPr txBox="1">
            <a:spLocks noChangeArrowheads="1"/>
          </p:cNvSpPr>
          <p:nvPr/>
        </p:nvSpPr>
        <p:spPr bwMode="auto">
          <a:xfrm>
            <a:off x="454422" y="980728"/>
            <a:ext cx="615553" cy="198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按形态分类</a:t>
            </a:r>
          </a:p>
        </p:txBody>
      </p:sp>
      <p:sp>
        <p:nvSpPr>
          <p:cNvPr id="15366" name="Text Box 8">
            <a:extLst>
              <a:ext uri="{FF2B5EF4-FFF2-40B4-BE49-F238E27FC236}">
                <a16:creationId xmlns:a16="http://schemas.microsoft.com/office/drawing/2014/main" id="{D2BD6877-B245-427D-B722-479167C9E168}"/>
              </a:ext>
            </a:extLst>
          </p:cNvPr>
          <p:cNvSpPr txBox="1">
            <a:spLocks noChangeArrowheads="1"/>
          </p:cNvSpPr>
          <p:nvPr/>
        </p:nvSpPr>
        <p:spPr bwMode="auto">
          <a:xfrm>
            <a:off x="2267744" y="2442530"/>
            <a:ext cx="21605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软件防火墙</a:t>
            </a:r>
          </a:p>
        </p:txBody>
      </p:sp>
      <p:sp>
        <p:nvSpPr>
          <p:cNvPr id="15367" name="Rectangle 9">
            <a:extLst>
              <a:ext uri="{FF2B5EF4-FFF2-40B4-BE49-F238E27FC236}">
                <a16:creationId xmlns:a16="http://schemas.microsoft.com/office/drawing/2014/main" id="{750FE27E-02D3-4929-B7BE-1D22206DBCBB}"/>
              </a:ext>
            </a:extLst>
          </p:cNvPr>
          <p:cNvSpPr>
            <a:spLocks noChangeArrowheads="1"/>
          </p:cNvSpPr>
          <p:nvPr/>
        </p:nvSpPr>
        <p:spPr bwMode="auto">
          <a:xfrm>
            <a:off x="5818413" y="2460582"/>
            <a:ext cx="1980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硬件防火墙</a:t>
            </a:r>
          </a:p>
        </p:txBody>
      </p:sp>
      <p:sp>
        <p:nvSpPr>
          <p:cNvPr id="15368" name="Line 10">
            <a:extLst>
              <a:ext uri="{FF2B5EF4-FFF2-40B4-BE49-F238E27FC236}">
                <a16:creationId xmlns:a16="http://schemas.microsoft.com/office/drawing/2014/main" id="{44EB7B6C-217C-4F07-994B-9986F1C18E05}"/>
              </a:ext>
            </a:extLst>
          </p:cNvPr>
          <p:cNvSpPr>
            <a:spLocks noChangeShapeType="1"/>
          </p:cNvSpPr>
          <p:nvPr/>
        </p:nvSpPr>
        <p:spPr bwMode="auto">
          <a:xfrm>
            <a:off x="323850" y="3213100"/>
            <a:ext cx="8569325" cy="0"/>
          </a:xfrm>
          <a:prstGeom prst="line">
            <a:avLst/>
          </a:prstGeom>
          <a:noFill/>
          <a:ln w="38100" cmpd="dbl">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微软雅黑" panose="020B0503020204020204" pitchFamily="34" charset="-122"/>
              <a:ea typeface="微软雅黑" panose="020B0503020204020204" pitchFamily="34" charset="-122"/>
            </a:endParaRPr>
          </a:p>
        </p:txBody>
      </p:sp>
      <p:pic>
        <p:nvPicPr>
          <p:cNvPr id="15369" name="Picture 11" descr="1">
            <a:extLst>
              <a:ext uri="{FF2B5EF4-FFF2-40B4-BE49-F238E27FC236}">
                <a16:creationId xmlns:a16="http://schemas.microsoft.com/office/drawing/2014/main" id="{DB7CDF8E-15B3-4DE9-BC81-DB74BCB1547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11413" y="3789363"/>
            <a:ext cx="2592387"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12" descr="墙">
            <a:extLst>
              <a:ext uri="{FF2B5EF4-FFF2-40B4-BE49-F238E27FC236}">
                <a16:creationId xmlns:a16="http://schemas.microsoft.com/office/drawing/2014/main" id="{287D05C3-FDB8-48EA-B28D-430E8CC3159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3575" y="4438650"/>
            <a:ext cx="9239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1" name="Line 14">
            <a:extLst>
              <a:ext uri="{FF2B5EF4-FFF2-40B4-BE49-F238E27FC236}">
                <a16:creationId xmlns:a16="http://schemas.microsoft.com/office/drawing/2014/main" id="{6C60D099-2F3F-420A-AE33-112286C4A9FC}"/>
              </a:ext>
            </a:extLst>
          </p:cNvPr>
          <p:cNvSpPr>
            <a:spLocks noChangeShapeType="1"/>
          </p:cNvSpPr>
          <p:nvPr/>
        </p:nvSpPr>
        <p:spPr bwMode="auto">
          <a:xfrm flipH="1" flipV="1">
            <a:off x="2844800" y="4222750"/>
            <a:ext cx="431800"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5372" name="Line 15">
            <a:extLst>
              <a:ext uri="{FF2B5EF4-FFF2-40B4-BE49-F238E27FC236}">
                <a16:creationId xmlns:a16="http://schemas.microsoft.com/office/drawing/2014/main" id="{EA11F94F-29C4-4BFE-9135-F50AA430DED3}"/>
              </a:ext>
            </a:extLst>
          </p:cNvPr>
          <p:cNvSpPr>
            <a:spLocks noChangeShapeType="1"/>
          </p:cNvSpPr>
          <p:nvPr/>
        </p:nvSpPr>
        <p:spPr bwMode="auto">
          <a:xfrm>
            <a:off x="2844800" y="4006850"/>
            <a:ext cx="0"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5373" name="Text Box 16">
            <a:extLst>
              <a:ext uri="{FF2B5EF4-FFF2-40B4-BE49-F238E27FC236}">
                <a16:creationId xmlns:a16="http://schemas.microsoft.com/office/drawing/2014/main" id="{B92DA9EB-0586-4453-8403-EC3A746D8DB1}"/>
              </a:ext>
            </a:extLst>
          </p:cNvPr>
          <p:cNvSpPr txBox="1">
            <a:spLocks noChangeArrowheads="1"/>
          </p:cNvSpPr>
          <p:nvPr/>
        </p:nvSpPr>
        <p:spPr bwMode="auto">
          <a:xfrm>
            <a:off x="1403350" y="4005263"/>
            <a:ext cx="148431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00B0F0"/>
                </a:solidFill>
                <a:latin typeface="微软雅黑" panose="020B0503020204020204" pitchFamily="34" charset="-122"/>
                <a:ea typeface="微软雅黑" panose="020B0503020204020204" pitchFamily="34" charset="-122"/>
              </a:rPr>
              <a:t>保护整个网络</a:t>
            </a:r>
          </a:p>
        </p:txBody>
      </p:sp>
      <p:sp>
        <p:nvSpPr>
          <p:cNvPr id="15374" name="Text Box 17">
            <a:extLst>
              <a:ext uri="{FF2B5EF4-FFF2-40B4-BE49-F238E27FC236}">
                <a16:creationId xmlns:a16="http://schemas.microsoft.com/office/drawing/2014/main" id="{18BC158C-2958-4878-AFB9-7E9A17DD3078}"/>
              </a:ext>
            </a:extLst>
          </p:cNvPr>
          <p:cNvSpPr txBox="1">
            <a:spLocks noChangeArrowheads="1"/>
          </p:cNvSpPr>
          <p:nvPr/>
        </p:nvSpPr>
        <p:spPr bwMode="auto">
          <a:xfrm>
            <a:off x="454422" y="3860800"/>
            <a:ext cx="615553" cy="260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latin typeface="微软雅黑" panose="020B0503020204020204" pitchFamily="34" charset="-122"/>
                <a:ea typeface="微软雅黑" panose="020B0503020204020204" pitchFamily="34" charset="-122"/>
              </a:rPr>
              <a:t>按保护对象分类</a:t>
            </a:r>
          </a:p>
        </p:txBody>
      </p:sp>
      <p:sp>
        <p:nvSpPr>
          <p:cNvPr id="15375" name="Text Box 18">
            <a:extLst>
              <a:ext uri="{FF2B5EF4-FFF2-40B4-BE49-F238E27FC236}">
                <a16:creationId xmlns:a16="http://schemas.microsoft.com/office/drawing/2014/main" id="{F554DD5C-87D1-4F64-BE51-CBD02D4DE0B6}"/>
              </a:ext>
            </a:extLst>
          </p:cNvPr>
          <p:cNvSpPr txBox="1">
            <a:spLocks noChangeArrowheads="1"/>
          </p:cNvSpPr>
          <p:nvPr/>
        </p:nvSpPr>
        <p:spPr bwMode="auto">
          <a:xfrm>
            <a:off x="2515185" y="5799465"/>
            <a:ext cx="1980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网络防火墙</a:t>
            </a:r>
          </a:p>
        </p:txBody>
      </p:sp>
      <p:pic>
        <p:nvPicPr>
          <p:cNvPr id="15376" name="Picture 19" descr="2">
            <a:extLst>
              <a:ext uri="{FF2B5EF4-FFF2-40B4-BE49-F238E27FC236}">
                <a16:creationId xmlns:a16="http://schemas.microsoft.com/office/drawing/2014/main" id="{7FD49757-3A5B-4A1C-8E08-158AAD3ABE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063" y="3789363"/>
            <a:ext cx="2665412"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7" name="Picture 20" descr="火焰">
            <a:extLst>
              <a:ext uri="{FF2B5EF4-FFF2-40B4-BE49-F238E27FC236}">
                <a16:creationId xmlns:a16="http://schemas.microsoft.com/office/drawing/2014/main" id="{4027923C-3899-46E5-91CD-A30B606515A0}"/>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4724400"/>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8" name="Picture 21" descr="火焰">
            <a:extLst>
              <a:ext uri="{FF2B5EF4-FFF2-40B4-BE49-F238E27FC236}">
                <a16:creationId xmlns:a16="http://schemas.microsoft.com/office/drawing/2014/main" id="{F451642C-199D-4E5A-848F-6576D43277F7}"/>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4724400"/>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9" name="Picture 22" descr="火焰">
            <a:extLst>
              <a:ext uri="{FF2B5EF4-FFF2-40B4-BE49-F238E27FC236}">
                <a16:creationId xmlns:a16="http://schemas.microsoft.com/office/drawing/2014/main" id="{276329E5-115A-4CD8-864D-42F02B4A19B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804025" y="4724400"/>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0" name="Picture 23" descr="火焰">
            <a:extLst>
              <a:ext uri="{FF2B5EF4-FFF2-40B4-BE49-F238E27FC236}">
                <a16:creationId xmlns:a16="http://schemas.microsoft.com/office/drawing/2014/main" id="{79B3E0AE-AD6B-4F17-9A88-AAE793BD5AA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7164388" y="4724400"/>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1" name="Picture 24" descr="火焰">
            <a:extLst>
              <a:ext uri="{FF2B5EF4-FFF2-40B4-BE49-F238E27FC236}">
                <a16:creationId xmlns:a16="http://schemas.microsoft.com/office/drawing/2014/main" id="{87BDC3D4-ECBD-4208-BF4F-E908EB74C9CF}"/>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795963" y="5229225"/>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2" name="Picture 25" descr="火焰">
            <a:extLst>
              <a:ext uri="{FF2B5EF4-FFF2-40B4-BE49-F238E27FC236}">
                <a16:creationId xmlns:a16="http://schemas.microsoft.com/office/drawing/2014/main" id="{610513FC-6647-4DBE-9979-43BE8C08F121}"/>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5229225"/>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83" name="Picture 26" descr="火焰">
            <a:extLst>
              <a:ext uri="{FF2B5EF4-FFF2-40B4-BE49-F238E27FC236}">
                <a16:creationId xmlns:a16="http://schemas.microsoft.com/office/drawing/2014/main" id="{0249BF0E-287C-4830-B2D8-4CE3849EC8AE}"/>
              </a:ext>
            </a:extLst>
          </p:cNvPr>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5229225"/>
            <a:ext cx="1936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4" name="Line 28">
            <a:extLst>
              <a:ext uri="{FF2B5EF4-FFF2-40B4-BE49-F238E27FC236}">
                <a16:creationId xmlns:a16="http://schemas.microsoft.com/office/drawing/2014/main" id="{B0C76BF8-20E7-4EB6-ACEE-C52280836CD6}"/>
              </a:ext>
            </a:extLst>
          </p:cNvPr>
          <p:cNvSpPr>
            <a:spLocks noChangeShapeType="1"/>
          </p:cNvSpPr>
          <p:nvPr/>
        </p:nvSpPr>
        <p:spPr bwMode="auto">
          <a:xfrm flipV="1">
            <a:off x="7308850" y="4652963"/>
            <a:ext cx="358775" cy="1444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5385" name="Line 29">
            <a:extLst>
              <a:ext uri="{FF2B5EF4-FFF2-40B4-BE49-F238E27FC236}">
                <a16:creationId xmlns:a16="http://schemas.microsoft.com/office/drawing/2014/main" id="{040EC5A7-ABCE-4A3B-A37A-F34D8D21AFA0}"/>
              </a:ext>
            </a:extLst>
          </p:cNvPr>
          <p:cNvSpPr>
            <a:spLocks noChangeShapeType="1"/>
          </p:cNvSpPr>
          <p:nvPr/>
        </p:nvSpPr>
        <p:spPr bwMode="auto">
          <a:xfrm>
            <a:off x="7667625" y="4508500"/>
            <a:ext cx="0" cy="2889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latin typeface="微软雅黑" panose="020B0503020204020204" pitchFamily="34" charset="-122"/>
              <a:ea typeface="微软雅黑" panose="020B0503020204020204" pitchFamily="34" charset="-122"/>
            </a:endParaRPr>
          </a:p>
        </p:txBody>
      </p:sp>
      <p:sp>
        <p:nvSpPr>
          <p:cNvPr id="15386" name="Text Box 30">
            <a:extLst>
              <a:ext uri="{FF2B5EF4-FFF2-40B4-BE49-F238E27FC236}">
                <a16:creationId xmlns:a16="http://schemas.microsoft.com/office/drawing/2014/main" id="{BAC1ACC2-7C20-47AE-B691-E29672025478}"/>
              </a:ext>
            </a:extLst>
          </p:cNvPr>
          <p:cNvSpPr txBox="1">
            <a:spLocks noChangeArrowheads="1"/>
          </p:cNvSpPr>
          <p:nvPr/>
        </p:nvSpPr>
        <p:spPr bwMode="auto">
          <a:xfrm>
            <a:off x="7667625" y="4464050"/>
            <a:ext cx="14763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solidFill>
                  <a:srgbClr val="00B0F0"/>
                </a:solidFill>
                <a:latin typeface="微软雅黑" panose="020B0503020204020204" pitchFamily="34" charset="-122"/>
                <a:ea typeface="微软雅黑" panose="020B0503020204020204" pitchFamily="34" charset="-122"/>
              </a:rPr>
              <a:t>保护单台主机</a:t>
            </a:r>
          </a:p>
        </p:txBody>
      </p:sp>
      <p:sp>
        <p:nvSpPr>
          <p:cNvPr id="15387" name="Text Box 31">
            <a:extLst>
              <a:ext uri="{FF2B5EF4-FFF2-40B4-BE49-F238E27FC236}">
                <a16:creationId xmlns:a16="http://schemas.microsoft.com/office/drawing/2014/main" id="{55FBA6E8-0DA1-4CD9-97F2-A54A49B4826C}"/>
              </a:ext>
            </a:extLst>
          </p:cNvPr>
          <p:cNvSpPr txBox="1">
            <a:spLocks noChangeArrowheads="1"/>
          </p:cNvSpPr>
          <p:nvPr/>
        </p:nvSpPr>
        <p:spPr bwMode="auto">
          <a:xfrm>
            <a:off x="5795963" y="5797530"/>
            <a:ext cx="19800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单机防火墙</a:t>
            </a:r>
          </a:p>
        </p:txBody>
      </p:sp>
      <p:sp>
        <p:nvSpPr>
          <p:cNvPr id="30" name="Rectangle 5">
            <a:extLst>
              <a:ext uri="{FF2B5EF4-FFF2-40B4-BE49-F238E27FC236}">
                <a16:creationId xmlns:a16="http://schemas.microsoft.com/office/drawing/2014/main" id="{21B09D85-EE9B-4F2E-A8FA-7F58F8F1DD96}"/>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防火墙分类</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4">
            <a:extLst>
              <a:ext uri="{FF2B5EF4-FFF2-40B4-BE49-F238E27FC236}">
                <a16:creationId xmlns:a16="http://schemas.microsoft.com/office/drawing/2014/main" id="{FC2B44A4-188D-4F07-A0AD-54DB9F3B6936}"/>
              </a:ext>
            </a:extLst>
          </p:cNvPr>
          <p:cNvSpPr>
            <a:spLocks noGrp="1" noChangeArrowheads="1"/>
          </p:cNvSpPr>
          <p:nvPr>
            <p:ph type="title"/>
          </p:nvPr>
        </p:nvSpPr>
        <p:spPr>
          <a:xfrm>
            <a:off x="611188" y="549275"/>
            <a:ext cx="8229600" cy="647700"/>
          </a:xfrm>
        </p:spPr>
        <p:txBody>
          <a:bodyPr/>
          <a:lstStyle/>
          <a:p>
            <a:pPr eaLnBrk="1" hangingPunct="1"/>
            <a:r>
              <a:rPr lang="zh-CN" altLang="en-US" sz="2400" b="1"/>
              <a:t>单机防火墙</a:t>
            </a:r>
            <a:r>
              <a:rPr lang="en-US" altLang="zh-CN" sz="2400" b="1"/>
              <a:t>&amp;</a:t>
            </a:r>
            <a:r>
              <a:rPr lang="zh-CN" altLang="en-US" sz="2400" b="1"/>
              <a:t>网络防火墙</a:t>
            </a:r>
          </a:p>
        </p:txBody>
      </p:sp>
      <p:pic>
        <p:nvPicPr>
          <p:cNvPr id="16387" name="Picture 6" descr="3">
            <a:extLst>
              <a:ext uri="{FF2B5EF4-FFF2-40B4-BE49-F238E27FC236}">
                <a16:creationId xmlns:a16="http://schemas.microsoft.com/office/drawing/2014/main" id="{4B4C27E2-127C-4913-A7AF-14F06DF4DB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932363" y="1052513"/>
            <a:ext cx="3743325" cy="2273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8" name="Line 7">
            <a:extLst>
              <a:ext uri="{FF2B5EF4-FFF2-40B4-BE49-F238E27FC236}">
                <a16:creationId xmlns:a16="http://schemas.microsoft.com/office/drawing/2014/main" id="{86267164-387A-46D8-957D-D3A42C560ED8}"/>
              </a:ext>
            </a:extLst>
          </p:cNvPr>
          <p:cNvSpPr>
            <a:spLocks noChangeShapeType="1"/>
          </p:cNvSpPr>
          <p:nvPr/>
        </p:nvSpPr>
        <p:spPr bwMode="auto">
          <a:xfrm flipH="1">
            <a:off x="6588125" y="1268413"/>
            <a:ext cx="1512888" cy="0"/>
          </a:xfrm>
          <a:prstGeom prst="line">
            <a:avLst/>
          </a:prstGeom>
          <a:noFill/>
          <a:ln w="38100" cap="rnd" cmpd="dbl">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89" name="Line 9">
            <a:extLst>
              <a:ext uri="{FF2B5EF4-FFF2-40B4-BE49-F238E27FC236}">
                <a16:creationId xmlns:a16="http://schemas.microsoft.com/office/drawing/2014/main" id="{7489B5F2-D899-45DF-B096-4C808D62B316}"/>
              </a:ext>
            </a:extLst>
          </p:cNvPr>
          <p:cNvSpPr>
            <a:spLocks noChangeShapeType="1"/>
          </p:cNvSpPr>
          <p:nvPr/>
        </p:nvSpPr>
        <p:spPr bwMode="auto">
          <a:xfrm>
            <a:off x="6516688" y="1484313"/>
            <a:ext cx="0" cy="865187"/>
          </a:xfrm>
          <a:prstGeom prst="line">
            <a:avLst/>
          </a:prstGeom>
          <a:noFill/>
          <a:ln w="38100" cap="rnd" cmpd="dbl">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0" name="Line 10">
            <a:extLst>
              <a:ext uri="{FF2B5EF4-FFF2-40B4-BE49-F238E27FC236}">
                <a16:creationId xmlns:a16="http://schemas.microsoft.com/office/drawing/2014/main" id="{28177666-7251-4BA4-8390-13AF177C46D3}"/>
              </a:ext>
            </a:extLst>
          </p:cNvPr>
          <p:cNvSpPr>
            <a:spLocks noChangeShapeType="1"/>
          </p:cNvSpPr>
          <p:nvPr/>
        </p:nvSpPr>
        <p:spPr bwMode="auto">
          <a:xfrm flipH="1">
            <a:off x="5435600" y="2349500"/>
            <a:ext cx="1079500" cy="0"/>
          </a:xfrm>
          <a:prstGeom prst="line">
            <a:avLst/>
          </a:prstGeom>
          <a:noFill/>
          <a:ln w="38100" cap="rnd" cmpd="dbl">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1" name="Line 11">
            <a:extLst>
              <a:ext uri="{FF2B5EF4-FFF2-40B4-BE49-F238E27FC236}">
                <a16:creationId xmlns:a16="http://schemas.microsoft.com/office/drawing/2014/main" id="{060C63B5-8DA9-41D0-BBD2-6617B5606B4D}"/>
              </a:ext>
            </a:extLst>
          </p:cNvPr>
          <p:cNvSpPr>
            <a:spLocks noChangeShapeType="1"/>
          </p:cNvSpPr>
          <p:nvPr/>
        </p:nvSpPr>
        <p:spPr bwMode="auto">
          <a:xfrm>
            <a:off x="5364163" y="2349500"/>
            <a:ext cx="0" cy="503238"/>
          </a:xfrm>
          <a:prstGeom prst="line">
            <a:avLst/>
          </a:prstGeom>
          <a:noFill/>
          <a:ln w="38100" cap="rnd" cmpd="dbl">
            <a:solidFill>
              <a:srgbClr val="0000FF"/>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92" name="Text Box 17">
            <a:extLst>
              <a:ext uri="{FF2B5EF4-FFF2-40B4-BE49-F238E27FC236}">
                <a16:creationId xmlns:a16="http://schemas.microsoft.com/office/drawing/2014/main" id="{4C123624-069E-40BE-9A80-1C01501CD72A}"/>
              </a:ext>
            </a:extLst>
          </p:cNvPr>
          <p:cNvSpPr txBox="1">
            <a:spLocks noChangeArrowheads="1"/>
          </p:cNvSpPr>
          <p:nvPr/>
        </p:nvSpPr>
        <p:spPr bwMode="auto">
          <a:xfrm>
            <a:off x="3492500" y="4437063"/>
            <a:ext cx="1712913" cy="19097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1</a:t>
            </a:r>
            <a:r>
              <a:rPr lang="zh-CN" altLang="en-US" sz="1400"/>
              <a:t>、保护单台主机</a:t>
            </a:r>
          </a:p>
          <a:p>
            <a:pPr eaLnBrk="1" hangingPunct="1">
              <a:spcBef>
                <a:spcPct val="50000"/>
              </a:spcBef>
              <a:buFontTx/>
              <a:buNone/>
            </a:pPr>
            <a:r>
              <a:rPr lang="en-US" altLang="zh-CN" sz="1400"/>
              <a:t>2</a:t>
            </a:r>
            <a:r>
              <a:rPr lang="zh-CN" altLang="en-US" sz="1400"/>
              <a:t>、安全策略分散</a:t>
            </a:r>
          </a:p>
          <a:p>
            <a:pPr eaLnBrk="1" hangingPunct="1">
              <a:spcBef>
                <a:spcPct val="50000"/>
              </a:spcBef>
              <a:buFontTx/>
              <a:buNone/>
            </a:pPr>
            <a:r>
              <a:rPr lang="en-US" altLang="zh-CN" sz="1400"/>
              <a:t>3</a:t>
            </a:r>
            <a:r>
              <a:rPr lang="zh-CN" altLang="en-US" sz="1400"/>
              <a:t>、安全功能简单</a:t>
            </a:r>
          </a:p>
          <a:p>
            <a:pPr eaLnBrk="1" hangingPunct="1">
              <a:spcBef>
                <a:spcPct val="50000"/>
              </a:spcBef>
              <a:buFontTx/>
              <a:buNone/>
            </a:pPr>
            <a:r>
              <a:rPr lang="en-US" altLang="zh-CN" sz="1400"/>
              <a:t>4</a:t>
            </a:r>
            <a:r>
              <a:rPr lang="zh-CN" altLang="en-US" sz="1400"/>
              <a:t>、普通用户维护</a:t>
            </a:r>
          </a:p>
          <a:p>
            <a:pPr eaLnBrk="1" hangingPunct="1">
              <a:spcBef>
                <a:spcPct val="50000"/>
              </a:spcBef>
              <a:buFontTx/>
              <a:buNone/>
            </a:pPr>
            <a:r>
              <a:rPr lang="en-US" altLang="zh-CN" sz="1400"/>
              <a:t>5</a:t>
            </a:r>
            <a:r>
              <a:rPr lang="zh-CN" altLang="en-US" sz="1400"/>
              <a:t>、安全隐患较大</a:t>
            </a:r>
          </a:p>
          <a:p>
            <a:pPr eaLnBrk="1" hangingPunct="1">
              <a:spcBef>
                <a:spcPct val="50000"/>
              </a:spcBef>
              <a:buFontTx/>
              <a:buNone/>
            </a:pPr>
            <a:r>
              <a:rPr lang="en-US" altLang="zh-CN" sz="1400"/>
              <a:t>6</a:t>
            </a:r>
            <a:r>
              <a:rPr lang="zh-CN" altLang="en-US" sz="1400"/>
              <a:t>、策略设置灵活</a:t>
            </a:r>
          </a:p>
        </p:txBody>
      </p:sp>
      <p:sp>
        <p:nvSpPr>
          <p:cNvPr id="16393" name="Line 18">
            <a:extLst>
              <a:ext uri="{FF2B5EF4-FFF2-40B4-BE49-F238E27FC236}">
                <a16:creationId xmlns:a16="http://schemas.microsoft.com/office/drawing/2014/main" id="{7B961B4B-F559-4696-AF95-25F5D8268A02}"/>
              </a:ext>
            </a:extLst>
          </p:cNvPr>
          <p:cNvSpPr>
            <a:spLocks noChangeShapeType="1"/>
          </p:cNvSpPr>
          <p:nvPr/>
        </p:nvSpPr>
        <p:spPr bwMode="auto">
          <a:xfrm flipH="1">
            <a:off x="4859338" y="3213100"/>
            <a:ext cx="360362" cy="12239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Text Box 19">
            <a:extLst>
              <a:ext uri="{FF2B5EF4-FFF2-40B4-BE49-F238E27FC236}">
                <a16:creationId xmlns:a16="http://schemas.microsoft.com/office/drawing/2014/main" id="{7046D41D-A22C-43EB-9CD5-56D2CF7A2647}"/>
              </a:ext>
            </a:extLst>
          </p:cNvPr>
          <p:cNvSpPr txBox="1">
            <a:spLocks noChangeArrowheads="1"/>
          </p:cNvSpPr>
          <p:nvPr/>
        </p:nvSpPr>
        <p:spPr bwMode="auto">
          <a:xfrm>
            <a:off x="6011863" y="3284538"/>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单机防火墙</a:t>
            </a:r>
          </a:p>
        </p:txBody>
      </p:sp>
      <p:pic>
        <p:nvPicPr>
          <p:cNvPr id="16395" name="Picture 20" descr="墙">
            <a:extLst>
              <a:ext uri="{FF2B5EF4-FFF2-40B4-BE49-F238E27FC236}">
                <a16:creationId xmlns:a16="http://schemas.microsoft.com/office/drawing/2014/main" id="{C0614307-5D65-4C06-BDA6-7FDA92BAF5B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67400" y="1700213"/>
            <a:ext cx="9239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6" name="Rectangle 23">
            <a:extLst>
              <a:ext uri="{FF2B5EF4-FFF2-40B4-BE49-F238E27FC236}">
                <a16:creationId xmlns:a16="http://schemas.microsoft.com/office/drawing/2014/main" id="{911D187C-6EF5-44D7-883B-9275D3DB3A16}"/>
              </a:ext>
            </a:extLst>
          </p:cNvPr>
          <p:cNvSpPr>
            <a:spLocks noChangeArrowheads="1"/>
          </p:cNvSpPr>
          <p:nvPr/>
        </p:nvSpPr>
        <p:spPr bwMode="auto">
          <a:xfrm>
            <a:off x="6659563" y="1628775"/>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网络防火墙</a:t>
            </a:r>
          </a:p>
        </p:txBody>
      </p:sp>
      <p:sp>
        <p:nvSpPr>
          <p:cNvPr id="16397" name="Line 24">
            <a:extLst>
              <a:ext uri="{FF2B5EF4-FFF2-40B4-BE49-F238E27FC236}">
                <a16:creationId xmlns:a16="http://schemas.microsoft.com/office/drawing/2014/main" id="{FA1F1AF0-F95F-4AD4-BCD9-6C76BEF9D361}"/>
              </a:ext>
            </a:extLst>
          </p:cNvPr>
          <p:cNvSpPr>
            <a:spLocks noChangeShapeType="1"/>
          </p:cNvSpPr>
          <p:nvPr/>
        </p:nvSpPr>
        <p:spPr bwMode="auto">
          <a:xfrm flipH="1">
            <a:off x="6156325" y="1125538"/>
            <a:ext cx="2016125" cy="0"/>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8" name="Line 25">
            <a:extLst>
              <a:ext uri="{FF2B5EF4-FFF2-40B4-BE49-F238E27FC236}">
                <a16:creationId xmlns:a16="http://schemas.microsoft.com/office/drawing/2014/main" id="{8FEC8B01-9250-4DC6-85CB-86A54FFABB43}"/>
              </a:ext>
            </a:extLst>
          </p:cNvPr>
          <p:cNvSpPr>
            <a:spLocks noChangeShapeType="1"/>
          </p:cNvSpPr>
          <p:nvPr/>
        </p:nvSpPr>
        <p:spPr bwMode="auto">
          <a:xfrm>
            <a:off x="6156325" y="1125538"/>
            <a:ext cx="0" cy="574675"/>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9" name="Oval 26">
            <a:extLst>
              <a:ext uri="{FF2B5EF4-FFF2-40B4-BE49-F238E27FC236}">
                <a16:creationId xmlns:a16="http://schemas.microsoft.com/office/drawing/2014/main" id="{C0238F22-554E-4414-87E9-00F08F95CF85}"/>
              </a:ext>
            </a:extLst>
          </p:cNvPr>
          <p:cNvSpPr>
            <a:spLocks noChangeArrowheads="1"/>
          </p:cNvSpPr>
          <p:nvPr/>
        </p:nvSpPr>
        <p:spPr bwMode="auto">
          <a:xfrm>
            <a:off x="4572000" y="1989138"/>
            <a:ext cx="3095625" cy="1657350"/>
          </a:xfrm>
          <a:prstGeom prst="ellipse">
            <a:avLst/>
          </a:prstGeom>
          <a:solidFill>
            <a:schemeClr val="bg1">
              <a:alpha val="0"/>
            </a:schemeClr>
          </a:solidFill>
          <a:ln w="38100" cmpd="dbl"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16400" name="Text Box 27">
            <a:extLst>
              <a:ext uri="{FF2B5EF4-FFF2-40B4-BE49-F238E27FC236}">
                <a16:creationId xmlns:a16="http://schemas.microsoft.com/office/drawing/2014/main" id="{7541DF13-EAA7-4299-91CB-A6F1BB4FE380}"/>
              </a:ext>
            </a:extLst>
          </p:cNvPr>
          <p:cNvSpPr txBox="1">
            <a:spLocks noChangeArrowheads="1"/>
          </p:cNvSpPr>
          <p:nvPr/>
        </p:nvSpPr>
        <p:spPr bwMode="auto">
          <a:xfrm>
            <a:off x="5795963" y="4724400"/>
            <a:ext cx="1892300" cy="190976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400"/>
              <a:t>1</a:t>
            </a:r>
            <a:r>
              <a:rPr lang="zh-CN" altLang="en-US" sz="1400"/>
              <a:t>、保护整个网络</a:t>
            </a:r>
          </a:p>
          <a:p>
            <a:pPr eaLnBrk="1" hangingPunct="1">
              <a:spcBef>
                <a:spcPct val="50000"/>
              </a:spcBef>
              <a:buFontTx/>
              <a:buNone/>
            </a:pPr>
            <a:r>
              <a:rPr lang="en-US" altLang="zh-CN" sz="1400"/>
              <a:t>2</a:t>
            </a:r>
            <a:r>
              <a:rPr lang="zh-CN" altLang="en-US" sz="1400"/>
              <a:t>、安全策略集中</a:t>
            </a:r>
          </a:p>
          <a:p>
            <a:pPr eaLnBrk="1" hangingPunct="1">
              <a:spcBef>
                <a:spcPct val="50000"/>
              </a:spcBef>
              <a:buFontTx/>
              <a:buNone/>
            </a:pPr>
            <a:r>
              <a:rPr lang="en-US" altLang="zh-CN" sz="1400"/>
              <a:t>3</a:t>
            </a:r>
            <a:r>
              <a:rPr lang="zh-CN" altLang="en-US" sz="1400"/>
              <a:t>、安全功能复杂多样</a:t>
            </a:r>
          </a:p>
          <a:p>
            <a:pPr eaLnBrk="1" hangingPunct="1">
              <a:spcBef>
                <a:spcPct val="50000"/>
              </a:spcBef>
              <a:buFontTx/>
              <a:buNone/>
            </a:pPr>
            <a:r>
              <a:rPr lang="en-US" altLang="zh-CN" sz="1400"/>
              <a:t>4</a:t>
            </a:r>
            <a:r>
              <a:rPr lang="zh-CN" altLang="en-US" sz="1400"/>
              <a:t>、专业管理员维护</a:t>
            </a:r>
          </a:p>
          <a:p>
            <a:pPr eaLnBrk="1" hangingPunct="1">
              <a:spcBef>
                <a:spcPct val="50000"/>
              </a:spcBef>
              <a:buFontTx/>
              <a:buNone/>
            </a:pPr>
            <a:r>
              <a:rPr lang="en-US" altLang="zh-CN" sz="1400"/>
              <a:t>5</a:t>
            </a:r>
            <a:r>
              <a:rPr lang="zh-CN" altLang="en-US" sz="1400"/>
              <a:t>、安全隐患小</a:t>
            </a:r>
          </a:p>
          <a:p>
            <a:pPr eaLnBrk="1" hangingPunct="1">
              <a:spcBef>
                <a:spcPct val="50000"/>
              </a:spcBef>
              <a:buFontTx/>
              <a:buNone/>
            </a:pPr>
            <a:r>
              <a:rPr lang="en-US" altLang="zh-CN" sz="1400"/>
              <a:t>6</a:t>
            </a:r>
            <a:r>
              <a:rPr lang="zh-CN" altLang="en-US" sz="1400"/>
              <a:t>、策略设置复杂</a:t>
            </a:r>
          </a:p>
        </p:txBody>
      </p:sp>
      <p:sp>
        <p:nvSpPr>
          <p:cNvPr id="16401" name="Line 28">
            <a:extLst>
              <a:ext uri="{FF2B5EF4-FFF2-40B4-BE49-F238E27FC236}">
                <a16:creationId xmlns:a16="http://schemas.microsoft.com/office/drawing/2014/main" id="{031F9A60-3F33-4681-8894-CDC5AE5BBF6D}"/>
              </a:ext>
            </a:extLst>
          </p:cNvPr>
          <p:cNvSpPr>
            <a:spLocks noChangeShapeType="1"/>
          </p:cNvSpPr>
          <p:nvPr/>
        </p:nvSpPr>
        <p:spPr bwMode="auto">
          <a:xfrm flipH="1">
            <a:off x="6372225" y="2708275"/>
            <a:ext cx="1295400" cy="20161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Text Box 29">
            <a:extLst>
              <a:ext uri="{FF2B5EF4-FFF2-40B4-BE49-F238E27FC236}">
                <a16:creationId xmlns:a16="http://schemas.microsoft.com/office/drawing/2014/main" id="{C29EA4FB-B6E4-48D7-A28F-7F8B1D11323A}"/>
              </a:ext>
            </a:extLst>
          </p:cNvPr>
          <p:cNvSpPr txBox="1">
            <a:spLocks noChangeArrowheads="1"/>
          </p:cNvSpPr>
          <p:nvPr/>
        </p:nvSpPr>
        <p:spPr bwMode="auto">
          <a:xfrm>
            <a:off x="592138" y="1346200"/>
            <a:ext cx="3548062"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graphicFrame>
        <p:nvGraphicFramePr>
          <p:cNvPr id="19576" name="Group 120">
            <a:extLst>
              <a:ext uri="{FF2B5EF4-FFF2-40B4-BE49-F238E27FC236}">
                <a16:creationId xmlns:a16="http://schemas.microsoft.com/office/drawing/2014/main" id="{E1523906-8DEE-4ADB-BDEE-B464F7C83B92}"/>
              </a:ext>
            </a:extLst>
          </p:cNvPr>
          <p:cNvGraphicFramePr>
            <a:graphicFrameLocks noGrp="1"/>
          </p:cNvGraphicFramePr>
          <p:nvPr/>
        </p:nvGraphicFramePr>
        <p:xfrm>
          <a:off x="539750" y="1412875"/>
          <a:ext cx="3744913" cy="2835278"/>
        </p:xfrm>
        <a:graphic>
          <a:graphicData uri="http://schemas.openxmlformats.org/drawingml/2006/table">
            <a:tbl>
              <a:tblPr/>
              <a:tblGrid>
                <a:gridCol w="719138">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1512888">
                  <a:extLst>
                    <a:ext uri="{9D8B030D-6E8A-4147-A177-3AD203B41FA5}">
                      <a16:colId xmlns:a16="http://schemas.microsoft.com/office/drawing/2014/main" val="20002"/>
                    </a:ext>
                  </a:extLst>
                </a:gridCol>
              </a:tblGrid>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单机防火墙</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网络防火墙</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产品形态</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软件</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硬件</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安装点</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每台独立的</a:t>
                      </a:r>
                      <a:r>
                        <a:rPr kumimoji="0" lang="en-US" altLang="zh-CN"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Host</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网络边界处</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安全策略</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分散在各个安全点</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对整个网络有效</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保护范围</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单台主机</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一个网段</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管理方式</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分散管理</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集中管理</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功能单一</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功能复杂、多样</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管理人员</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普通计算机用户</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专业网管人员</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43895">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安全措施</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单点安全措施</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全局安全措施</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43895">
                <a:tc gridSpan="3">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0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T="45730" marB="4573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9"/>
                  </a:ext>
                </a:extLst>
              </a:tr>
              <a:tr h="39632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结论</a:t>
                      </a:r>
                    </a:p>
                  </a:txBody>
                  <a:tcPr marT="45730" marB="4573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000" b="1" i="0" u="none" strike="noStrike" cap="none" normalizeH="0" baseline="0">
                          <a:ln>
                            <a:noFill/>
                          </a:ln>
                          <a:solidFill>
                            <a:schemeClr val="tx1"/>
                          </a:solidFill>
                          <a:effectLst/>
                          <a:latin typeface="Arial" panose="020B0604020202020204" pitchFamily="34" charset="0"/>
                          <a:ea typeface="宋体" panose="02010600030101010101" pitchFamily="2" charset="-122"/>
                        </a:rPr>
                        <a:t>单机防火墙是网络防火墙的有益补充，但不能代替网络防火墙为内部网络提供强大的保护功能</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10"/>
                  </a:ext>
                </a:extLst>
              </a:tr>
            </a:tbl>
          </a:graphicData>
        </a:graphic>
      </p:graphicFrame>
      <p:pic>
        <p:nvPicPr>
          <p:cNvPr id="16451" name="Picture 125" descr="火焰">
            <a:extLst>
              <a:ext uri="{FF2B5EF4-FFF2-40B4-BE49-F238E27FC236}">
                <a16:creationId xmlns:a16="http://schemas.microsoft.com/office/drawing/2014/main" id="{1677335A-3F1C-415F-90C8-2E468FC0AE72}"/>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924175"/>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52" name="Oval 126">
            <a:extLst>
              <a:ext uri="{FF2B5EF4-FFF2-40B4-BE49-F238E27FC236}">
                <a16:creationId xmlns:a16="http://schemas.microsoft.com/office/drawing/2014/main" id="{33EA9876-AD5F-4FE4-BD68-1D09863F06FB}"/>
              </a:ext>
            </a:extLst>
          </p:cNvPr>
          <p:cNvSpPr>
            <a:spLocks noChangeArrowheads="1"/>
          </p:cNvSpPr>
          <p:nvPr/>
        </p:nvSpPr>
        <p:spPr bwMode="auto">
          <a:xfrm>
            <a:off x="5148263" y="2852738"/>
            <a:ext cx="360362" cy="360362"/>
          </a:xfrm>
          <a:prstGeom prst="ellipse">
            <a:avLst/>
          </a:prstGeom>
          <a:solidFill>
            <a:schemeClr val="bg1">
              <a:alpha val="0"/>
            </a:schemeClr>
          </a:solidFill>
          <a:ln w="9525"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16453" name="Rectangle 127">
            <a:extLst>
              <a:ext uri="{FF2B5EF4-FFF2-40B4-BE49-F238E27FC236}">
                <a16:creationId xmlns:a16="http://schemas.microsoft.com/office/drawing/2014/main" id="{57D89A0E-F56A-4396-BAD6-634C14D8F486}"/>
              </a:ext>
            </a:extLst>
          </p:cNvPr>
          <p:cNvSpPr>
            <a:spLocks noChangeArrowheads="1"/>
          </p:cNvSpPr>
          <p:nvPr/>
        </p:nvSpPr>
        <p:spPr bwMode="auto">
          <a:xfrm>
            <a:off x="250825" y="188913"/>
            <a:ext cx="1512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防火墙简介</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4">
            <a:extLst>
              <a:ext uri="{FF2B5EF4-FFF2-40B4-BE49-F238E27FC236}">
                <a16:creationId xmlns:a16="http://schemas.microsoft.com/office/drawing/2014/main" id="{0C09B89D-1633-4308-806F-E54A84A30606}"/>
              </a:ext>
            </a:extLst>
          </p:cNvPr>
          <p:cNvSpPr>
            <a:spLocks noGrp="1" noChangeArrowheads="1"/>
          </p:cNvSpPr>
          <p:nvPr>
            <p:ph type="title"/>
          </p:nvPr>
        </p:nvSpPr>
        <p:spPr>
          <a:xfrm>
            <a:off x="684213" y="549275"/>
            <a:ext cx="8229600" cy="647700"/>
          </a:xfrm>
        </p:spPr>
        <p:txBody>
          <a:bodyPr/>
          <a:lstStyle/>
          <a:p>
            <a:pPr eaLnBrk="1" hangingPunct="1"/>
            <a:r>
              <a:rPr lang="zh-CN" altLang="en-US" sz="2400" b="1"/>
              <a:t>软件防火墙</a:t>
            </a:r>
            <a:r>
              <a:rPr lang="en-US" altLang="zh-CN" sz="2400" b="1"/>
              <a:t>&amp;</a:t>
            </a:r>
            <a:r>
              <a:rPr lang="zh-CN" altLang="en-US" sz="2400" b="1"/>
              <a:t>硬件防火墙</a:t>
            </a:r>
          </a:p>
        </p:txBody>
      </p:sp>
      <p:pic>
        <p:nvPicPr>
          <p:cNvPr id="17411" name="Picture 6" descr="1">
            <a:extLst>
              <a:ext uri="{FF2B5EF4-FFF2-40B4-BE49-F238E27FC236}">
                <a16:creationId xmlns:a16="http://schemas.microsoft.com/office/drawing/2014/main" id="{C20468F1-741D-489E-B3A2-9EA9005D975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827088" y="1341438"/>
            <a:ext cx="3705225" cy="2628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Picture 8" descr="1">
            <a:extLst>
              <a:ext uri="{FF2B5EF4-FFF2-40B4-BE49-F238E27FC236}">
                <a16:creationId xmlns:a16="http://schemas.microsoft.com/office/drawing/2014/main" id="{CFE72458-51B8-41F6-B90E-986D3D33D7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341438"/>
            <a:ext cx="3240087" cy="266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9" descr="墙">
            <a:extLst>
              <a:ext uri="{FF2B5EF4-FFF2-40B4-BE49-F238E27FC236}">
                <a16:creationId xmlns:a16="http://schemas.microsoft.com/office/drawing/2014/main" id="{0482070E-CFC3-4D9D-8566-513DD37EC0D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11863" y="2276475"/>
            <a:ext cx="9239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10">
            <a:extLst>
              <a:ext uri="{FF2B5EF4-FFF2-40B4-BE49-F238E27FC236}">
                <a16:creationId xmlns:a16="http://schemas.microsoft.com/office/drawing/2014/main" id="{49B74589-2ACA-444A-9C62-3F95FA4928FE}"/>
              </a:ext>
            </a:extLst>
          </p:cNvPr>
          <p:cNvSpPr txBox="1">
            <a:spLocks noChangeArrowheads="1"/>
          </p:cNvSpPr>
          <p:nvPr/>
        </p:nvSpPr>
        <p:spPr bwMode="auto">
          <a:xfrm>
            <a:off x="6372225" y="2060575"/>
            <a:ext cx="819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000"/>
              <a:t>硬件防火墙</a:t>
            </a:r>
          </a:p>
        </p:txBody>
      </p:sp>
      <p:sp>
        <p:nvSpPr>
          <p:cNvPr id="17415" name="Line 11">
            <a:extLst>
              <a:ext uri="{FF2B5EF4-FFF2-40B4-BE49-F238E27FC236}">
                <a16:creationId xmlns:a16="http://schemas.microsoft.com/office/drawing/2014/main" id="{FF1E308D-2A5F-4AE8-98D4-2CD449FFB28B}"/>
              </a:ext>
            </a:extLst>
          </p:cNvPr>
          <p:cNvSpPr>
            <a:spLocks noChangeShapeType="1"/>
          </p:cNvSpPr>
          <p:nvPr/>
        </p:nvSpPr>
        <p:spPr bwMode="auto">
          <a:xfrm flipH="1">
            <a:off x="4787900" y="2349500"/>
            <a:ext cx="12969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 name="Line 12">
            <a:extLst>
              <a:ext uri="{FF2B5EF4-FFF2-40B4-BE49-F238E27FC236}">
                <a16:creationId xmlns:a16="http://schemas.microsoft.com/office/drawing/2014/main" id="{55EE55D2-7C14-4B0D-81C9-FEDB99C77E40}"/>
              </a:ext>
            </a:extLst>
          </p:cNvPr>
          <p:cNvSpPr>
            <a:spLocks noChangeShapeType="1"/>
          </p:cNvSpPr>
          <p:nvPr/>
        </p:nvSpPr>
        <p:spPr bwMode="auto">
          <a:xfrm>
            <a:off x="4787900" y="2349500"/>
            <a:ext cx="0" cy="2159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7" name="Line 13">
            <a:extLst>
              <a:ext uri="{FF2B5EF4-FFF2-40B4-BE49-F238E27FC236}">
                <a16:creationId xmlns:a16="http://schemas.microsoft.com/office/drawing/2014/main" id="{2B6977F0-B0C5-4644-96A1-3CFF7F37BDCF}"/>
              </a:ext>
            </a:extLst>
          </p:cNvPr>
          <p:cNvSpPr>
            <a:spLocks noChangeShapeType="1"/>
          </p:cNvSpPr>
          <p:nvPr/>
        </p:nvSpPr>
        <p:spPr bwMode="auto">
          <a:xfrm>
            <a:off x="4787900" y="4508500"/>
            <a:ext cx="4333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 name="Line 14">
            <a:extLst>
              <a:ext uri="{FF2B5EF4-FFF2-40B4-BE49-F238E27FC236}">
                <a16:creationId xmlns:a16="http://schemas.microsoft.com/office/drawing/2014/main" id="{8C893B2A-D638-411C-A158-69F1B4B1EB82}"/>
              </a:ext>
            </a:extLst>
          </p:cNvPr>
          <p:cNvSpPr>
            <a:spLocks noChangeShapeType="1"/>
          </p:cNvSpPr>
          <p:nvPr/>
        </p:nvSpPr>
        <p:spPr bwMode="auto">
          <a:xfrm>
            <a:off x="5219700" y="4149725"/>
            <a:ext cx="0" cy="9350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 name="Text Box 15">
            <a:extLst>
              <a:ext uri="{FF2B5EF4-FFF2-40B4-BE49-F238E27FC236}">
                <a16:creationId xmlns:a16="http://schemas.microsoft.com/office/drawing/2014/main" id="{A626447A-2B7E-4FCF-A601-7520500637B7}"/>
              </a:ext>
            </a:extLst>
          </p:cNvPr>
          <p:cNvSpPr txBox="1">
            <a:spLocks noChangeArrowheads="1"/>
          </p:cNvSpPr>
          <p:nvPr/>
        </p:nvSpPr>
        <p:spPr bwMode="auto">
          <a:xfrm>
            <a:off x="5219700" y="4076700"/>
            <a:ext cx="286385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1</a:t>
            </a:r>
            <a:r>
              <a:rPr lang="zh-CN" altLang="en-US" sz="1200"/>
              <a:t>、硬件</a:t>
            </a:r>
            <a:r>
              <a:rPr lang="en-US" altLang="zh-CN" sz="1200"/>
              <a:t>+</a:t>
            </a:r>
            <a:r>
              <a:rPr lang="zh-CN" altLang="en-US" sz="1200"/>
              <a:t>软件，不用准备额外的</a:t>
            </a:r>
            <a:r>
              <a:rPr lang="en-US" altLang="zh-CN" sz="1200"/>
              <a:t>OS</a:t>
            </a:r>
            <a:r>
              <a:rPr lang="zh-CN" altLang="en-US" sz="1200"/>
              <a:t>平台</a:t>
            </a:r>
          </a:p>
          <a:p>
            <a:pPr eaLnBrk="1" hangingPunct="1">
              <a:spcBef>
                <a:spcPct val="0"/>
              </a:spcBef>
              <a:buFontTx/>
              <a:buNone/>
            </a:pPr>
            <a:r>
              <a:rPr lang="en-US" altLang="zh-CN" sz="1200"/>
              <a:t>2</a:t>
            </a:r>
            <a:r>
              <a:rPr lang="zh-CN" altLang="en-US" sz="1200"/>
              <a:t>、安全性完全取决于专用的</a:t>
            </a:r>
            <a:r>
              <a:rPr lang="en-US" altLang="zh-CN" sz="1200"/>
              <a:t>OS</a:t>
            </a:r>
          </a:p>
          <a:p>
            <a:pPr eaLnBrk="1" hangingPunct="1">
              <a:spcBef>
                <a:spcPct val="0"/>
              </a:spcBef>
              <a:buFontTx/>
              <a:buNone/>
            </a:pPr>
            <a:r>
              <a:rPr lang="en-US" altLang="zh-CN" sz="1200"/>
              <a:t>3</a:t>
            </a:r>
            <a:r>
              <a:rPr lang="zh-CN" altLang="en-US" sz="1200"/>
              <a:t>、网络适应性强</a:t>
            </a:r>
            <a:r>
              <a:rPr lang="en-US" altLang="zh-CN" sz="1200"/>
              <a:t>(</a:t>
            </a:r>
            <a:r>
              <a:rPr lang="zh-CN" altLang="en-US" sz="1200"/>
              <a:t>支持多种接入模式</a:t>
            </a:r>
            <a:r>
              <a:rPr lang="en-US" altLang="zh-CN" sz="1200"/>
              <a:t>)</a:t>
            </a:r>
          </a:p>
          <a:p>
            <a:pPr eaLnBrk="1" hangingPunct="1">
              <a:spcBef>
                <a:spcPct val="0"/>
              </a:spcBef>
              <a:buFontTx/>
              <a:buNone/>
            </a:pPr>
            <a:r>
              <a:rPr lang="en-US" altLang="zh-CN" sz="1200"/>
              <a:t>4</a:t>
            </a:r>
            <a:r>
              <a:rPr lang="zh-CN" altLang="en-US" sz="1200"/>
              <a:t>、稳定性较高</a:t>
            </a:r>
          </a:p>
          <a:p>
            <a:pPr eaLnBrk="1" hangingPunct="1">
              <a:spcBef>
                <a:spcPct val="0"/>
              </a:spcBef>
              <a:buFontTx/>
              <a:buNone/>
            </a:pPr>
            <a:r>
              <a:rPr lang="en-US" altLang="zh-CN" sz="1200"/>
              <a:t>5</a:t>
            </a:r>
            <a:r>
              <a:rPr lang="zh-CN" altLang="en-US" sz="1200"/>
              <a:t>、升级、更新不太灵活</a:t>
            </a:r>
          </a:p>
        </p:txBody>
      </p:sp>
      <p:pic>
        <p:nvPicPr>
          <p:cNvPr id="17420" name="Picture 16" descr="软墙">
            <a:extLst>
              <a:ext uri="{FF2B5EF4-FFF2-40B4-BE49-F238E27FC236}">
                <a16:creationId xmlns:a16="http://schemas.microsoft.com/office/drawing/2014/main" id="{0EEDAEC8-FB8E-4E8F-9EFE-F28F3DEE317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24075" y="1989138"/>
            <a:ext cx="5032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1" name="Line 17">
            <a:extLst>
              <a:ext uri="{FF2B5EF4-FFF2-40B4-BE49-F238E27FC236}">
                <a16:creationId xmlns:a16="http://schemas.microsoft.com/office/drawing/2014/main" id="{69BE9E9F-AFE3-46E3-8280-4A7F780788A2}"/>
              </a:ext>
            </a:extLst>
          </p:cNvPr>
          <p:cNvSpPr>
            <a:spLocks noChangeShapeType="1"/>
          </p:cNvSpPr>
          <p:nvPr/>
        </p:nvSpPr>
        <p:spPr bwMode="auto">
          <a:xfrm flipH="1">
            <a:off x="827088" y="2205038"/>
            <a:ext cx="12969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2" name="Line 19">
            <a:extLst>
              <a:ext uri="{FF2B5EF4-FFF2-40B4-BE49-F238E27FC236}">
                <a16:creationId xmlns:a16="http://schemas.microsoft.com/office/drawing/2014/main" id="{79C46709-49AD-4D76-BEC6-F9428042EEF1}"/>
              </a:ext>
            </a:extLst>
          </p:cNvPr>
          <p:cNvSpPr>
            <a:spLocks noChangeShapeType="1"/>
          </p:cNvSpPr>
          <p:nvPr/>
        </p:nvSpPr>
        <p:spPr bwMode="auto">
          <a:xfrm>
            <a:off x="827088" y="2205038"/>
            <a:ext cx="0" cy="22320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3" name="Line 20">
            <a:extLst>
              <a:ext uri="{FF2B5EF4-FFF2-40B4-BE49-F238E27FC236}">
                <a16:creationId xmlns:a16="http://schemas.microsoft.com/office/drawing/2014/main" id="{D3E13BF3-3300-4567-A662-DDFE059CFD7D}"/>
              </a:ext>
            </a:extLst>
          </p:cNvPr>
          <p:cNvSpPr>
            <a:spLocks noChangeShapeType="1"/>
          </p:cNvSpPr>
          <p:nvPr/>
        </p:nvSpPr>
        <p:spPr bwMode="auto">
          <a:xfrm>
            <a:off x="827088" y="4437063"/>
            <a:ext cx="5048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4" name="Line 21">
            <a:extLst>
              <a:ext uri="{FF2B5EF4-FFF2-40B4-BE49-F238E27FC236}">
                <a16:creationId xmlns:a16="http://schemas.microsoft.com/office/drawing/2014/main" id="{91CBCC1F-D629-4903-9BA6-33A6CE2B9314}"/>
              </a:ext>
            </a:extLst>
          </p:cNvPr>
          <p:cNvSpPr>
            <a:spLocks noChangeShapeType="1"/>
          </p:cNvSpPr>
          <p:nvPr/>
        </p:nvSpPr>
        <p:spPr bwMode="auto">
          <a:xfrm>
            <a:off x="1331913" y="4076700"/>
            <a:ext cx="0" cy="1008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5" name="Text Box 23">
            <a:extLst>
              <a:ext uri="{FF2B5EF4-FFF2-40B4-BE49-F238E27FC236}">
                <a16:creationId xmlns:a16="http://schemas.microsoft.com/office/drawing/2014/main" id="{5767A89A-8D18-4F67-A645-E68D16E77EDB}"/>
              </a:ext>
            </a:extLst>
          </p:cNvPr>
          <p:cNvSpPr txBox="1">
            <a:spLocks noChangeArrowheads="1"/>
          </p:cNvSpPr>
          <p:nvPr/>
        </p:nvSpPr>
        <p:spPr bwMode="auto">
          <a:xfrm>
            <a:off x="1258888" y="4076700"/>
            <a:ext cx="3144837"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t>1</a:t>
            </a:r>
            <a:r>
              <a:rPr lang="zh-CN" altLang="en-US" sz="1200"/>
              <a:t>、仅获得</a:t>
            </a:r>
            <a:r>
              <a:rPr lang="en-US" altLang="zh-CN" sz="1200"/>
              <a:t>Firewall</a:t>
            </a:r>
            <a:r>
              <a:rPr lang="zh-CN" altLang="en-US" sz="1200"/>
              <a:t>软件，需要额外的</a:t>
            </a:r>
            <a:r>
              <a:rPr lang="en-US" altLang="zh-CN" sz="1200"/>
              <a:t>OS</a:t>
            </a:r>
            <a:r>
              <a:rPr lang="zh-CN" altLang="en-US" sz="1200"/>
              <a:t>平台</a:t>
            </a:r>
          </a:p>
          <a:p>
            <a:pPr eaLnBrk="1" hangingPunct="1">
              <a:spcBef>
                <a:spcPct val="0"/>
              </a:spcBef>
              <a:buFontTx/>
              <a:buNone/>
            </a:pPr>
            <a:r>
              <a:rPr lang="en-US" altLang="zh-CN" sz="1200"/>
              <a:t>2</a:t>
            </a:r>
            <a:r>
              <a:rPr lang="zh-CN" altLang="en-US" sz="1200"/>
              <a:t>、安全性依赖低层的</a:t>
            </a:r>
            <a:r>
              <a:rPr lang="en-US" altLang="zh-CN" sz="1200"/>
              <a:t>OS</a:t>
            </a:r>
          </a:p>
          <a:p>
            <a:pPr eaLnBrk="1" hangingPunct="1">
              <a:spcBef>
                <a:spcPct val="0"/>
              </a:spcBef>
              <a:buFontTx/>
              <a:buNone/>
            </a:pPr>
            <a:r>
              <a:rPr lang="en-US" altLang="zh-CN" sz="1200"/>
              <a:t>3</a:t>
            </a:r>
            <a:r>
              <a:rPr lang="zh-CN" altLang="en-US" sz="1200"/>
              <a:t>、网络适应性弱</a:t>
            </a:r>
          </a:p>
          <a:p>
            <a:pPr eaLnBrk="1" hangingPunct="1">
              <a:spcBef>
                <a:spcPct val="0"/>
              </a:spcBef>
              <a:buFontTx/>
              <a:buNone/>
            </a:pPr>
            <a:r>
              <a:rPr lang="en-US" altLang="zh-CN" sz="1200"/>
              <a:t>4</a:t>
            </a:r>
            <a:r>
              <a:rPr lang="zh-CN" altLang="en-US" sz="1200"/>
              <a:t>、稳定性高</a:t>
            </a:r>
          </a:p>
          <a:p>
            <a:pPr eaLnBrk="1" hangingPunct="1">
              <a:spcBef>
                <a:spcPct val="0"/>
              </a:spcBef>
              <a:buFontTx/>
              <a:buNone/>
            </a:pPr>
            <a:r>
              <a:rPr lang="en-US" altLang="zh-CN" sz="1200"/>
              <a:t>5</a:t>
            </a:r>
            <a:r>
              <a:rPr lang="zh-CN" altLang="en-US" sz="1200"/>
              <a:t>、软件分发、升级比较方便</a:t>
            </a:r>
          </a:p>
        </p:txBody>
      </p:sp>
      <p:graphicFrame>
        <p:nvGraphicFramePr>
          <p:cNvPr id="23682" name="Group 130">
            <a:extLst>
              <a:ext uri="{FF2B5EF4-FFF2-40B4-BE49-F238E27FC236}">
                <a16:creationId xmlns:a16="http://schemas.microsoft.com/office/drawing/2014/main" id="{74390854-FEE3-4D2E-B045-1FC761E241C5}"/>
              </a:ext>
            </a:extLst>
          </p:cNvPr>
          <p:cNvGraphicFramePr>
            <a:graphicFrameLocks noGrp="1"/>
          </p:cNvGraphicFramePr>
          <p:nvPr>
            <p:ph sz="half" idx="2"/>
          </p:nvPr>
        </p:nvGraphicFramePr>
        <p:xfrm>
          <a:off x="323850" y="5373688"/>
          <a:ext cx="8507413" cy="968376"/>
        </p:xfrm>
        <a:graphic>
          <a:graphicData uri="http://schemas.openxmlformats.org/drawingml/2006/table">
            <a:tbl>
              <a:tblPr/>
              <a:tblGrid>
                <a:gridCol w="1079500">
                  <a:extLst>
                    <a:ext uri="{9D8B030D-6E8A-4147-A177-3AD203B41FA5}">
                      <a16:colId xmlns:a16="http://schemas.microsoft.com/office/drawing/2014/main" val="20000"/>
                    </a:ext>
                  </a:extLst>
                </a:gridCol>
                <a:gridCol w="1512888">
                  <a:extLst>
                    <a:ext uri="{9D8B030D-6E8A-4147-A177-3AD203B41FA5}">
                      <a16:colId xmlns:a16="http://schemas.microsoft.com/office/drawing/2014/main" val="20001"/>
                    </a:ext>
                  </a:extLst>
                </a:gridCol>
                <a:gridCol w="719137">
                  <a:extLst>
                    <a:ext uri="{9D8B030D-6E8A-4147-A177-3AD203B41FA5}">
                      <a16:colId xmlns:a16="http://schemas.microsoft.com/office/drawing/2014/main" val="20002"/>
                    </a:ext>
                  </a:extLst>
                </a:gridCol>
                <a:gridCol w="576263">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936625">
                  <a:extLst>
                    <a:ext uri="{9D8B030D-6E8A-4147-A177-3AD203B41FA5}">
                      <a16:colId xmlns:a16="http://schemas.microsoft.com/office/drawing/2014/main" val="20006"/>
                    </a:ext>
                  </a:extLst>
                </a:gridCol>
                <a:gridCol w="719137">
                  <a:extLst>
                    <a:ext uri="{9D8B030D-6E8A-4147-A177-3AD203B41FA5}">
                      <a16:colId xmlns:a16="http://schemas.microsoft.com/office/drawing/2014/main" val="20007"/>
                    </a:ext>
                  </a:extLst>
                </a:gridCol>
                <a:gridCol w="1163638">
                  <a:extLst>
                    <a:ext uri="{9D8B030D-6E8A-4147-A177-3AD203B41FA5}">
                      <a16:colId xmlns:a16="http://schemas.microsoft.com/office/drawing/2014/main" val="20008"/>
                    </a:ext>
                  </a:extLst>
                </a:gridCol>
              </a:tblGrid>
              <a:tr h="31908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操作系统平台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安全性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性能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稳定性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网络适应性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分发</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升级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成本</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850">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硬件防火墙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基于精简专用</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较高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不易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较容易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000" b="0" i="0" u="none" strike="noStrike" cap="none" normalizeH="0" baseline="0">
                          <a:ln>
                            <a:noFill/>
                          </a:ln>
                          <a:solidFill>
                            <a:schemeClr val="tx1"/>
                          </a:solidFill>
                          <a:effectLst/>
                          <a:latin typeface="Arial" panose="020B0604020202020204" pitchFamily="34" charset="0"/>
                          <a:ea typeface="宋体" panose="02010600030101010101" pitchFamily="2" charset="-122"/>
                        </a:rPr>
                        <a:t>Firewall+Server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438">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软件防火墙</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基于庞大通用</a:t>
                      </a: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较高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较高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较强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非常容易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容易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Firewall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7468" name="Rectangle 132">
            <a:extLst>
              <a:ext uri="{FF2B5EF4-FFF2-40B4-BE49-F238E27FC236}">
                <a16:creationId xmlns:a16="http://schemas.microsoft.com/office/drawing/2014/main" id="{376ECB19-4CB6-477A-BF99-CADFCB7B15E6}"/>
              </a:ext>
            </a:extLst>
          </p:cNvPr>
          <p:cNvSpPr>
            <a:spLocks noChangeArrowheads="1"/>
          </p:cNvSpPr>
          <p:nvPr/>
        </p:nvSpPr>
        <p:spPr bwMode="auto">
          <a:xfrm>
            <a:off x="2627313" y="2060575"/>
            <a:ext cx="819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000"/>
              <a:t>软件防火墙</a:t>
            </a:r>
          </a:p>
        </p:txBody>
      </p:sp>
      <p:sp>
        <p:nvSpPr>
          <p:cNvPr id="17469" name="Rectangle 133">
            <a:extLst>
              <a:ext uri="{FF2B5EF4-FFF2-40B4-BE49-F238E27FC236}">
                <a16:creationId xmlns:a16="http://schemas.microsoft.com/office/drawing/2014/main" id="{142BA8BC-9359-48E7-B7BC-EF9A70E094D3}"/>
              </a:ext>
            </a:extLst>
          </p:cNvPr>
          <p:cNvSpPr>
            <a:spLocks noChangeArrowheads="1"/>
          </p:cNvSpPr>
          <p:nvPr/>
        </p:nvSpPr>
        <p:spPr bwMode="auto">
          <a:xfrm>
            <a:off x="179388" y="188913"/>
            <a:ext cx="17287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防火墙简介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3FB5615-018D-4802-B3D2-90A86442C4D6}"/>
              </a:ext>
            </a:extLst>
          </p:cNvPr>
          <p:cNvSpPr>
            <a:spLocks noGrp="1" noChangeArrowheads="1"/>
          </p:cNvSpPr>
          <p:nvPr>
            <p:ph type="title"/>
          </p:nvPr>
        </p:nvSpPr>
        <p:spPr>
          <a:xfrm>
            <a:off x="179512" y="-16778"/>
            <a:ext cx="8229600" cy="647700"/>
          </a:xfrm>
        </p:spPr>
        <p:txBody>
          <a:bodyPr/>
          <a:lstStyle/>
          <a:p>
            <a:pPr eaLnBrk="1" hangingPunct="1"/>
            <a:r>
              <a:rPr lang="zh-CN" altLang="en-US" b="1" dirty="0"/>
              <a:t>防火墙的硬件技术</a:t>
            </a:r>
          </a:p>
        </p:txBody>
      </p:sp>
      <p:sp>
        <p:nvSpPr>
          <p:cNvPr id="18435" name="Rectangle 3">
            <a:extLst>
              <a:ext uri="{FF2B5EF4-FFF2-40B4-BE49-F238E27FC236}">
                <a16:creationId xmlns:a16="http://schemas.microsoft.com/office/drawing/2014/main" id="{A5466A4D-4265-41B0-90E9-87BA9D432379}"/>
              </a:ext>
            </a:extLst>
          </p:cNvPr>
          <p:cNvSpPr>
            <a:spLocks noGrp="1" noChangeArrowheads="1"/>
          </p:cNvSpPr>
          <p:nvPr>
            <p:ph type="body" idx="1"/>
          </p:nvPr>
        </p:nvSpPr>
        <p:spPr>
          <a:xfrm>
            <a:off x="539552" y="1700808"/>
            <a:ext cx="8229600" cy="533400"/>
          </a:xfrm>
        </p:spPr>
        <p:txBody>
          <a:bodyPr/>
          <a:lstStyle/>
          <a:p>
            <a:pPr eaLnBrk="1" hangingPunct="1">
              <a:lnSpc>
                <a:spcPct val="90000"/>
              </a:lnSpc>
              <a:buFontTx/>
              <a:buNone/>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、基于</a:t>
            </a:r>
            <a:r>
              <a:rPr lang="en-US" altLang="zh-CN" sz="2800" dirty="0">
                <a:latin typeface="微软雅黑" panose="020B0503020204020204" pitchFamily="34" charset="-122"/>
                <a:ea typeface="微软雅黑" panose="020B0503020204020204" pitchFamily="34" charset="-122"/>
              </a:rPr>
              <a:t>Intel x86</a:t>
            </a:r>
            <a:r>
              <a:rPr lang="zh-CN" altLang="en-US" sz="2800" dirty="0">
                <a:latin typeface="微软雅黑" panose="020B0503020204020204" pitchFamily="34" charset="-122"/>
                <a:ea typeface="微软雅黑" panose="020B0503020204020204" pitchFamily="34" charset="-122"/>
              </a:rPr>
              <a:t>系列架构的产品，又被称为工控机防火墙 </a:t>
            </a:r>
          </a:p>
        </p:txBody>
      </p:sp>
      <p:sp>
        <p:nvSpPr>
          <p:cNvPr id="18436" name="Text Box 5">
            <a:extLst>
              <a:ext uri="{FF2B5EF4-FFF2-40B4-BE49-F238E27FC236}">
                <a16:creationId xmlns:a16="http://schemas.microsoft.com/office/drawing/2014/main" id="{5736E28C-23EE-43FD-8381-B0D8EB5EF64C}"/>
              </a:ext>
            </a:extLst>
          </p:cNvPr>
          <p:cNvSpPr txBox="1">
            <a:spLocks noChangeArrowheads="1"/>
          </p:cNvSpPr>
          <p:nvPr/>
        </p:nvSpPr>
        <p:spPr bwMode="auto">
          <a:xfrm>
            <a:off x="611188" y="3304094"/>
            <a:ext cx="73260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、基于专用集成电路（</a:t>
            </a:r>
            <a:r>
              <a:rPr lang="en-US" altLang="zh-CN" sz="2800">
                <a:latin typeface="微软雅黑" panose="020B0503020204020204" pitchFamily="34" charset="-122"/>
                <a:ea typeface="微软雅黑" panose="020B0503020204020204" pitchFamily="34" charset="-122"/>
              </a:rPr>
              <a:t>ASIC</a:t>
            </a:r>
            <a:r>
              <a:rPr lang="zh-CN" altLang="en-US" sz="2800">
                <a:latin typeface="微软雅黑" panose="020B0503020204020204" pitchFamily="34" charset="-122"/>
                <a:ea typeface="微软雅黑" panose="020B0503020204020204" pitchFamily="34" charset="-122"/>
              </a:rPr>
              <a:t>）技术的防火墙</a:t>
            </a:r>
          </a:p>
        </p:txBody>
      </p:sp>
      <p:sp>
        <p:nvSpPr>
          <p:cNvPr id="18437" name="Text Box 6">
            <a:extLst>
              <a:ext uri="{FF2B5EF4-FFF2-40B4-BE49-F238E27FC236}">
                <a16:creationId xmlns:a16="http://schemas.microsoft.com/office/drawing/2014/main" id="{01886275-98F4-4DD9-BCE1-0A42DDDB97A4}"/>
              </a:ext>
            </a:extLst>
          </p:cNvPr>
          <p:cNvSpPr txBox="1">
            <a:spLocks noChangeArrowheads="1"/>
          </p:cNvSpPr>
          <p:nvPr/>
        </p:nvSpPr>
        <p:spPr bwMode="auto">
          <a:xfrm>
            <a:off x="611188" y="4437063"/>
            <a:ext cx="67281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、基于网络处理器（</a:t>
            </a:r>
            <a:r>
              <a:rPr lang="en-US" altLang="zh-CN" sz="2800">
                <a:latin typeface="微软雅黑" panose="020B0503020204020204" pitchFamily="34" charset="-122"/>
                <a:ea typeface="微软雅黑" panose="020B0503020204020204" pitchFamily="34" charset="-122"/>
              </a:rPr>
              <a:t>NP</a:t>
            </a:r>
            <a:r>
              <a:rPr lang="zh-CN" altLang="en-US" sz="2800">
                <a:latin typeface="微软雅黑" panose="020B0503020204020204" pitchFamily="34" charset="-122"/>
                <a:ea typeface="微软雅黑" panose="020B0503020204020204" pitchFamily="34" charset="-122"/>
              </a:rPr>
              <a:t>）技术的防火墙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3FB5615-018D-4802-B3D2-90A86442C4D6}"/>
              </a:ext>
            </a:extLst>
          </p:cNvPr>
          <p:cNvSpPr>
            <a:spLocks noGrp="1" noChangeArrowheads="1"/>
          </p:cNvSpPr>
          <p:nvPr>
            <p:ph type="title"/>
          </p:nvPr>
        </p:nvSpPr>
        <p:spPr>
          <a:xfrm>
            <a:off x="179512" y="-16778"/>
            <a:ext cx="8229600" cy="647700"/>
          </a:xfrm>
        </p:spPr>
        <p:txBody>
          <a:bodyPr/>
          <a:lstStyle/>
          <a:p>
            <a:pPr eaLnBrk="1" hangingPunct="1"/>
            <a:r>
              <a:rPr lang="zh-CN" altLang="en-US" b="1" dirty="0"/>
              <a:t>防火墙的硬件技术</a:t>
            </a:r>
          </a:p>
        </p:txBody>
      </p:sp>
      <p:sp>
        <p:nvSpPr>
          <p:cNvPr id="18435" name="Rectangle 3">
            <a:extLst>
              <a:ext uri="{FF2B5EF4-FFF2-40B4-BE49-F238E27FC236}">
                <a16:creationId xmlns:a16="http://schemas.microsoft.com/office/drawing/2014/main" id="{A5466A4D-4265-41B0-90E9-87BA9D432379}"/>
              </a:ext>
            </a:extLst>
          </p:cNvPr>
          <p:cNvSpPr>
            <a:spLocks noGrp="1" noChangeArrowheads="1"/>
          </p:cNvSpPr>
          <p:nvPr>
            <p:ph type="body" idx="1"/>
          </p:nvPr>
        </p:nvSpPr>
        <p:spPr>
          <a:xfrm>
            <a:off x="539552" y="1700808"/>
            <a:ext cx="8229600" cy="533400"/>
          </a:xfrm>
        </p:spPr>
        <p:txBody>
          <a:bodyPr/>
          <a:lstStyle/>
          <a:p>
            <a:pPr eaLnBrk="1" hangingPunct="1">
              <a:lnSpc>
                <a:spcPct val="90000"/>
              </a:lnSpc>
              <a:buFontTx/>
              <a:buNone/>
            </a:pP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、基于</a:t>
            </a:r>
            <a:r>
              <a:rPr lang="en-US" altLang="zh-CN" sz="2800" dirty="0">
                <a:latin typeface="微软雅黑" panose="020B0503020204020204" pitchFamily="34" charset="-122"/>
                <a:ea typeface="微软雅黑" panose="020B0503020204020204" pitchFamily="34" charset="-122"/>
              </a:rPr>
              <a:t>Intel x86</a:t>
            </a:r>
            <a:r>
              <a:rPr lang="zh-CN" altLang="en-US" sz="2800" dirty="0">
                <a:latin typeface="微软雅黑" panose="020B0503020204020204" pitchFamily="34" charset="-122"/>
                <a:ea typeface="微软雅黑" panose="020B0503020204020204" pitchFamily="34" charset="-122"/>
              </a:rPr>
              <a:t>系列架构的产品，又被称为工控机防火墙 </a:t>
            </a:r>
          </a:p>
        </p:txBody>
      </p:sp>
      <p:sp>
        <p:nvSpPr>
          <p:cNvPr id="18436" name="Text Box 5">
            <a:extLst>
              <a:ext uri="{FF2B5EF4-FFF2-40B4-BE49-F238E27FC236}">
                <a16:creationId xmlns:a16="http://schemas.microsoft.com/office/drawing/2014/main" id="{5736E28C-23EE-43FD-8381-B0D8EB5EF64C}"/>
              </a:ext>
            </a:extLst>
          </p:cNvPr>
          <p:cNvSpPr txBox="1">
            <a:spLocks noChangeArrowheads="1"/>
          </p:cNvSpPr>
          <p:nvPr/>
        </p:nvSpPr>
        <p:spPr bwMode="auto">
          <a:xfrm>
            <a:off x="611188" y="3304094"/>
            <a:ext cx="73260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2</a:t>
            </a:r>
            <a:r>
              <a:rPr lang="zh-CN" altLang="en-US" sz="2800">
                <a:latin typeface="微软雅黑" panose="020B0503020204020204" pitchFamily="34" charset="-122"/>
                <a:ea typeface="微软雅黑" panose="020B0503020204020204" pitchFamily="34" charset="-122"/>
              </a:rPr>
              <a:t>、基于专用集成电路（</a:t>
            </a:r>
            <a:r>
              <a:rPr lang="en-US" altLang="zh-CN" sz="2800">
                <a:latin typeface="微软雅黑" panose="020B0503020204020204" pitchFamily="34" charset="-122"/>
                <a:ea typeface="微软雅黑" panose="020B0503020204020204" pitchFamily="34" charset="-122"/>
              </a:rPr>
              <a:t>ASIC</a:t>
            </a:r>
            <a:r>
              <a:rPr lang="zh-CN" altLang="en-US" sz="2800">
                <a:latin typeface="微软雅黑" panose="020B0503020204020204" pitchFamily="34" charset="-122"/>
                <a:ea typeface="微软雅黑" panose="020B0503020204020204" pitchFamily="34" charset="-122"/>
              </a:rPr>
              <a:t>）技术的防火墙</a:t>
            </a:r>
          </a:p>
        </p:txBody>
      </p:sp>
      <p:sp>
        <p:nvSpPr>
          <p:cNvPr id="18437" name="Text Box 6">
            <a:extLst>
              <a:ext uri="{FF2B5EF4-FFF2-40B4-BE49-F238E27FC236}">
                <a16:creationId xmlns:a16="http://schemas.microsoft.com/office/drawing/2014/main" id="{01886275-98F4-4DD9-BCE1-0A42DDDB97A4}"/>
              </a:ext>
            </a:extLst>
          </p:cNvPr>
          <p:cNvSpPr txBox="1">
            <a:spLocks noChangeArrowheads="1"/>
          </p:cNvSpPr>
          <p:nvPr/>
        </p:nvSpPr>
        <p:spPr bwMode="auto">
          <a:xfrm>
            <a:off x="611188" y="4437063"/>
            <a:ext cx="67281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a:latin typeface="微软雅黑" panose="020B0503020204020204" pitchFamily="34" charset="-122"/>
                <a:ea typeface="微软雅黑" panose="020B0503020204020204" pitchFamily="34" charset="-122"/>
              </a:rPr>
              <a:t>3</a:t>
            </a:r>
            <a:r>
              <a:rPr lang="zh-CN" altLang="en-US" sz="2800">
                <a:latin typeface="微软雅黑" panose="020B0503020204020204" pitchFamily="34" charset="-122"/>
                <a:ea typeface="微软雅黑" panose="020B0503020204020204" pitchFamily="34" charset="-122"/>
              </a:rPr>
              <a:t>、基于网络处理器（</a:t>
            </a:r>
            <a:r>
              <a:rPr lang="en-US" altLang="zh-CN" sz="2800">
                <a:latin typeface="微软雅黑" panose="020B0503020204020204" pitchFamily="34" charset="-122"/>
                <a:ea typeface="微软雅黑" panose="020B0503020204020204" pitchFamily="34" charset="-122"/>
              </a:rPr>
              <a:t>NP</a:t>
            </a:r>
            <a:r>
              <a:rPr lang="zh-CN" altLang="en-US" sz="2800">
                <a:latin typeface="微软雅黑" panose="020B0503020204020204" pitchFamily="34" charset="-122"/>
                <a:ea typeface="微软雅黑" panose="020B0503020204020204" pitchFamily="34" charset="-122"/>
              </a:rPr>
              <a:t>）技术的防火墙 </a:t>
            </a:r>
          </a:p>
        </p:txBody>
      </p:sp>
    </p:spTree>
    <p:extLst>
      <p:ext uri="{BB962C8B-B14F-4D97-AF65-F5344CB8AC3E}">
        <p14:creationId xmlns:p14="http://schemas.microsoft.com/office/powerpoint/2010/main" val="3201654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FBF8CB2-44E6-4712-8556-E219BBB15AF8}"/>
              </a:ext>
            </a:extLst>
          </p:cNvPr>
          <p:cNvSpPr>
            <a:spLocks noGrp="1" noChangeArrowheads="1"/>
          </p:cNvSpPr>
          <p:nvPr>
            <p:ph type="title"/>
          </p:nvPr>
        </p:nvSpPr>
        <p:spPr>
          <a:xfrm>
            <a:off x="323528" y="548593"/>
            <a:ext cx="8229600" cy="719138"/>
          </a:xfrm>
        </p:spPr>
        <p:txBody>
          <a:bodyPr/>
          <a:lstStyle/>
          <a:p>
            <a:pPr algn="ctr" eaLnBrk="1" hangingPunct="1"/>
            <a:r>
              <a:rPr lang="zh-CN" altLang="en-US" sz="2400" b="1" dirty="0"/>
              <a:t>基于</a:t>
            </a:r>
            <a:r>
              <a:rPr lang="en-US" altLang="zh-CN" sz="2400" b="1" dirty="0"/>
              <a:t>Intel x86</a:t>
            </a:r>
            <a:r>
              <a:rPr lang="zh-CN" altLang="en-US" sz="2400" b="1" dirty="0"/>
              <a:t>系列架构的防火墙</a:t>
            </a:r>
          </a:p>
        </p:txBody>
      </p:sp>
      <p:sp>
        <p:nvSpPr>
          <p:cNvPr id="19459" name="Rectangle 5">
            <a:extLst>
              <a:ext uri="{FF2B5EF4-FFF2-40B4-BE49-F238E27FC236}">
                <a16:creationId xmlns:a16="http://schemas.microsoft.com/office/drawing/2014/main" id="{B34FF9F8-DF40-49C4-A627-D4E99D353101}"/>
              </a:ext>
            </a:extLst>
          </p:cNvPr>
          <p:cNvSpPr>
            <a:spLocks noGrp="1" noChangeArrowheads="1"/>
          </p:cNvSpPr>
          <p:nvPr>
            <p:ph type="body" sz="half" idx="2"/>
          </p:nvPr>
        </p:nvSpPr>
        <p:spPr>
          <a:xfrm>
            <a:off x="391909" y="3934182"/>
            <a:ext cx="8518525" cy="2966293"/>
          </a:xfrm>
        </p:spPr>
        <p:txBody>
          <a:bodyPr/>
          <a:lstStyle/>
          <a:p>
            <a:pPr eaLnBrk="1" hangingPunct="1">
              <a:buFontTx/>
              <a:buNone/>
            </a:pPr>
            <a:r>
              <a:rPr lang="zh-CN" altLang="en-US" sz="2400" dirty="0">
                <a:latin typeface="微软雅黑" panose="020B0503020204020204" pitchFamily="34" charset="-122"/>
                <a:ea typeface="微软雅黑" panose="020B0503020204020204" pitchFamily="34" charset="-122"/>
              </a:rPr>
              <a:t>优点：</a:t>
            </a:r>
            <a:r>
              <a:rPr lang="en-US" altLang="zh-CN" sz="2400" dirty="0">
                <a:latin typeface="微软雅黑" panose="020B0503020204020204" pitchFamily="34" charset="-122"/>
                <a:ea typeface="微软雅黑" panose="020B0503020204020204" pitchFamily="34" charset="-122"/>
              </a:rPr>
              <a:t> </a:t>
            </a:r>
          </a:p>
          <a:p>
            <a:pPr eaLnBrk="1" hangingPunct="1">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高灵活性、高扩展性、系统升级容易</a:t>
            </a:r>
            <a:endParaRPr lang="en-US" altLang="zh-CN" sz="24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考虑了各种应用的需要，具有一般化的通用体系结构和指令集，容易支持</a:t>
            </a:r>
            <a:r>
              <a:rPr lang="zh-CN" altLang="en-US" sz="2400">
                <a:latin typeface="微软雅黑" panose="020B0503020204020204" pitchFamily="34" charset="-122"/>
                <a:ea typeface="微软雅黑" panose="020B0503020204020204" pitchFamily="34" charset="-122"/>
              </a:rPr>
              <a:t>复杂的运算</a:t>
            </a:r>
            <a:r>
              <a:rPr lang="zh-CN" altLang="en-US" sz="2400" dirty="0">
                <a:latin typeface="微软雅黑" panose="020B0503020204020204" pitchFamily="34" charset="-122"/>
                <a:ea typeface="微软雅黑" panose="020B0503020204020204" pitchFamily="34" charset="-122"/>
              </a:rPr>
              <a:t>并容易开发新的功能</a:t>
            </a:r>
            <a:endParaRPr lang="en-US" altLang="zh-CN" sz="24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随着</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性能的快速提高，防火墙的处理速度和能力将会大幅度提高，能很好的适应多接口百兆，千兆防火墙的计算要求</a:t>
            </a:r>
          </a:p>
        </p:txBody>
      </p:sp>
      <p:pic>
        <p:nvPicPr>
          <p:cNvPr id="19460" name="Picture 6" descr="工1">
            <a:extLst>
              <a:ext uri="{FF2B5EF4-FFF2-40B4-BE49-F238E27FC236}">
                <a16:creationId xmlns:a16="http://schemas.microsoft.com/office/drawing/2014/main" id="{64C7B153-6F21-4647-8FE0-AAB407C3F34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43213" y="1316038"/>
            <a:ext cx="1958975"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1" name="Picture 7" descr="工2">
            <a:extLst>
              <a:ext uri="{FF2B5EF4-FFF2-40B4-BE49-F238E27FC236}">
                <a16:creationId xmlns:a16="http://schemas.microsoft.com/office/drawing/2014/main" id="{9C186D5C-718D-48EA-AC6D-3D98B50D574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0325" y="1316038"/>
            <a:ext cx="1522413"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8" descr="工3">
            <a:extLst>
              <a:ext uri="{FF2B5EF4-FFF2-40B4-BE49-F238E27FC236}">
                <a16:creationId xmlns:a16="http://schemas.microsoft.com/office/drawing/2014/main" id="{54E27D47-085F-46E3-B744-FB11B650AFD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43213" y="2036763"/>
            <a:ext cx="2081212"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 Box 9">
            <a:extLst>
              <a:ext uri="{FF2B5EF4-FFF2-40B4-BE49-F238E27FC236}">
                <a16:creationId xmlns:a16="http://schemas.microsoft.com/office/drawing/2014/main" id="{4117C172-378E-42F3-9810-A37BD506F863}"/>
              </a:ext>
            </a:extLst>
          </p:cNvPr>
          <p:cNvSpPr txBox="1">
            <a:spLocks noChangeArrowheads="1"/>
          </p:cNvSpPr>
          <p:nvPr/>
        </p:nvSpPr>
        <p:spPr bwMode="auto">
          <a:xfrm>
            <a:off x="5094951" y="1834399"/>
            <a:ext cx="40400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基于</a:t>
            </a: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架构，运行经过简化的</a:t>
            </a:r>
            <a:r>
              <a:rPr lang="en-US" altLang="zh-CN" sz="2400" dirty="0">
                <a:latin typeface="微软雅黑" panose="020B0503020204020204" pitchFamily="34" charset="-122"/>
                <a:ea typeface="微软雅黑" panose="020B0503020204020204" pitchFamily="34" charset="-122"/>
              </a:rPr>
              <a:t>Unix</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或</a:t>
            </a:r>
            <a:r>
              <a:rPr lang="en-US" altLang="zh-CN" sz="2400" dirty="0">
                <a:latin typeface="微软雅黑" panose="020B0503020204020204" pitchFamily="34" charset="-122"/>
                <a:ea typeface="微软雅黑" panose="020B0503020204020204" pitchFamily="34" charset="-122"/>
              </a:rPr>
              <a:t>FreeBSD</a:t>
            </a:r>
            <a:r>
              <a:rPr lang="zh-CN" altLang="en-US" sz="2400" dirty="0">
                <a:latin typeface="微软雅黑" panose="020B0503020204020204" pitchFamily="34" charset="-122"/>
                <a:ea typeface="微软雅黑" panose="020B0503020204020204" pitchFamily="34" charset="-122"/>
              </a:rPr>
              <a:t>，适用于低端市场</a:t>
            </a:r>
          </a:p>
        </p:txBody>
      </p:sp>
      <p:sp>
        <p:nvSpPr>
          <p:cNvPr id="10" name="Rectangle 2">
            <a:extLst>
              <a:ext uri="{FF2B5EF4-FFF2-40B4-BE49-F238E27FC236}">
                <a16:creationId xmlns:a16="http://schemas.microsoft.com/office/drawing/2014/main" id="{BC7D7A18-4252-4D31-B864-1C449F58764B}"/>
              </a:ext>
            </a:extLst>
          </p:cNvPr>
          <p:cNvSpPr txBox="1">
            <a:spLocks noChangeArrowheads="1"/>
          </p:cNvSpPr>
          <p:nvPr/>
        </p:nvSpPr>
        <p:spPr bwMode="auto">
          <a:xfrm>
            <a:off x="179512" y="-16778"/>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t>防火墙的硬件技术</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6" name="Picture 2" descr="soho墙">
            <a:extLst>
              <a:ext uri="{FF2B5EF4-FFF2-40B4-BE49-F238E27FC236}">
                <a16:creationId xmlns:a16="http://schemas.microsoft.com/office/drawing/2014/main" id="{052640D9-1624-4005-BCD7-C59068C404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11188" y="5445125"/>
            <a:ext cx="1316037" cy="677863"/>
          </a:xfrm>
          <a:noFill/>
        </p:spPr>
      </p:pic>
      <p:pic>
        <p:nvPicPr>
          <p:cNvPr id="21507" name="Picture 3" descr="百兆普通">
            <a:extLst>
              <a:ext uri="{FF2B5EF4-FFF2-40B4-BE49-F238E27FC236}">
                <a16:creationId xmlns:a16="http://schemas.microsoft.com/office/drawing/2014/main" id="{87779A0D-01E1-439A-81B2-20AF409AB7D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8175" y="3789363"/>
            <a:ext cx="2447925"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百兆高端">
            <a:extLst>
              <a:ext uri="{FF2B5EF4-FFF2-40B4-BE49-F238E27FC236}">
                <a16:creationId xmlns:a16="http://schemas.microsoft.com/office/drawing/2014/main" id="{78049791-10A5-4ED0-948A-116EF71CA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2708275"/>
            <a:ext cx="30670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千兆墙">
            <a:extLst>
              <a:ext uri="{FF2B5EF4-FFF2-40B4-BE49-F238E27FC236}">
                <a16:creationId xmlns:a16="http://schemas.microsoft.com/office/drawing/2014/main" id="{96BE7739-4531-44CA-93D3-5612425D356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40425" y="1412875"/>
            <a:ext cx="29527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7">
            <a:extLst>
              <a:ext uri="{FF2B5EF4-FFF2-40B4-BE49-F238E27FC236}">
                <a16:creationId xmlns:a16="http://schemas.microsoft.com/office/drawing/2014/main" id="{352C086F-79F9-4010-A02F-E684449E6E57}"/>
              </a:ext>
            </a:extLst>
          </p:cNvPr>
          <p:cNvSpPr txBox="1">
            <a:spLocks noChangeArrowheads="1"/>
          </p:cNvSpPr>
          <p:nvPr/>
        </p:nvSpPr>
        <p:spPr bwMode="auto">
          <a:xfrm>
            <a:off x="1547813" y="6021388"/>
            <a:ext cx="158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SOHO</a:t>
            </a:r>
            <a:r>
              <a:rPr lang="zh-CN" altLang="en-US" sz="1800"/>
              <a:t>防火墙</a:t>
            </a:r>
          </a:p>
        </p:txBody>
      </p:sp>
      <p:sp>
        <p:nvSpPr>
          <p:cNvPr id="21512" name="Text Box 8">
            <a:extLst>
              <a:ext uri="{FF2B5EF4-FFF2-40B4-BE49-F238E27FC236}">
                <a16:creationId xmlns:a16="http://schemas.microsoft.com/office/drawing/2014/main" id="{C8CDF562-FD0A-4E46-B64D-3F275339A25A}"/>
              </a:ext>
            </a:extLst>
          </p:cNvPr>
          <p:cNvSpPr txBox="1">
            <a:spLocks noChangeArrowheads="1"/>
          </p:cNvSpPr>
          <p:nvPr/>
        </p:nvSpPr>
        <p:spPr bwMode="auto">
          <a:xfrm>
            <a:off x="3348038" y="4941888"/>
            <a:ext cx="18002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普通百兆防火墙</a:t>
            </a:r>
          </a:p>
        </p:txBody>
      </p:sp>
      <p:sp>
        <p:nvSpPr>
          <p:cNvPr id="21513" name="Text Box 9">
            <a:extLst>
              <a:ext uri="{FF2B5EF4-FFF2-40B4-BE49-F238E27FC236}">
                <a16:creationId xmlns:a16="http://schemas.microsoft.com/office/drawing/2014/main" id="{DC745538-2401-4E76-A084-66B991D61F35}"/>
              </a:ext>
            </a:extLst>
          </p:cNvPr>
          <p:cNvSpPr txBox="1">
            <a:spLocks noChangeArrowheads="1"/>
          </p:cNvSpPr>
          <p:nvPr/>
        </p:nvSpPr>
        <p:spPr bwMode="auto">
          <a:xfrm>
            <a:off x="5508625" y="3860800"/>
            <a:ext cx="18002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高端百兆防火墙</a:t>
            </a:r>
          </a:p>
        </p:txBody>
      </p:sp>
      <p:sp>
        <p:nvSpPr>
          <p:cNvPr id="21514" name="Text Box 10">
            <a:extLst>
              <a:ext uri="{FF2B5EF4-FFF2-40B4-BE49-F238E27FC236}">
                <a16:creationId xmlns:a16="http://schemas.microsoft.com/office/drawing/2014/main" id="{F511E1B7-4BE3-4F8F-BE50-D82F6A932202}"/>
              </a:ext>
            </a:extLst>
          </p:cNvPr>
          <p:cNvSpPr txBox="1">
            <a:spLocks noChangeArrowheads="1"/>
          </p:cNvSpPr>
          <p:nvPr/>
        </p:nvSpPr>
        <p:spPr bwMode="auto">
          <a:xfrm>
            <a:off x="7559675" y="2636838"/>
            <a:ext cx="158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千兆防火墙</a:t>
            </a:r>
          </a:p>
        </p:txBody>
      </p:sp>
      <p:sp>
        <p:nvSpPr>
          <p:cNvPr id="12" name="Rectangle 2">
            <a:extLst>
              <a:ext uri="{FF2B5EF4-FFF2-40B4-BE49-F238E27FC236}">
                <a16:creationId xmlns:a16="http://schemas.microsoft.com/office/drawing/2014/main" id="{05D2F2CD-DF41-4890-AB9A-8ECF22E7703D}"/>
              </a:ext>
            </a:extLst>
          </p:cNvPr>
          <p:cNvSpPr txBox="1">
            <a:spLocks noChangeArrowheads="1"/>
          </p:cNvSpPr>
          <p:nvPr/>
        </p:nvSpPr>
        <p:spPr bwMode="auto">
          <a:xfrm>
            <a:off x="179512" y="-16778"/>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t>防火墙的硬件技术</a:t>
            </a:r>
          </a:p>
        </p:txBody>
      </p:sp>
      <p:sp>
        <p:nvSpPr>
          <p:cNvPr id="13" name="Rectangle 2">
            <a:extLst>
              <a:ext uri="{FF2B5EF4-FFF2-40B4-BE49-F238E27FC236}">
                <a16:creationId xmlns:a16="http://schemas.microsoft.com/office/drawing/2014/main" id="{385C0DD0-3C79-4F38-B3D4-83824F4D9042}"/>
              </a:ext>
            </a:extLst>
          </p:cNvPr>
          <p:cNvSpPr>
            <a:spLocks noGrp="1" noChangeArrowheads="1"/>
          </p:cNvSpPr>
          <p:nvPr>
            <p:ph type="title"/>
          </p:nvPr>
        </p:nvSpPr>
        <p:spPr>
          <a:xfrm>
            <a:off x="323528" y="548593"/>
            <a:ext cx="8229600" cy="719138"/>
          </a:xfrm>
        </p:spPr>
        <p:txBody>
          <a:bodyPr/>
          <a:lstStyle/>
          <a:p>
            <a:pPr algn="ctr" eaLnBrk="1" hangingPunct="1"/>
            <a:r>
              <a:rPr lang="zh-CN" altLang="en-US" sz="2400" b="1" dirty="0"/>
              <a:t>基于</a:t>
            </a:r>
            <a:r>
              <a:rPr lang="en-US" altLang="zh-CN" sz="2400" b="1" dirty="0"/>
              <a:t>Intel x86</a:t>
            </a:r>
            <a:r>
              <a:rPr lang="zh-CN" altLang="en-US" sz="2400" b="1" dirty="0"/>
              <a:t>系列架构的防火墙</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47562" y="-3550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sp>
        <p:nvSpPr>
          <p:cNvPr id="10" name="文本框 9">
            <a:extLst>
              <a:ext uri="{FF2B5EF4-FFF2-40B4-BE49-F238E27FC236}">
                <a16:creationId xmlns:a16="http://schemas.microsoft.com/office/drawing/2014/main" id="{C5335DC1-F1DE-4023-9A13-6105A9FB76EE}"/>
              </a:ext>
            </a:extLst>
          </p:cNvPr>
          <p:cNvSpPr txBox="1"/>
          <p:nvPr/>
        </p:nvSpPr>
        <p:spPr>
          <a:xfrm>
            <a:off x="467544" y="1052736"/>
            <a:ext cx="8496944" cy="1955215"/>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 </a:t>
            </a:r>
            <a:r>
              <a:rPr lang="zh-CN" altLang="en-US" sz="2800" dirty="0">
                <a:solidFill>
                  <a:srgbClr val="00B0F0"/>
                </a:solidFill>
                <a:latin typeface="微软雅黑" panose="020B0503020204020204" pitchFamily="34" charset="-122"/>
                <a:ea typeface="微软雅黑" panose="020B0503020204020204" pitchFamily="34" charset="-122"/>
              </a:rPr>
              <a:t>防火墙的定义</a:t>
            </a:r>
            <a:r>
              <a:rPr lang="zh-CN" altLang="en-US" sz="2800" dirty="0">
                <a:latin typeface="微软雅黑" panose="020B0503020204020204" pitchFamily="34" charset="-122"/>
                <a:ea typeface="微软雅黑" panose="020B0503020204020204" pitchFamily="34" charset="-122"/>
              </a:rPr>
              <a:t>：防火墙是位于两个(或多个)网络之间执行</a:t>
            </a:r>
            <a:r>
              <a:rPr lang="zh-CN" altLang="en-US" sz="2800" dirty="0">
                <a:solidFill>
                  <a:srgbClr val="00B0F0"/>
                </a:solidFill>
                <a:latin typeface="微软雅黑" panose="020B0503020204020204" pitchFamily="34" charset="-122"/>
                <a:ea typeface="微软雅黑" panose="020B0503020204020204" pitchFamily="34" charset="-122"/>
              </a:rPr>
              <a:t>访问控制</a:t>
            </a:r>
            <a:r>
              <a:rPr lang="zh-CN" altLang="en-US" sz="2800" dirty="0">
                <a:latin typeface="微软雅黑" panose="020B0503020204020204" pitchFamily="34" charset="-122"/>
                <a:ea typeface="微软雅黑" panose="020B0503020204020204" pitchFamily="34" charset="-122"/>
              </a:rPr>
              <a:t>的软件和硬件系统，它根据访问控制规则对进出网络的数据流进行过滤。</a:t>
            </a:r>
          </a:p>
        </p:txBody>
      </p:sp>
      <p:sp>
        <p:nvSpPr>
          <p:cNvPr id="13" name="文本框 12">
            <a:extLst>
              <a:ext uri="{FF2B5EF4-FFF2-40B4-BE49-F238E27FC236}">
                <a16:creationId xmlns:a16="http://schemas.microsoft.com/office/drawing/2014/main" id="{7036F5E9-2C75-4E20-9315-E8BA5424022A}"/>
              </a:ext>
            </a:extLst>
          </p:cNvPr>
          <p:cNvSpPr txBox="1"/>
          <p:nvPr/>
        </p:nvSpPr>
        <p:spPr>
          <a:xfrm>
            <a:off x="467544" y="3212976"/>
            <a:ext cx="8856984" cy="3247877"/>
          </a:xfrm>
          <a:prstGeom prst="rect">
            <a:avLst/>
          </a:prstGeom>
          <a:noFill/>
        </p:spPr>
        <p:txBody>
          <a:bodyPr wrap="square">
            <a:spAutoFit/>
          </a:bodyPr>
          <a:lstStyle/>
          <a:p>
            <a:pPr>
              <a:lnSpc>
                <a:spcPct val="150000"/>
              </a:lnSpc>
            </a:pPr>
            <a:r>
              <a:rPr lang="zh-CN" altLang="en-US" sz="2800" dirty="0">
                <a:latin typeface="微软雅黑" panose="020B0503020204020204" pitchFamily="34" charset="-122"/>
                <a:ea typeface="微软雅黑" panose="020B0503020204020204" pitchFamily="34" charset="-122"/>
              </a:rPr>
              <a:t>• 防火墙的概念起源于中世纪的城堡防卫系统，那时人们为了保护城堡的安全，在城堡的周围挖一条护城河，每一个进入城堡的人都要经过吊桥，并且还要接受城门守卫的检查。人们借鉴了这种防护思想，设计了一种</a:t>
            </a:r>
            <a:r>
              <a:rPr lang="zh-CN" altLang="en-US" sz="2800" dirty="0">
                <a:solidFill>
                  <a:srgbClr val="00B0F0"/>
                </a:solidFill>
                <a:latin typeface="微软雅黑" panose="020B0503020204020204" pitchFamily="34" charset="-122"/>
                <a:ea typeface="微软雅黑" panose="020B0503020204020204" pitchFamily="34" charset="-122"/>
              </a:rPr>
              <a:t>网络安全防护系统</a:t>
            </a:r>
            <a:r>
              <a:rPr lang="zh-CN" altLang="en-US" sz="2800" dirty="0">
                <a:latin typeface="微软雅黑" panose="020B0503020204020204" pitchFamily="34" charset="-122"/>
                <a:ea typeface="微软雅黑" panose="020B0503020204020204" pitchFamily="34" charset="-122"/>
              </a:rPr>
              <a:t>，这种系统被称为</a:t>
            </a:r>
            <a:r>
              <a:rPr lang="zh-CN" altLang="en-US" sz="2800" dirty="0">
                <a:solidFill>
                  <a:srgbClr val="00B0F0"/>
                </a:solidFill>
                <a:latin typeface="微软雅黑" panose="020B0503020204020204" pitchFamily="34" charset="-122"/>
                <a:ea typeface="微软雅黑" panose="020B0503020204020204" pitchFamily="34" charset="-122"/>
              </a:rPr>
              <a:t>防火墙(Fire</a:t>
            </a:r>
            <a:r>
              <a:rPr lang="en-US" altLang="zh-CN" sz="2800" dirty="0">
                <a:solidFill>
                  <a:srgbClr val="00B0F0"/>
                </a:solidFill>
                <a:latin typeface="微软雅黑" panose="020B0503020204020204" pitchFamily="34" charset="-122"/>
                <a:ea typeface="微软雅黑" panose="020B0503020204020204" pitchFamily="34" charset="-122"/>
              </a:rPr>
              <a:t>w</a:t>
            </a:r>
            <a:r>
              <a:rPr lang="zh-CN" altLang="en-US" sz="2800" dirty="0">
                <a:solidFill>
                  <a:srgbClr val="00B0F0"/>
                </a:solidFill>
                <a:latin typeface="微软雅黑" panose="020B0503020204020204" pitchFamily="34" charset="-122"/>
                <a:ea typeface="微软雅黑" panose="020B0503020204020204" pitchFamily="34" charset="-122"/>
              </a:rPr>
              <a:t>all)</a:t>
            </a:r>
            <a:r>
              <a:rPr lang="zh-CN" altLang="en-US" sz="28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EB2B22C-032F-419E-AA2D-D2C6BBE2FEF1}"/>
              </a:ext>
            </a:extLst>
          </p:cNvPr>
          <p:cNvSpPr>
            <a:spLocks noGrp="1" noChangeArrowheads="1"/>
          </p:cNvSpPr>
          <p:nvPr>
            <p:ph type="title"/>
          </p:nvPr>
        </p:nvSpPr>
        <p:spPr>
          <a:xfrm>
            <a:off x="611188" y="549275"/>
            <a:ext cx="8229600" cy="647700"/>
          </a:xfrm>
        </p:spPr>
        <p:txBody>
          <a:bodyPr/>
          <a:lstStyle/>
          <a:p>
            <a:pPr algn="ctr" eaLnBrk="1" hangingPunct="1"/>
            <a:r>
              <a:rPr lang="zh-CN" altLang="en-US" sz="2400" b="1" dirty="0">
                <a:solidFill>
                  <a:schemeClr val="tx1"/>
                </a:solidFill>
              </a:rPr>
              <a:t>基于专用集成电路 （</a:t>
            </a:r>
            <a:r>
              <a:rPr lang="en-US" altLang="zh-CN" sz="2400" b="1" dirty="0">
                <a:solidFill>
                  <a:schemeClr val="tx1"/>
                </a:solidFill>
              </a:rPr>
              <a:t>ASIC</a:t>
            </a:r>
            <a:r>
              <a:rPr lang="zh-CN" altLang="en-US" sz="2400" b="1" dirty="0">
                <a:solidFill>
                  <a:schemeClr val="tx1"/>
                </a:solidFill>
              </a:rPr>
              <a:t>）技术的防火墙</a:t>
            </a:r>
          </a:p>
        </p:txBody>
      </p:sp>
      <p:sp>
        <p:nvSpPr>
          <p:cNvPr id="22531" name="Rectangle 5">
            <a:extLst>
              <a:ext uri="{FF2B5EF4-FFF2-40B4-BE49-F238E27FC236}">
                <a16:creationId xmlns:a16="http://schemas.microsoft.com/office/drawing/2014/main" id="{0502906A-AD17-4730-8048-ECFC1B24D8F1}"/>
              </a:ext>
            </a:extLst>
          </p:cNvPr>
          <p:cNvSpPr>
            <a:spLocks noGrp="1" noChangeArrowheads="1"/>
          </p:cNvSpPr>
          <p:nvPr>
            <p:ph type="body" sz="half" idx="2"/>
          </p:nvPr>
        </p:nvSpPr>
        <p:spPr>
          <a:xfrm>
            <a:off x="611188" y="3013074"/>
            <a:ext cx="8229600" cy="1812925"/>
          </a:xfrm>
        </p:spPr>
        <p:txBody>
          <a:bodyPr/>
          <a:lstStyle/>
          <a:p>
            <a:pPr marL="0" eaLnBrk="1" hangingPunct="1">
              <a:buFontTx/>
              <a:buNone/>
            </a:pPr>
            <a:r>
              <a:rPr lang="en-US" altLang="zh-CN" sz="2400" dirty="0">
                <a:latin typeface="微软雅黑" panose="020B0503020204020204" pitchFamily="34" charset="-122"/>
                <a:ea typeface="微软雅黑" panose="020B0503020204020204" pitchFamily="34" charset="-122"/>
              </a:rPr>
              <a:t>ASIC</a:t>
            </a:r>
            <a:r>
              <a:rPr lang="zh-CN" altLang="en-US" sz="2400" dirty="0">
                <a:latin typeface="微软雅黑" panose="020B0503020204020204" pitchFamily="34" charset="-122"/>
                <a:ea typeface="微软雅黑" panose="020B0503020204020204" pitchFamily="34" charset="-122"/>
              </a:rPr>
              <a:t>作为硬件集成电路，它把指令或计算逻辑固化到硬件中，获得高处理能力，提升防火墙性能，是公认的使防火墙达到线速千兆的技术方案。</a:t>
            </a:r>
          </a:p>
        </p:txBody>
      </p:sp>
      <p:pic>
        <p:nvPicPr>
          <p:cNvPr id="22532" name="Picture 6" descr="a1">
            <a:extLst>
              <a:ext uri="{FF2B5EF4-FFF2-40B4-BE49-F238E27FC236}">
                <a16:creationId xmlns:a16="http://schemas.microsoft.com/office/drawing/2014/main" id="{F9723B30-683C-42F7-98D3-D85C1FEA0F5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403350" y="1484313"/>
            <a:ext cx="1044575" cy="1095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3" name="Picture 7" descr="a2">
            <a:extLst>
              <a:ext uri="{FF2B5EF4-FFF2-40B4-BE49-F238E27FC236}">
                <a16:creationId xmlns:a16="http://schemas.microsoft.com/office/drawing/2014/main" id="{014D7667-EF82-4B60-9659-54E4B0874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484313"/>
            <a:ext cx="114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8" descr="a3">
            <a:extLst>
              <a:ext uri="{FF2B5EF4-FFF2-40B4-BE49-F238E27FC236}">
                <a16:creationId xmlns:a16="http://schemas.microsoft.com/office/drawing/2014/main" id="{8B8CCBDE-4031-4BAE-9CEF-EAD86AB654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1484313"/>
            <a:ext cx="923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9" descr="a4">
            <a:extLst>
              <a:ext uri="{FF2B5EF4-FFF2-40B4-BE49-F238E27FC236}">
                <a16:creationId xmlns:a16="http://schemas.microsoft.com/office/drawing/2014/main" id="{D91DC9DD-A55B-4469-B722-358B3A095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1484313"/>
            <a:ext cx="11334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Text Box 10">
            <a:extLst>
              <a:ext uri="{FF2B5EF4-FFF2-40B4-BE49-F238E27FC236}">
                <a16:creationId xmlns:a16="http://schemas.microsoft.com/office/drawing/2014/main" id="{F8482C3E-AF30-4C5F-98A2-4275450B59A3}"/>
              </a:ext>
            </a:extLst>
          </p:cNvPr>
          <p:cNvSpPr txBox="1">
            <a:spLocks noChangeArrowheads="1"/>
          </p:cNvSpPr>
          <p:nvPr/>
        </p:nvSpPr>
        <p:spPr bwMode="auto">
          <a:xfrm>
            <a:off x="601663" y="4911724"/>
            <a:ext cx="483443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优点：</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性能上占有很大优势</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抗攻击能力强</a:t>
            </a:r>
          </a:p>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技术成熟、稳定</a:t>
            </a:r>
          </a:p>
        </p:txBody>
      </p:sp>
      <p:sp>
        <p:nvSpPr>
          <p:cNvPr id="11" name="Rectangle 2">
            <a:extLst>
              <a:ext uri="{FF2B5EF4-FFF2-40B4-BE49-F238E27FC236}">
                <a16:creationId xmlns:a16="http://schemas.microsoft.com/office/drawing/2014/main" id="{E4245664-A959-49CF-BE53-DC781E0D6BAA}"/>
              </a:ext>
            </a:extLst>
          </p:cNvPr>
          <p:cNvSpPr txBox="1">
            <a:spLocks noChangeArrowheads="1"/>
          </p:cNvSpPr>
          <p:nvPr/>
        </p:nvSpPr>
        <p:spPr bwMode="auto">
          <a:xfrm>
            <a:off x="179512" y="-16778"/>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t>防火墙的硬件技术</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Text Box 6">
            <a:extLst>
              <a:ext uri="{FF2B5EF4-FFF2-40B4-BE49-F238E27FC236}">
                <a16:creationId xmlns:a16="http://schemas.microsoft.com/office/drawing/2014/main" id="{5814A1BB-51DD-4BF6-99F5-EF2CA0199377}"/>
              </a:ext>
            </a:extLst>
          </p:cNvPr>
          <p:cNvSpPr txBox="1">
            <a:spLocks noChangeArrowheads="1"/>
          </p:cNvSpPr>
          <p:nvPr/>
        </p:nvSpPr>
        <p:spPr bwMode="auto">
          <a:xfrm>
            <a:off x="1864512" y="807523"/>
            <a:ext cx="48958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400" b="1" dirty="0">
                <a:solidFill>
                  <a:schemeClr val="tx2"/>
                </a:solidFill>
              </a:rPr>
              <a:t>基于</a:t>
            </a:r>
            <a:r>
              <a:rPr lang="en-US" altLang="zh-CN" sz="2400" b="1" dirty="0">
                <a:solidFill>
                  <a:schemeClr val="tx2"/>
                </a:solidFill>
              </a:rPr>
              <a:t>ASIC</a:t>
            </a:r>
            <a:r>
              <a:rPr lang="zh-CN" altLang="en-US" sz="2400" b="1" dirty="0">
                <a:solidFill>
                  <a:schemeClr val="tx2"/>
                </a:solidFill>
              </a:rPr>
              <a:t>架构的防火墙</a:t>
            </a:r>
          </a:p>
        </p:txBody>
      </p:sp>
      <p:pic>
        <p:nvPicPr>
          <p:cNvPr id="24580" name="Picture 13" descr="FortiGate　asic墙">
            <a:extLst>
              <a:ext uri="{FF2B5EF4-FFF2-40B4-BE49-F238E27FC236}">
                <a16:creationId xmlns:a16="http://schemas.microsoft.com/office/drawing/2014/main" id="{5E83AC58-8086-4DF8-BA9E-EB73D7776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773238"/>
            <a:ext cx="2160587"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14">
            <a:extLst>
              <a:ext uri="{FF2B5EF4-FFF2-40B4-BE49-F238E27FC236}">
                <a16:creationId xmlns:a16="http://schemas.microsoft.com/office/drawing/2014/main" id="{8EB4B3E8-0EC5-4FC2-B93A-116425956673}"/>
              </a:ext>
            </a:extLst>
          </p:cNvPr>
          <p:cNvSpPr txBox="1">
            <a:spLocks noChangeArrowheads="1"/>
          </p:cNvSpPr>
          <p:nvPr/>
        </p:nvSpPr>
        <p:spPr bwMode="auto">
          <a:xfrm>
            <a:off x="2916238" y="2781300"/>
            <a:ext cx="1136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FortiGate</a:t>
            </a:r>
          </a:p>
        </p:txBody>
      </p:sp>
      <p:pic>
        <p:nvPicPr>
          <p:cNvPr id="24582" name="Picture 15" descr="Netscreen asic 防火墙">
            <a:extLst>
              <a:ext uri="{FF2B5EF4-FFF2-40B4-BE49-F238E27FC236}">
                <a16:creationId xmlns:a16="http://schemas.microsoft.com/office/drawing/2014/main" id="{CD6E0A5E-2D27-4F55-A492-6D2AAD80D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063" y="1700213"/>
            <a:ext cx="1209675"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Text Box 16">
            <a:extLst>
              <a:ext uri="{FF2B5EF4-FFF2-40B4-BE49-F238E27FC236}">
                <a16:creationId xmlns:a16="http://schemas.microsoft.com/office/drawing/2014/main" id="{3DE823DA-1722-4BE7-B322-9578F71E69FD}"/>
              </a:ext>
            </a:extLst>
          </p:cNvPr>
          <p:cNvSpPr txBox="1">
            <a:spLocks noChangeArrowheads="1"/>
          </p:cNvSpPr>
          <p:nvPr/>
        </p:nvSpPr>
        <p:spPr bwMode="auto">
          <a:xfrm>
            <a:off x="5580063" y="3141663"/>
            <a:ext cx="1225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Netscreen</a:t>
            </a:r>
          </a:p>
        </p:txBody>
      </p:sp>
      <p:pic>
        <p:nvPicPr>
          <p:cNvPr id="24584" name="Picture 17" descr="watchguard Firebox ASIC墙">
            <a:extLst>
              <a:ext uri="{FF2B5EF4-FFF2-40B4-BE49-F238E27FC236}">
                <a16:creationId xmlns:a16="http://schemas.microsoft.com/office/drawing/2014/main" id="{31D82136-F091-4FC7-ACDB-D11C70BFE294}"/>
              </a:ext>
            </a:extLst>
          </p:cNvPr>
          <p:cNvPicPr>
            <a:picLocks noChangeAspect="1" noChangeArrowheads="1"/>
          </p:cNvPicPr>
          <p:nvPr/>
        </p:nvPicPr>
        <p:blipFill>
          <a:blip r:embed="rId4">
            <a:clrChange>
              <a:clrFrom>
                <a:srgbClr val="FFFDFD"/>
              </a:clrFrom>
              <a:clrTo>
                <a:srgbClr val="FFFDFD">
                  <a:alpha val="0"/>
                </a:srgbClr>
              </a:clrTo>
            </a:clrChange>
            <a:extLst>
              <a:ext uri="{28A0092B-C50C-407E-A947-70E740481C1C}">
                <a14:useLocalDpi xmlns:a14="http://schemas.microsoft.com/office/drawing/2010/main" val="0"/>
              </a:ext>
            </a:extLst>
          </a:blip>
          <a:srcRect b="20685"/>
          <a:stretch>
            <a:fillRect/>
          </a:stretch>
        </p:blipFill>
        <p:spPr bwMode="auto">
          <a:xfrm>
            <a:off x="1547813" y="3284538"/>
            <a:ext cx="2087562"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5" name="Text Box 18">
            <a:extLst>
              <a:ext uri="{FF2B5EF4-FFF2-40B4-BE49-F238E27FC236}">
                <a16:creationId xmlns:a16="http://schemas.microsoft.com/office/drawing/2014/main" id="{CAB251EF-F59D-4BA0-9D4F-8ECB4B7DDFF5}"/>
              </a:ext>
            </a:extLst>
          </p:cNvPr>
          <p:cNvSpPr txBox="1">
            <a:spLocks noChangeArrowheads="1"/>
          </p:cNvSpPr>
          <p:nvPr/>
        </p:nvSpPr>
        <p:spPr bwMode="auto">
          <a:xfrm>
            <a:off x="1476375" y="5445125"/>
            <a:ext cx="219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t>watchguard Firebox</a:t>
            </a:r>
          </a:p>
        </p:txBody>
      </p:sp>
      <p:pic>
        <p:nvPicPr>
          <p:cNvPr id="24586" name="Picture 19" descr="首信推出基于ASIC千兆防火墙">
            <a:extLst>
              <a:ext uri="{FF2B5EF4-FFF2-40B4-BE49-F238E27FC236}">
                <a16:creationId xmlns:a16="http://schemas.microsoft.com/office/drawing/2014/main" id="{9EFEF019-01C1-4E84-9746-ABEF1377E9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1550" b="37221"/>
          <a:stretch>
            <a:fillRect/>
          </a:stretch>
        </p:blipFill>
        <p:spPr bwMode="auto">
          <a:xfrm>
            <a:off x="5435600" y="4149725"/>
            <a:ext cx="2016125"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7" name="Text Box 20">
            <a:extLst>
              <a:ext uri="{FF2B5EF4-FFF2-40B4-BE49-F238E27FC236}">
                <a16:creationId xmlns:a16="http://schemas.microsoft.com/office/drawing/2014/main" id="{3287C385-B122-449D-90E9-1130130E5784}"/>
              </a:ext>
            </a:extLst>
          </p:cNvPr>
          <p:cNvSpPr txBox="1">
            <a:spLocks noChangeArrowheads="1"/>
          </p:cNvSpPr>
          <p:nvPr/>
        </p:nvSpPr>
        <p:spPr bwMode="auto">
          <a:xfrm>
            <a:off x="6227763" y="5661025"/>
            <a:ext cx="64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首信</a:t>
            </a:r>
          </a:p>
        </p:txBody>
      </p:sp>
      <p:sp>
        <p:nvSpPr>
          <p:cNvPr id="12" name="Rectangle 2">
            <a:extLst>
              <a:ext uri="{FF2B5EF4-FFF2-40B4-BE49-F238E27FC236}">
                <a16:creationId xmlns:a16="http://schemas.microsoft.com/office/drawing/2014/main" id="{83B94348-9C9B-40A6-BB4A-AE7FB6520935}"/>
              </a:ext>
            </a:extLst>
          </p:cNvPr>
          <p:cNvSpPr txBox="1">
            <a:spLocks noChangeArrowheads="1"/>
          </p:cNvSpPr>
          <p:nvPr/>
        </p:nvSpPr>
        <p:spPr bwMode="auto">
          <a:xfrm>
            <a:off x="179512" y="-16778"/>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t>防火墙的硬件技术</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a:extLst>
              <a:ext uri="{FF2B5EF4-FFF2-40B4-BE49-F238E27FC236}">
                <a16:creationId xmlns:a16="http://schemas.microsoft.com/office/drawing/2014/main" id="{DA9C7623-5C4A-4EF8-A6E7-F02C4BB019DD}"/>
              </a:ext>
            </a:extLst>
          </p:cNvPr>
          <p:cNvSpPr>
            <a:spLocks noGrp="1" noChangeArrowheads="1"/>
          </p:cNvSpPr>
          <p:nvPr>
            <p:ph type="title"/>
          </p:nvPr>
        </p:nvSpPr>
        <p:spPr>
          <a:xfrm>
            <a:off x="509587" y="546916"/>
            <a:ext cx="8229600" cy="647700"/>
          </a:xfrm>
        </p:spPr>
        <p:txBody>
          <a:bodyPr/>
          <a:lstStyle/>
          <a:p>
            <a:pPr algn="ctr" eaLnBrk="1" hangingPunct="1"/>
            <a:r>
              <a:rPr lang="zh-CN" altLang="en-US" sz="2400" b="1" dirty="0">
                <a:solidFill>
                  <a:schemeClr val="tx1"/>
                </a:solidFill>
              </a:rPr>
              <a:t>基于网络处理器（</a:t>
            </a:r>
            <a:r>
              <a:rPr lang="en-US" altLang="zh-CN" sz="2400" b="1" dirty="0">
                <a:solidFill>
                  <a:schemeClr val="tx1"/>
                </a:solidFill>
              </a:rPr>
              <a:t>NP</a:t>
            </a:r>
            <a:r>
              <a:rPr lang="zh-CN" altLang="en-US" sz="2400" b="1" dirty="0">
                <a:solidFill>
                  <a:schemeClr val="tx1"/>
                </a:solidFill>
              </a:rPr>
              <a:t>）技术的防火墙</a:t>
            </a:r>
          </a:p>
        </p:txBody>
      </p:sp>
      <p:sp>
        <p:nvSpPr>
          <p:cNvPr id="25603" name="Rectangle 6">
            <a:extLst>
              <a:ext uri="{FF2B5EF4-FFF2-40B4-BE49-F238E27FC236}">
                <a16:creationId xmlns:a16="http://schemas.microsoft.com/office/drawing/2014/main" id="{5077C1FC-80FA-44CD-84C4-408683357E51}"/>
              </a:ext>
            </a:extLst>
          </p:cNvPr>
          <p:cNvSpPr>
            <a:spLocks noGrp="1" noChangeArrowheads="1"/>
          </p:cNvSpPr>
          <p:nvPr>
            <p:ph type="body" sz="half" idx="2"/>
          </p:nvPr>
        </p:nvSpPr>
        <p:spPr>
          <a:xfrm>
            <a:off x="334739" y="3140951"/>
            <a:ext cx="8579296" cy="863600"/>
          </a:xfrm>
        </p:spPr>
        <p:txBody>
          <a:bodyPr/>
          <a:lstStyle/>
          <a:p>
            <a:pPr marL="0" eaLnBrk="1" hangingPunct="1">
              <a:lnSpc>
                <a:spcPct val="80000"/>
              </a:lnSpc>
              <a:buFontTx/>
              <a:buNone/>
            </a:pPr>
            <a:r>
              <a:rPr lang="en-US" altLang="zh-CN" sz="2400" dirty="0">
                <a:latin typeface="微软雅黑" panose="020B0503020204020204" pitchFamily="34" charset="-122"/>
                <a:ea typeface="微软雅黑" panose="020B0503020204020204" pitchFamily="34" charset="-122"/>
              </a:rPr>
              <a:t>NP</a:t>
            </a:r>
            <a:r>
              <a:rPr lang="zh-CN" altLang="en-US" sz="2400" dirty="0">
                <a:latin typeface="微软雅黑" panose="020B0503020204020204" pitchFamily="34" charset="-122"/>
                <a:ea typeface="微软雅黑" panose="020B0503020204020204" pitchFamily="34" charset="-122"/>
              </a:rPr>
              <a:t>（网络处理器）是专门为处理数据包而设计的可编程处理器，它具有完全的可编程性、简单的编程模式、最大化系统灵活性、高处理能力、高度功能集成、开放的编程接口以及第三方支持能力 </a:t>
            </a:r>
          </a:p>
        </p:txBody>
      </p:sp>
      <p:pic>
        <p:nvPicPr>
          <p:cNvPr id="25604" name="Picture 7" descr="n1">
            <a:extLst>
              <a:ext uri="{FF2B5EF4-FFF2-40B4-BE49-F238E27FC236}">
                <a16:creationId xmlns:a16="http://schemas.microsoft.com/office/drawing/2014/main" id="{6F61B368-5131-472C-9A3B-8F07B84A2E57}"/>
              </a:ext>
            </a:extLst>
          </p:cNvPr>
          <p:cNvPicPr>
            <a:picLocks noGrp="1" noChangeAspect="1" noChangeArrowheads="1"/>
          </p:cNvPicPr>
          <p:nvPr>
            <p:ph sz="half" idx="1"/>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a:xfrm>
            <a:off x="755650" y="1412875"/>
            <a:ext cx="2047875" cy="13525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8" descr="n2">
            <a:extLst>
              <a:ext uri="{FF2B5EF4-FFF2-40B4-BE49-F238E27FC236}">
                <a16:creationId xmlns:a16="http://schemas.microsoft.com/office/drawing/2014/main" id="{CAE60010-16B2-4EB4-AC51-CCB51BA52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628775"/>
            <a:ext cx="123825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9" descr="n3">
            <a:extLst>
              <a:ext uri="{FF2B5EF4-FFF2-40B4-BE49-F238E27FC236}">
                <a16:creationId xmlns:a16="http://schemas.microsoft.com/office/drawing/2014/main" id="{D89CB3F3-BC78-4BC4-9BF4-0BD51D4CE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063" y="1628775"/>
            <a:ext cx="1285875"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7" name="Text Box 10">
            <a:extLst>
              <a:ext uri="{FF2B5EF4-FFF2-40B4-BE49-F238E27FC236}">
                <a16:creationId xmlns:a16="http://schemas.microsoft.com/office/drawing/2014/main" id="{602A4FB5-EC33-4469-A3B3-30A2D420B66C}"/>
              </a:ext>
            </a:extLst>
          </p:cNvPr>
          <p:cNvSpPr txBox="1">
            <a:spLocks noChangeArrowheads="1"/>
          </p:cNvSpPr>
          <p:nvPr/>
        </p:nvSpPr>
        <p:spPr bwMode="auto">
          <a:xfrm>
            <a:off x="277618" y="4591403"/>
            <a:ext cx="891266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优点：</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能够直接完成网络数据处理的一般性任务，大多采用高速的接口技术和总路线规范，具有较高的</a:t>
            </a:r>
            <a:r>
              <a:rPr lang="en-US" altLang="zh-CN" sz="2400" dirty="0">
                <a:latin typeface="微软雅黑" panose="020B0503020204020204" pitchFamily="34" charset="-122"/>
                <a:ea typeface="微软雅黑" panose="020B0503020204020204" pitchFamily="34" charset="-122"/>
              </a:rPr>
              <a:t>I/O</a:t>
            </a:r>
            <a:r>
              <a:rPr lang="zh-CN" altLang="en-US" sz="2400" dirty="0">
                <a:latin typeface="微软雅黑" panose="020B0503020204020204" pitchFamily="34" charset="-122"/>
                <a:ea typeface="微软雅黑" panose="020B0503020204020204" pitchFamily="34" charset="-122"/>
              </a:rPr>
              <a:t>能力，性能上与</a:t>
            </a:r>
            <a:r>
              <a:rPr lang="en-US" altLang="zh-CN" sz="2400" dirty="0">
                <a:latin typeface="微软雅黑" panose="020B0503020204020204" pitchFamily="34" charset="-122"/>
                <a:ea typeface="微软雅黑" panose="020B0503020204020204" pitchFamily="34" charset="-122"/>
              </a:rPr>
              <a:t>x86</a:t>
            </a:r>
            <a:r>
              <a:rPr lang="zh-CN" altLang="en-US" sz="2400" dirty="0">
                <a:latin typeface="微软雅黑" panose="020B0503020204020204" pitchFamily="34" charset="-122"/>
                <a:ea typeface="微软雅黑" panose="020B0503020204020204" pitchFamily="34" charset="-122"/>
              </a:rPr>
              <a:t>架构防火墙比有很大提高</a:t>
            </a:r>
            <a:endParaRPr lang="en-US" altLang="zh-CN" sz="2400" dirty="0">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支持编程，一旦有新的技术或需求出现，设计师可方便地通过微码编程实现</a:t>
            </a:r>
          </a:p>
        </p:txBody>
      </p:sp>
      <p:sp>
        <p:nvSpPr>
          <p:cNvPr id="10" name="Rectangle 2">
            <a:extLst>
              <a:ext uri="{FF2B5EF4-FFF2-40B4-BE49-F238E27FC236}">
                <a16:creationId xmlns:a16="http://schemas.microsoft.com/office/drawing/2014/main" id="{FDB82DBB-A725-49EE-8940-48FC6DC6E0FC}"/>
              </a:ext>
            </a:extLst>
          </p:cNvPr>
          <p:cNvSpPr txBox="1">
            <a:spLocks noChangeArrowheads="1"/>
          </p:cNvSpPr>
          <p:nvPr/>
        </p:nvSpPr>
        <p:spPr bwMode="auto">
          <a:xfrm>
            <a:off x="179512" y="-16778"/>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t>防火墙的硬件技术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8D047322-09F4-4C7A-8A1F-53EA7F331DD1}"/>
              </a:ext>
            </a:extLst>
          </p:cNvPr>
          <p:cNvSpPr txBox="1">
            <a:spLocks noChangeArrowheads="1"/>
          </p:cNvSpPr>
          <p:nvPr/>
        </p:nvSpPr>
        <p:spPr bwMode="auto">
          <a:xfrm>
            <a:off x="2994025" y="771525"/>
            <a:ext cx="48958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solidFill>
                  <a:schemeClr val="tx2"/>
                </a:solidFill>
              </a:rPr>
              <a:t>基于</a:t>
            </a:r>
            <a:r>
              <a:rPr lang="en-US" altLang="zh-CN" sz="2400" b="1" dirty="0">
                <a:solidFill>
                  <a:schemeClr val="tx2"/>
                </a:solidFill>
              </a:rPr>
              <a:t>NP</a:t>
            </a:r>
            <a:r>
              <a:rPr lang="zh-CN" altLang="en-US" sz="2400" b="1" dirty="0">
                <a:solidFill>
                  <a:schemeClr val="tx2"/>
                </a:solidFill>
              </a:rPr>
              <a:t>架构的防火墙</a:t>
            </a:r>
          </a:p>
        </p:txBody>
      </p:sp>
      <p:pic>
        <p:nvPicPr>
          <p:cNvPr id="27652" name="Picture 13" descr="图片1">
            <a:extLst>
              <a:ext uri="{FF2B5EF4-FFF2-40B4-BE49-F238E27FC236}">
                <a16:creationId xmlns:a16="http://schemas.microsoft.com/office/drawing/2014/main" id="{DC59C8F4-F829-498C-B41D-18200B39CE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844675"/>
            <a:ext cx="2233612"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 Box 14">
            <a:extLst>
              <a:ext uri="{FF2B5EF4-FFF2-40B4-BE49-F238E27FC236}">
                <a16:creationId xmlns:a16="http://schemas.microsoft.com/office/drawing/2014/main" id="{DFC451B6-805A-4D33-A0DF-67226AF50F85}"/>
              </a:ext>
            </a:extLst>
          </p:cNvPr>
          <p:cNvSpPr txBox="1">
            <a:spLocks noChangeArrowheads="1"/>
          </p:cNvSpPr>
          <p:nvPr/>
        </p:nvSpPr>
        <p:spPr bwMode="auto">
          <a:xfrm>
            <a:off x="1908175" y="3357563"/>
            <a:ext cx="2000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东软</a:t>
            </a:r>
            <a:r>
              <a:rPr lang="en-US" altLang="zh-CN" sz="1800"/>
              <a:t>NetEye NP</a:t>
            </a:r>
            <a:r>
              <a:rPr lang="zh-CN" altLang="en-US" sz="1800"/>
              <a:t>墙</a:t>
            </a:r>
          </a:p>
        </p:txBody>
      </p:sp>
      <p:pic>
        <p:nvPicPr>
          <p:cNvPr id="27654" name="Picture 16" descr="中科网威NP墙">
            <a:extLst>
              <a:ext uri="{FF2B5EF4-FFF2-40B4-BE49-F238E27FC236}">
                <a16:creationId xmlns:a16="http://schemas.microsoft.com/office/drawing/2014/main" id="{AB31E8F7-3E3E-45F4-9C19-BE9889635A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060575"/>
            <a:ext cx="23812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17">
            <a:extLst>
              <a:ext uri="{FF2B5EF4-FFF2-40B4-BE49-F238E27FC236}">
                <a16:creationId xmlns:a16="http://schemas.microsoft.com/office/drawing/2014/main" id="{D1E4A151-CE14-4647-A8F5-80BDCE515469}"/>
              </a:ext>
            </a:extLst>
          </p:cNvPr>
          <p:cNvSpPr txBox="1">
            <a:spLocks noChangeArrowheads="1"/>
          </p:cNvSpPr>
          <p:nvPr/>
        </p:nvSpPr>
        <p:spPr bwMode="auto">
          <a:xfrm>
            <a:off x="5795963" y="3284538"/>
            <a:ext cx="1644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中科网威</a:t>
            </a:r>
            <a:r>
              <a:rPr lang="en-US" altLang="zh-CN" sz="1800"/>
              <a:t>NP</a:t>
            </a:r>
            <a:r>
              <a:rPr lang="zh-CN" altLang="en-US" sz="1800"/>
              <a:t>墙</a:t>
            </a:r>
          </a:p>
        </p:txBody>
      </p:sp>
      <p:pic>
        <p:nvPicPr>
          <p:cNvPr id="27656" name="Picture 18" descr="联想NP墙">
            <a:extLst>
              <a:ext uri="{FF2B5EF4-FFF2-40B4-BE49-F238E27FC236}">
                <a16:creationId xmlns:a16="http://schemas.microsoft.com/office/drawing/2014/main" id="{416D41F1-9696-4352-A59E-2F4785C81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4581525"/>
            <a:ext cx="285750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7" name="Text Box 19">
            <a:extLst>
              <a:ext uri="{FF2B5EF4-FFF2-40B4-BE49-F238E27FC236}">
                <a16:creationId xmlns:a16="http://schemas.microsoft.com/office/drawing/2014/main" id="{A1E78114-185B-442A-A55B-C4879C4E53B8}"/>
              </a:ext>
            </a:extLst>
          </p:cNvPr>
          <p:cNvSpPr txBox="1">
            <a:spLocks noChangeArrowheads="1"/>
          </p:cNvSpPr>
          <p:nvPr/>
        </p:nvSpPr>
        <p:spPr bwMode="auto">
          <a:xfrm>
            <a:off x="2195513" y="5516563"/>
            <a:ext cx="1187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联想</a:t>
            </a:r>
            <a:r>
              <a:rPr lang="en-US" altLang="zh-CN" sz="1800"/>
              <a:t>NP</a:t>
            </a:r>
            <a:r>
              <a:rPr lang="zh-CN" altLang="en-US" sz="1800"/>
              <a:t>墙</a:t>
            </a:r>
          </a:p>
        </p:txBody>
      </p:sp>
      <p:pic>
        <p:nvPicPr>
          <p:cNvPr id="27658" name="Picture 20" descr="联想网御首创基于多NP技术万兆级防火墙">
            <a:extLst>
              <a:ext uri="{FF2B5EF4-FFF2-40B4-BE49-F238E27FC236}">
                <a16:creationId xmlns:a16="http://schemas.microsoft.com/office/drawing/2014/main" id="{EE9D884A-D555-41B9-B391-86C4661538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3933825"/>
            <a:ext cx="295275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9" name="Text Box 21">
            <a:extLst>
              <a:ext uri="{FF2B5EF4-FFF2-40B4-BE49-F238E27FC236}">
                <a16:creationId xmlns:a16="http://schemas.microsoft.com/office/drawing/2014/main" id="{5598BB40-E5B2-4866-9BB3-C3C6923FED5F}"/>
              </a:ext>
            </a:extLst>
          </p:cNvPr>
          <p:cNvSpPr txBox="1">
            <a:spLocks noChangeArrowheads="1"/>
          </p:cNvSpPr>
          <p:nvPr/>
        </p:nvSpPr>
        <p:spPr bwMode="auto">
          <a:xfrm>
            <a:off x="4643438" y="5661025"/>
            <a:ext cx="3930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联想网御基于多</a:t>
            </a:r>
            <a:r>
              <a:rPr lang="en-US" altLang="zh-CN" sz="1800"/>
              <a:t>NP</a:t>
            </a:r>
            <a:r>
              <a:rPr lang="zh-CN" altLang="en-US" sz="1800"/>
              <a:t>技术万兆级防火墙</a:t>
            </a:r>
          </a:p>
        </p:txBody>
      </p:sp>
      <p:sp>
        <p:nvSpPr>
          <p:cNvPr id="12" name="Rectangle 2">
            <a:extLst>
              <a:ext uri="{FF2B5EF4-FFF2-40B4-BE49-F238E27FC236}">
                <a16:creationId xmlns:a16="http://schemas.microsoft.com/office/drawing/2014/main" id="{5A00DAAF-0BC7-4213-B324-3DAFDDF6A96C}"/>
              </a:ext>
            </a:extLst>
          </p:cNvPr>
          <p:cNvSpPr txBox="1">
            <a:spLocks noChangeArrowheads="1"/>
          </p:cNvSpPr>
          <p:nvPr/>
        </p:nvSpPr>
        <p:spPr bwMode="auto">
          <a:xfrm>
            <a:off x="179512" y="-16778"/>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a:solidFill>
                  <a:schemeClr val="tx2"/>
                </a:solidFill>
                <a:latin typeface="Arial" panose="020B0604020202020204" pitchFamily="34" charset="0"/>
                <a:ea typeface="宋体" panose="02010600030101010101" pitchFamily="2" charset="-122"/>
              </a:defRPr>
            </a:lvl9pPr>
          </a:lstStyle>
          <a:p>
            <a:pPr eaLnBrk="1" hangingPunct="1"/>
            <a:r>
              <a:rPr lang="zh-CN" altLang="en-US" b="1" dirty="0"/>
              <a:t>防火墙的硬件技术</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77A21611-2029-427E-A1F3-7EE5EAAC0847}"/>
              </a:ext>
            </a:extLst>
          </p:cNvPr>
          <p:cNvSpPr>
            <a:spLocks noGrp="1" noChangeArrowheads="1"/>
          </p:cNvSpPr>
          <p:nvPr>
            <p:ph type="body" idx="1"/>
          </p:nvPr>
        </p:nvSpPr>
        <p:spPr>
          <a:xfrm>
            <a:off x="2051720" y="1844824"/>
            <a:ext cx="5338762" cy="3671887"/>
          </a:xfrm>
        </p:spPr>
        <p:txBody>
          <a:bodyPr/>
          <a:lstStyle/>
          <a:p>
            <a:pPr eaLnBrk="1" hangingPunct="1">
              <a:buFontTx/>
              <a:buNone/>
            </a:pP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、简单包过滤防火墙</a:t>
            </a:r>
          </a:p>
          <a:p>
            <a:pPr eaLnBrk="1" hangingPunct="1">
              <a:buFontTx/>
              <a:buNone/>
            </a:pPr>
            <a:endParaRPr lang="zh-CN" altLang="en-US" dirty="0">
              <a:latin typeface="微软雅黑" panose="020B0503020204020204" pitchFamily="34" charset="-122"/>
              <a:ea typeface="微软雅黑" panose="020B0503020204020204" pitchFamily="34" charset="-122"/>
            </a:endParaRPr>
          </a:p>
          <a:p>
            <a:pPr eaLnBrk="1" hangingPunct="1">
              <a:buFontTx/>
              <a:buNone/>
            </a:pP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、状态检测包过滤防火墙</a:t>
            </a:r>
          </a:p>
          <a:p>
            <a:pPr eaLnBrk="1" hangingPunct="1">
              <a:buFontTx/>
              <a:buNone/>
            </a:pPr>
            <a:endParaRPr lang="zh-CN" altLang="en-US" dirty="0">
              <a:latin typeface="微软雅黑" panose="020B0503020204020204" pitchFamily="34" charset="-122"/>
              <a:ea typeface="微软雅黑" panose="020B0503020204020204" pitchFamily="34" charset="-122"/>
            </a:endParaRPr>
          </a:p>
          <a:p>
            <a:pPr eaLnBrk="1" hangingPunct="1">
              <a:buFontTx/>
              <a:buNone/>
            </a:pP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、应用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链路代理防火墙</a:t>
            </a:r>
          </a:p>
          <a:p>
            <a:pPr eaLnBrk="1" hangingPunct="1">
              <a:buFontTx/>
              <a:buNone/>
            </a:pPr>
            <a:endParaRPr lang="en-US" altLang="zh-CN" dirty="0"/>
          </a:p>
        </p:txBody>
      </p:sp>
      <p:sp>
        <p:nvSpPr>
          <p:cNvPr id="28676" name="Rectangle 5">
            <a:extLst>
              <a:ext uri="{FF2B5EF4-FFF2-40B4-BE49-F238E27FC236}">
                <a16:creationId xmlns:a16="http://schemas.microsoft.com/office/drawing/2014/main" id="{37B92121-E9A0-46D1-96DB-D4D7EA6CE9C3}"/>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防火墙实现原理</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5">
            <a:extLst>
              <a:ext uri="{FF2B5EF4-FFF2-40B4-BE49-F238E27FC236}">
                <a16:creationId xmlns:a16="http://schemas.microsoft.com/office/drawing/2014/main" id="{C6DC0D8A-BDB5-40DC-BE26-2A7FD7E80838}"/>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b="1" dirty="0"/>
              <a:t>简单包过滤防火墙</a:t>
            </a:r>
            <a:endParaRPr lang="zh-CN" altLang="en-US" b="1" dirty="0"/>
          </a:p>
        </p:txBody>
      </p:sp>
      <p:sp>
        <p:nvSpPr>
          <p:cNvPr id="28" name="文本框 27">
            <a:extLst>
              <a:ext uri="{FF2B5EF4-FFF2-40B4-BE49-F238E27FC236}">
                <a16:creationId xmlns:a16="http://schemas.microsoft.com/office/drawing/2014/main" id="{7E29AAA9-A487-4847-ABD6-905234EBC12C}"/>
              </a:ext>
            </a:extLst>
          </p:cNvPr>
          <p:cNvSpPr txBox="1"/>
          <p:nvPr/>
        </p:nvSpPr>
        <p:spPr>
          <a:xfrm>
            <a:off x="287822" y="1556792"/>
            <a:ext cx="8287569" cy="3894208"/>
          </a:xfrm>
          <a:prstGeom prst="rect">
            <a:avLst/>
          </a:prstGeom>
          <a:noFill/>
        </p:spPr>
        <p:txBody>
          <a:bodyPr wrap="square">
            <a:spAutoFit/>
          </a:bodyPr>
          <a:lstStyle/>
          <a:p>
            <a:pPr marL="457200" indent="-457200">
              <a:lnSpc>
                <a:spcPct val="150000"/>
              </a:lnSpc>
              <a:buSzPct val="500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简单包过滤防火墙的</a:t>
            </a:r>
            <a:r>
              <a:rPr lang="zh-CN" altLang="en-US" sz="2800" dirty="0">
                <a:solidFill>
                  <a:srgbClr val="00B0F0"/>
                </a:solidFill>
                <a:latin typeface="微软雅黑" panose="020B0503020204020204" pitchFamily="34" charset="-122"/>
                <a:ea typeface="微软雅黑" panose="020B0503020204020204" pitchFamily="34" charset="-122"/>
              </a:rPr>
              <a:t>访问控制列表</a:t>
            </a:r>
            <a:r>
              <a:rPr lang="zh-CN" altLang="en-US" sz="2800" dirty="0">
                <a:latin typeface="微软雅黑" panose="020B0503020204020204" pitchFamily="34" charset="-122"/>
                <a:ea typeface="微软雅黑" panose="020B0503020204020204" pitchFamily="34" charset="-122"/>
              </a:rPr>
              <a:t>在运行过程中是</a:t>
            </a:r>
            <a:r>
              <a:rPr lang="zh-CN" altLang="en-US" sz="2800" dirty="0">
                <a:solidFill>
                  <a:srgbClr val="00B0F0"/>
                </a:solidFill>
                <a:latin typeface="微软雅黑" panose="020B0503020204020204" pitchFamily="34" charset="-122"/>
                <a:ea typeface="微软雅黑" panose="020B0503020204020204" pitchFamily="34" charset="-122"/>
              </a:rPr>
              <a:t>不会动态变化</a:t>
            </a:r>
            <a:r>
              <a:rPr lang="zh-CN" altLang="en-US" sz="2800" dirty="0">
                <a:latin typeface="微软雅黑" panose="020B0503020204020204" pitchFamily="34" charset="-122"/>
                <a:ea typeface="微软雅黑" panose="020B0503020204020204" pitchFamily="34" charset="-122"/>
              </a:rPr>
              <a:t>的，其过滤规则只利用了IP与TCP/UDP报头中的几个字段，只适合一些对安全要求不高的场合，其访问控制规则的配置比较复杂，对于某些需要打开动态端口的应用，很难定义合适的规则。</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图片 1">
            <a:extLst>
              <a:ext uri="{FF2B5EF4-FFF2-40B4-BE49-F238E27FC236}">
                <a16:creationId xmlns:a16="http://schemas.microsoft.com/office/drawing/2014/main" id="{7E1066D5-A972-42D8-9017-00DEE8E45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1981200"/>
            <a:ext cx="9144001"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ACFAC0A3-9175-4E1D-8236-626692D20EE5}"/>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b="1" dirty="0"/>
              <a:t>简单包过滤防火墙</a:t>
            </a:r>
            <a:endParaRPr lang="zh-CN" altLang="en-US" b="1" dirty="0"/>
          </a:p>
        </p:txBody>
      </p:sp>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ACFAC0A3-9175-4E1D-8236-626692D20EE5}"/>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b="1" dirty="0"/>
              <a:t>简单包过滤防火墙</a:t>
            </a:r>
            <a:endParaRPr lang="zh-CN" altLang="en-US" b="1" dirty="0"/>
          </a:p>
        </p:txBody>
      </p:sp>
      <p:pic>
        <p:nvPicPr>
          <p:cNvPr id="2" name="图片 1">
            <a:extLst>
              <a:ext uri="{FF2B5EF4-FFF2-40B4-BE49-F238E27FC236}">
                <a16:creationId xmlns:a16="http://schemas.microsoft.com/office/drawing/2014/main" id="{E22E97DA-48F8-4F2A-9378-EA8535DFFF04}"/>
              </a:ext>
            </a:extLst>
          </p:cNvPr>
          <p:cNvPicPr>
            <a:picLocks noChangeAspect="1"/>
          </p:cNvPicPr>
          <p:nvPr/>
        </p:nvPicPr>
        <p:blipFill>
          <a:blip r:embed="rId3"/>
          <a:stretch>
            <a:fillRect/>
          </a:stretch>
        </p:blipFill>
        <p:spPr>
          <a:xfrm>
            <a:off x="0" y="1052736"/>
            <a:ext cx="9144000" cy="5432140"/>
          </a:xfrm>
          <a:prstGeom prst="rect">
            <a:avLst/>
          </a:prstGeom>
        </p:spPr>
      </p:pic>
    </p:spTree>
    <p:extLst>
      <p:ext uri="{BB962C8B-B14F-4D97-AF65-F5344CB8AC3E}">
        <p14:creationId xmlns:p14="http://schemas.microsoft.com/office/powerpoint/2010/main" val="904771204"/>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ext Box 5">
            <a:extLst>
              <a:ext uri="{FF2B5EF4-FFF2-40B4-BE49-F238E27FC236}">
                <a16:creationId xmlns:a16="http://schemas.microsoft.com/office/drawing/2014/main" id="{C0E0B785-BA47-46D6-9095-90A38C0481C5}"/>
              </a:ext>
            </a:extLst>
          </p:cNvPr>
          <p:cNvSpPr txBox="1">
            <a:spLocks noChangeArrowheads="1"/>
          </p:cNvSpPr>
          <p:nvPr/>
        </p:nvSpPr>
        <p:spPr bwMode="auto">
          <a:xfrm>
            <a:off x="611188" y="11969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30725" name="Text Box 6">
            <a:extLst>
              <a:ext uri="{FF2B5EF4-FFF2-40B4-BE49-F238E27FC236}">
                <a16:creationId xmlns:a16="http://schemas.microsoft.com/office/drawing/2014/main" id="{8ED77711-9D56-4BA0-8BFC-A66E3DDFDD63}"/>
              </a:ext>
            </a:extLst>
          </p:cNvPr>
          <p:cNvSpPr txBox="1">
            <a:spLocks noChangeArrowheads="1"/>
          </p:cNvSpPr>
          <p:nvPr/>
        </p:nvSpPr>
        <p:spPr bwMode="auto">
          <a:xfrm>
            <a:off x="611188" y="20605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30726" name="Text Box 7">
            <a:extLst>
              <a:ext uri="{FF2B5EF4-FFF2-40B4-BE49-F238E27FC236}">
                <a16:creationId xmlns:a16="http://schemas.microsoft.com/office/drawing/2014/main" id="{2F455B20-3C8A-4DFD-BEC7-0ADA6BF2CAF6}"/>
              </a:ext>
            </a:extLst>
          </p:cNvPr>
          <p:cNvSpPr txBox="1">
            <a:spLocks noChangeArrowheads="1"/>
          </p:cNvSpPr>
          <p:nvPr/>
        </p:nvSpPr>
        <p:spPr bwMode="auto">
          <a:xfrm>
            <a:off x="611188" y="29241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30727" name="Text Box 8">
            <a:extLst>
              <a:ext uri="{FF2B5EF4-FFF2-40B4-BE49-F238E27FC236}">
                <a16:creationId xmlns:a16="http://schemas.microsoft.com/office/drawing/2014/main" id="{9DD85A4A-989D-4B3A-A069-99E72E3F034A}"/>
              </a:ext>
            </a:extLst>
          </p:cNvPr>
          <p:cNvSpPr txBox="1">
            <a:spLocks noChangeArrowheads="1"/>
          </p:cNvSpPr>
          <p:nvPr/>
        </p:nvSpPr>
        <p:spPr bwMode="auto">
          <a:xfrm>
            <a:off x="611188" y="3860800"/>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pic>
        <p:nvPicPr>
          <p:cNvPr id="30728" name="Picture 9" descr="台">
            <a:extLst>
              <a:ext uri="{FF2B5EF4-FFF2-40B4-BE49-F238E27FC236}">
                <a16:creationId xmlns:a16="http://schemas.microsoft.com/office/drawing/2014/main" id="{2EB51DF9-14B1-422F-8B05-BC1DA49B0003}"/>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684213" y="5589588"/>
            <a:ext cx="7429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10" descr="墙">
            <a:extLst>
              <a:ext uri="{FF2B5EF4-FFF2-40B4-BE49-F238E27FC236}">
                <a16:creationId xmlns:a16="http://schemas.microsoft.com/office/drawing/2014/main" id="{FC269F49-D11E-466B-A0E0-A87EABF8B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00663"/>
            <a:ext cx="4159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0" name="Picture 11" descr="服">
            <a:extLst>
              <a:ext uri="{FF2B5EF4-FFF2-40B4-BE49-F238E27FC236}">
                <a16:creationId xmlns:a16="http://schemas.microsoft.com/office/drawing/2014/main" id="{5B913895-AEA3-4FE8-BE16-261B40441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5516563"/>
            <a:ext cx="3905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1" name="Text Box 12">
            <a:extLst>
              <a:ext uri="{FF2B5EF4-FFF2-40B4-BE49-F238E27FC236}">
                <a16:creationId xmlns:a16="http://schemas.microsoft.com/office/drawing/2014/main" id="{C99D93EC-793D-4B8D-881D-CB99C3AE7EB6}"/>
              </a:ext>
            </a:extLst>
          </p:cNvPr>
          <p:cNvSpPr txBox="1">
            <a:spLocks noChangeArrowheads="1"/>
          </p:cNvSpPr>
          <p:nvPr/>
        </p:nvSpPr>
        <p:spPr bwMode="auto">
          <a:xfrm>
            <a:off x="7667625" y="3860800"/>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sp>
        <p:nvSpPr>
          <p:cNvPr id="30732" name="Text Box 13">
            <a:extLst>
              <a:ext uri="{FF2B5EF4-FFF2-40B4-BE49-F238E27FC236}">
                <a16:creationId xmlns:a16="http://schemas.microsoft.com/office/drawing/2014/main" id="{E71B15F5-BCEF-4812-B06C-C1ABB8A9DF41}"/>
              </a:ext>
            </a:extLst>
          </p:cNvPr>
          <p:cNvSpPr txBox="1">
            <a:spLocks noChangeArrowheads="1"/>
          </p:cNvSpPr>
          <p:nvPr/>
        </p:nvSpPr>
        <p:spPr bwMode="auto">
          <a:xfrm>
            <a:off x="7667625" y="29241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30733" name="Text Box 14">
            <a:extLst>
              <a:ext uri="{FF2B5EF4-FFF2-40B4-BE49-F238E27FC236}">
                <a16:creationId xmlns:a16="http://schemas.microsoft.com/office/drawing/2014/main" id="{2D19DD60-6E44-464C-A011-11A5408AE028}"/>
              </a:ext>
            </a:extLst>
          </p:cNvPr>
          <p:cNvSpPr txBox="1">
            <a:spLocks noChangeArrowheads="1"/>
          </p:cNvSpPr>
          <p:nvPr/>
        </p:nvSpPr>
        <p:spPr bwMode="auto">
          <a:xfrm>
            <a:off x="7667625" y="20605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30734" name="Text Box 15">
            <a:extLst>
              <a:ext uri="{FF2B5EF4-FFF2-40B4-BE49-F238E27FC236}">
                <a16:creationId xmlns:a16="http://schemas.microsoft.com/office/drawing/2014/main" id="{EA1A53FD-A25C-499E-ADDB-A8AD9F219438}"/>
              </a:ext>
            </a:extLst>
          </p:cNvPr>
          <p:cNvSpPr txBox="1">
            <a:spLocks noChangeArrowheads="1"/>
          </p:cNvSpPr>
          <p:nvPr/>
        </p:nvSpPr>
        <p:spPr bwMode="auto">
          <a:xfrm>
            <a:off x="7667625" y="11969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43024" name="Line 16">
            <a:extLst>
              <a:ext uri="{FF2B5EF4-FFF2-40B4-BE49-F238E27FC236}">
                <a16:creationId xmlns:a16="http://schemas.microsoft.com/office/drawing/2014/main" id="{9A1A7333-B216-4873-88BE-3B4E0F158999}"/>
              </a:ext>
            </a:extLst>
          </p:cNvPr>
          <p:cNvSpPr>
            <a:spLocks noChangeShapeType="1"/>
          </p:cNvSpPr>
          <p:nvPr/>
        </p:nvSpPr>
        <p:spPr bwMode="auto">
          <a:xfrm>
            <a:off x="10429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5" name="Line 17">
            <a:extLst>
              <a:ext uri="{FF2B5EF4-FFF2-40B4-BE49-F238E27FC236}">
                <a16:creationId xmlns:a16="http://schemas.microsoft.com/office/drawing/2014/main" id="{167EC7E3-C6DF-425B-8425-007F5A5D2810}"/>
              </a:ext>
            </a:extLst>
          </p:cNvPr>
          <p:cNvSpPr>
            <a:spLocks noChangeShapeType="1"/>
          </p:cNvSpPr>
          <p:nvPr/>
        </p:nvSpPr>
        <p:spPr bwMode="auto">
          <a:xfrm>
            <a:off x="1042988" y="2349500"/>
            <a:ext cx="0" cy="576263"/>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6" name="Line 18">
            <a:extLst>
              <a:ext uri="{FF2B5EF4-FFF2-40B4-BE49-F238E27FC236}">
                <a16:creationId xmlns:a16="http://schemas.microsoft.com/office/drawing/2014/main" id="{0B3AA054-F741-4F52-BBC3-4C3E2B8683C8}"/>
              </a:ext>
            </a:extLst>
          </p:cNvPr>
          <p:cNvSpPr>
            <a:spLocks noChangeShapeType="1"/>
          </p:cNvSpPr>
          <p:nvPr/>
        </p:nvSpPr>
        <p:spPr bwMode="auto">
          <a:xfrm>
            <a:off x="10429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27" name="Line 19">
            <a:extLst>
              <a:ext uri="{FF2B5EF4-FFF2-40B4-BE49-F238E27FC236}">
                <a16:creationId xmlns:a16="http://schemas.microsoft.com/office/drawing/2014/main" id="{AFB2733C-BB97-43B9-BF96-D0BEBB355BA0}"/>
              </a:ext>
            </a:extLst>
          </p:cNvPr>
          <p:cNvSpPr>
            <a:spLocks noChangeShapeType="1"/>
          </p:cNvSpPr>
          <p:nvPr/>
        </p:nvSpPr>
        <p:spPr bwMode="auto">
          <a:xfrm>
            <a:off x="1042988" y="4149725"/>
            <a:ext cx="0" cy="15113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39" name="Line 22">
            <a:extLst>
              <a:ext uri="{FF2B5EF4-FFF2-40B4-BE49-F238E27FC236}">
                <a16:creationId xmlns:a16="http://schemas.microsoft.com/office/drawing/2014/main" id="{32F27A9E-7FB6-4675-98EC-35FF789C6934}"/>
              </a:ext>
            </a:extLst>
          </p:cNvPr>
          <p:cNvSpPr>
            <a:spLocks noChangeShapeType="1"/>
          </p:cNvSpPr>
          <p:nvPr/>
        </p:nvSpPr>
        <p:spPr bwMode="auto">
          <a:xfrm>
            <a:off x="1258888" y="5949950"/>
            <a:ext cx="3384550"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0" name="Line 23">
            <a:extLst>
              <a:ext uri="{FF2B5EF4-FFF2-40B4-BE49-F238E27FC236}">
                <a16:creationId xmlns:a16="http://schemas.microsoft.com/office/drawing/2014/main" id="{BAA52BA6-6BFC-4200-A495-B15764F59BF5}"/>
              </a:ext>
            </a:extLst>
          </p:cNvPr>
          <p:cNvSpPr>
            <a:spLocks noChangeShapeType="1"/>
          </p:cNvSpPr>
          <p:nvPr/>
        </p:nvSpPr>
        <p:spPr bwMode="auto">
          <a:xfrm>
            <a:off x="4932363" y="5949950"/>
            <a:ext cx="3241675"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2" name="Line 24">
            <a:extLst>
              <a:ext uri="{FF2B5EF4-FFF2-40B4-BE49-F238E27FC236}">
                <a16:creationId xmlns:a16="http://schemas.microsoft.com/office/drawing/2014/main" id="{0EF18820-6AD1-4BF7-AE18-650645FDBD64}"/>
              </a:ext>
            </a:extLst>
          </p:cNvPr>
          <p:cNvSpPr>
            <a:spLocks noChangeShapeType="1"/>
          </p:cNvSpPr>
          <p:nvPr/>
        </p:nvSpPr>
        <p:spPr bwMode="auto">
          <a:xfrm flipV="1">
            <a:off x="8243888" y="4149725"/>
            <a:ext cx="0" cy="1366838"/>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3" name="Line 25">
            <a:extLst>
              <a:ext uri="{FF2B5EF4-FFF2-40B4-BE49-F238E27FC236}">
                <a16:creationId xmlns:a16="http://schemas.microsoft.com/office/drawing/2014/main" id="{59A7C3EC-635E-4C9F-85DB-37FC3440D3D8}"/>
              </a:ext>
            </a:extLst>
          </p:cNvPr>
          <p:cNvSpPr>
            <a:spLocks noChangeShapeType="1"/>
          </p:cNvSpPr>
          <p:nvPr/>
        </p:nvSpPr>
        <p:spPr bwMode="auto">
          <a:xfrm flipV="1">
            <a:off x="82438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4" name="Line 26">
            <a:extLst>
              <a:ext uri="{FF2B5EF4-FFF2-40B4-BE49-F238E27FC236}">
                <a16:creationId xmlns:a16="http://schemas.microsoft.com/office/drawing/2014/main" id="{C4048D2C-20D6-4660-A69D-CF82EDA3EB07}"/>
              </a:ext>
            </a:extLst>
          </p:cNvPr>
          <p:cNvSpPr>
            <a:spLocks noChangeShapeType="1"/>
          </p:cNvSpPr>
          <p:nvPr/>
        </p:nvSpPr>
        <p:spPr bwMode="auto">
          <a:xfrm flipV="1">
            <a:off x="8243888" y="2349500"/>
            <a:ext cx="0" cy="57467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5" name="Line 27">
            <a:extLst>
              <a:ext uri="{FF2B5EF4-FFF2-40B4-BE49-F238E27FC236}">
                <a16:creationId xmlns:a16="http://schemas.microsoft.com/office/drawing/2014/main" id="{A1CE5780-9DAC-4211-BD5A-C623F8D79854}"/>
              </a:ext>
            </a:extLst>
          </p:cNvPr>
          <p:cNvSpPr>
            <a:spLocks noChangeShapeType="1"/>
          </p:cNvSpPr>
          <p:nvPr/>
        </p:nvSpPr>
        <p:spPr bwMode="auto">
          <a:xfrm flipV="1">
            <a:off x="82438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36" name="Text Box 28">
            <a:extLst>
              <a:ext uri="{FF2B5EF4-FFF2-40B4-BE49-F238E27FC236}">
                <a16:creationId xmlns:a16="http://schemas.microsoft.com/office/drawing/2014/main" id="{04204A5F-A208-4FC9-8BF3-EE4A47AB4B8C}"/>
              </a:ext>
            </a:extLst>
          </p:cNvPr>
          <p:cNvSpPr txBox="1">
            <a:spLocks noChangeArrowheads="1"/>
          </p:cNvSpPr>
          <p:nvPr/>
        </p:nvSpPr>
        <p:spPr bwMode="auto">
          <a:xfrm>
            <a:off x="1331913"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43037" name="Text Box 29">
            <a:extLst>
              <a:ext uri="{FF2B5EF4-FFF2-40B4-BE49-F238E27FC236}">
                <a16:creationId xmlns:a16="http://schemas.microsoft.com/office/drawing/2014/main" id="{3D41769D-6B16-4222-9B62-44BBC289672F}"/>
              </a:ext>
            </a:extLst>
          </p:cNvPr>
          <p:cNvSpPr txBox="1">
            <a:spLocks noChangeArrowheads="1"/>
          </p:cNvSpPr>
          <p:nvPr/>
        </p:nvSpPr>
        <p:spPr bwMode="auto">
          <a:xfrm>
            <a:off x="4859338"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43038" name="Text Box 30">
            <a:extLst>
              <a:ext uri="{FF2B5EF4-FFF2-40B4-BE49-F238E27FC236}">
                <a16:creationId xmlns:a16="http://schemas.microsoft.com/office/drawing/2014/main" id="{D28F8C2C-05CA-47D0-99BB-DFEBFC96B89C}"/>
              </a:ext>
            </a:extLst>
          </p:cNvPr>
          <p:cNvSpPr txBox="1">
            <a:spLocks noChangeArrowheads="1"/>
          </p:cNvSpPr>
          <p:nvPr/>
        </p:nvSpPr>
        <p:spPr bwMode="auto">
          <a:xfrm>
            <a:off x="1979613" y="11969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39" name="Text Box 31">
            <a:extLst>
              <a:ext uri="{FF2B5EF4-FFF2-40B4-BE49-F238E27FC236}">
                <a16:creationId xmlns:a16="http://schemas.microsoft.com/office/drawing/2014/main" id="{EDBB5E8C-61F7-46AE-8C32-3B18C0E302D5}"/>
              </a:ext>
            </a:extLst>
          </p:cNvPr>
          <p:cNvSpPr txBox="1">
            <a:spLocks noChangeArrowheads="1"/>
          </p:cNvSpPr>
          <p:nvPr/>
        </p:nvSpPr>
        <p:spPr bwMode="auto">
          <a:xfrm>
            <a:off x="2484438" y="20605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30749" name="Line 33">
            <a:extLst>
              <a:ext uri="{FF2B5EF4-FFF2-40B4-BE49-F238E27FC236}">
                <a16:creationId xmlns:a16="http://schemas.microsoft.com/office/drawing/2014/main" id="{6C2B56CF-4F52-46F8-89DF-6235A50B887E}"/>
              </a:ext>
            </a:extLst>
          </p:cNvPr>
          <p:cNvSpPr>
            <a:spLocks noChangeShapeType="1"/>
          </p:cNvSpPr>
          <p:nvPr/>
        </p:nvSpPr>
        <p:spPr bwMode="auto">
          <a:xfrm>
            <a:off x="10429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0" name="Line 34">
            <a:extLst>
              <a:ext uri="{FF2B5EF4-FFF2-40B4-BE49-F238E27FC236}">
                <a16:creationId xmlns:a16="http://schemas.microsoft.com/office/drawing/2014/main" id="{55C05A1B-036E-4DB2-936D-6E99CDEFCEC1}"/>
              </a:ext>
            </a:extLst>
          </p:cNvPr>
          <p:cNvSpPr>
            <a:spLocks noChangeShapeType="1"/>
          </p:cNvSpPr>
          <p:nvPr/>
        </p:nvSpPr>
        <p:spPr bwMode="auto">
          <a:xfrm>
            <a:off x="10429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1" name="Line 35">
            <a:extLst>
              <a:ext uri="{FF2B5EF4-FFF2-40B4-BE49-F238E27FC236}">
                <a16:creationId xmlns:a16="http://schemas.microsoft.com/office/drawing/2014/main" id="{F29EFAF3-F3F1-4723-894B-8B4DA9754BA7}"/>
              </a:ext>
            </a:extLst>
          </p:cNvPr>
          <p:cNvSpPr>
            <a:spLocks noChangeShapeType="1"/>
          </p:cNvSpPr>
          <p:nvPr/>
        </p:nvSpPr>
        <p:spPr bwMode="auto">
          <a:xfrm>
            <a:off x="10429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2" name="Line 36">
            <a:extLst>
              <a:ext uri="{FF2B5EF4-FFF2-40B4-BE49-F238E27FC236}">
                <a16:creationId xmlns:a16="http://schemas.microsoft.com/office/drawing/2014/main" id="{AD6AD097-F0D8-422E-A7B7-063BC7061A6F}"/>
              </a:ext>
            </a:extLst>
          </p:cNvPr>
          <p:cNvSpPr>
            <a:spLocks noChangeShapeType="1"/>
          </p:cNvSpPr>
          <p:nvPr/>
        </p:nvSpPr>
        <p:spPr bwMode="auto">
          <a:xfrm>
            <a:off x="1042988" y="4149725"/>
            <a:ext cx="0" cy="14398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3" name="Line 37">
            <a:extLst>
              <a:ext uri="{FF2B5EF4-FFF2-40B4-BE49-F238E27FC236}">
                <a16:creationId xmlns:a16="http://schemas.microsoft.com/office/drawing/2014/main" id="{965AD1A9-5E19-4F05-8256-D0CADD25028A}"/>
              </a:ext>
            </a:extLst>
          </p:cNvPr>
          <p:cNvSpPr>
            <a:spLocks noChangeShapeType="1"/>
          </p:cNvSpPr>
          <p:nvPr/>
        </p:nvSpPr>
        <p:spPr bwMode="auto">
          <a:xfrm>
            <a:off x="1258888" y="5949950"/>
            <a:ext cx="338455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4" name="Line 38">
            <a:extLst>
              <a:ext uri="{FF2B5EF4-FFF2-40B4-BE49-F238E27FC236}">
                <a16:creationId xmlns:a16="http://schemas.microsoft.com/office/drawing/2014/main" id="{13892AC4-62FC-4E20-8235-B0705A69B490}"/>
              </a:ext>
            </a:extLst>
          </p:cNvPr>
          <p:cNvSpPr>
            <a:spLocks noChangeShapeType="1"/>
          </p:cNvSpPr>
          <p:nvPr/>
        </p:nvSpPr>
        <p:spPr bwMode="auto">
          <a:xfrm>
            <a:off x="4859338" y="5949950"/>
            <a:ext cx="324167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5" name="Line 39">
            <a:extLst>
              <a:ext uri="{FF2B5EF4-FFF2-40B4-BE49-F238E27FC236}">
                <a16:creationId xmlns:a16="http://schemas.microsoft.com/office/drawing/2014/main" id="{87B1E233-8DCF-4707-AEBB-037F24235EA1}"/>
              </a:ext>
            </a:extLst>
          </p:cNvPr>
          <p:cNvSpPr>
            <a:spLocks noChangeShapeType="1"/>
          </p:cNvSpPr>
          <p:nvPr/>
        </p:nvSpPr>
        <p:spPr bwMode="auto">
          <a:xfrm>
            <a:off x="8243888" y="4149725"/>
            <a:ext cx="0" cy="13684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6" name="Line 40">
            <a:extLst>
              <a:ext uri="{FF2B5EF4-FFF2-40B4-BE49-F238E27FC236}">
                <a16:creationId xmlns:a16="http://schemas.microsoft.com/office/drawing/2014/main" id="{C0B0F23C-AFCC-4981-BD84-B3B5A0CA0053}"/>
              </a:ext>
            </a:extLst>
          </p:cNvPr>
          <p:cNvSpPr>
            <a:spLocks noChangeShapeType="1"/>
          </p:cNvSpPr>
          <p:nvPr/>
        </p:nvSpPr>
        <p:spPr bwMode="auto">
          <a:xfrm>
            <a:off x="82438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7" name="Line 41">
            <a:extLst>
              <a:ext uri="{FF2B5EF4-FFF2-40B4-BE49-F238E27FC236}">
                <a16:creationId xmlns:a16="http://schemas.microsoft.com/office/drawing/2014/main" id="{1F8D2D33-DEA4-4525-9758-B1E11A30F92B}"/>
              </a:ext>
            </a:extLst>
          </p:cNvPr>
          <p:cNvSpPr>
            <a:spLocks noChangeShapeType="1"/>
          </p:cNvSpPr>
          <p:nvPr/>
        </p:nvSpPr>
        <p:spPr bwMode="auto">
          <a:xfrm>
            <a:off x="82438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58" name="Line 42">
            <a:extLst>
              <a:ext uri="{FF2B5EF4-FFF2-40B4-BE49-F238E27FC236}">
                <a16:creationId xmlns:a16="http://schemas.microsoft.com/office/drawing/2014/main" id="{DB5DE110-049B-4025-9E70-E6250CF59CC8}"/>
              </a:ext>
            </a:extLst>
          </p:cNvPr>
          <p:cNvSpPr>
            <a:spLocks noChangeShapeType="1"/>
          </p:cNvSpPr>
          <p:nvPr/>
        </p:nvSpPr>
        <p:spPr bwMode="auto">
          <a:xfrm>
            <a:off x="82438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52" name="Text Box 44">
            <a:extLst>
              <a:ext uri="{FF2B5EF4-FFF2-40B4-BE49-F238E27FC236}">
                <a16:creationId xmlns:a16="http://schemas.microsoft.com/office/drawing/2014/main" id="{5F384850-7066-4048-A866-475F88970963}"/>
              </a:ext>
            </a:extLst>
          </p:cNvPr>
          <p:cNvSpPr txBox="1">
            <a:spLocks noChangeArrowheads="1"/>
          </p:cNvSpPr>
          <p:nvPr/>
        </p:nvSpPr>
        <p:spPr bwMode="auto">
          <a:xfrm>
            <a:off x="1979613"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53" name="Text Box 45">
            <a:extLst>
              <a:ext uri="{FF2B5EF4-FFF2-40B4-BE49-F238E27FC236}">
                <a16:creationId xmlns:a16="http://schemas.microsoft.com/office/drawing/2014/main" id="{3138EDCE-29AB-41BD-A32A-F8B6DE5BBED5}"/>
              </a:ext>
            </a:extLst>
          </p:cNvPr>
          <p:cNvSpPr txBox="1">
            <a:spLocks noChangeArrowheads="1"/>
          </p:cNvSpPr>
          <p:nvPr/>
        </p:nvSpPr>
        <p:spPr bwMode="auto">
          <a:xfrm>
            <a:off x="2771775" y="29241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54" name="Text Box 46">
            <a:extLst>
              <a:ext uri="{FF2B5EF4-FFF2-40B4-BE49-F238E27FC236}">
                <a16:creationId xmlns:a16="http://schemas.microsoft.com/office/drawing/2014/main" id="{DA591C36-6ECB-4C34-A5B0-193AFB5F0AFC}"/>
              </a:ext>
            </a:extLst>
          </p:cNvPr>
          <p:cNvSpPr txBox="1">
            <a:spLocks noChangeArrowheads="1"/>
          </p:cNvSpPr>
          <p:nvPr/>
        </p:nvSpPr>
        <p:spPr bwMode="auto">
          <a:xfrm>
            <a:off x="1979613" y="2924175"/>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3055" name="Text Box 47">
            <a:extLst>
              <a:ext uri="{FF2B5EF4-FFF2-40B4-BE49-F238E27FC236}">
                <a16:creationId xmlns:a16="http://schemas.microsoft.com/office/drawing/2014/main" id="{69756EEA-B0D3-4588-A98F-DAB622584362}"/>
              </a:ext>
            </a:extLst>
          </p:cNvPr>
          <p:cNvSpPr txBox="1">
            <a:spLocks noChangeArrowheads="1"/>
          </p:cNvSpPr>
          <p:nvPr/>
        </p:nvSpPr>
        <p:spPr bwMode="auto">
          <a:xfrm>
            <a:off x="2268538"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56" name="Text Box 48">
            <a:extLst>
              <a:ext uri="{FF2B5EF4-FFF2-40B4-BE49-F238E27FC236}">
                <a16:creationId xmlns:a16="http://schemas.microsoft.com/office/drawing/2014/main" id="{E3A41C99-E0F0-416E-903C-96AF9F7CFF26}"/>
              </a:ext>
            </a:extLst>
          </p:cNvPr>
          <p:cNvSpPr txBox="1">
            <a:spLocks noChangeArrowheads="1"/>
          </p:cNvSpPr>
          <p:nvPr/>
        </p:nvSpPr>
        <p:spPr bwMode="auto">
          <a:xfrm>
            <a:off x="3276600" y="3860800"/>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57" name="Text Box 49">
            <a:extLst>
              <a:ext uri="{FF2B5EF4-FFF2-40B4-BE49-F238E27FC236}">
                <a16:creationId xmlns:a16="http://schemas.microsoft.com/office/drawing/2014/main" id="{B172F41E-2348-4E5A-AF1B-E8C897B1F877}"/>
              </a:ext>
            </a:extLst>
          </p:cNvPr>
          <p:cNvSpPr txBox="1">
            <a:spLocks noChangeArrowheads="1"/>
          </p:cNvSpPr>
          <p:nvPr/>
        </p:nvSpPr>
        <p:spPr bwMode="auto">
          <a:xfrm>
            <a:off x="2771775"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58" name="Text Box 50">
            <a:extLst>
              <a:ext uri="{FF2B5EF4-FFF2-40B4-BE49-F238E27FC236}">
                <a16:creationId xmlns:a16="http://schemas.microsoft.com/office/drawing/2014/main" id="{77A1AE2A-4C9D-489C-B9E2-F993D5991A12}"/>
              </a:ext>
            </a:extLst>
          </p:cNvPr>
          <p:cNvSpPr txBox="1">
            <a:spLocks noChangeArrowheads="1"/>
          </p:cNvSpPr>
          <p:nvPr/>
        </p:nvSpPr>
        <p:spPr bwMode="auto">
          <a:xfrm>
            <a:off x="2484438" y="3860800"/>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43059" name="Text Box 51">
            <a:extLst>
              <a:ext uri="{FF2B5EF4-FFF2-40B4-BE49-F238E27FC236}">
                <a16:creationId xmlns:a16="http://schemas.microsoft.com/office/drawing/2014/main" id="{6FC7CEB4-A024-418E-A8F5-D3C518059975}"/>
              </a:ext>
            </a:extLst>
          </p:cNvPr>
          <p:cNvSpPr txBox="1">
            <a:spLocks noChangeArrowheads="1"/>
          </p:cNvSpPr>
          <p:nvPr/>
        </p:nvSpPr>
        <p:spPr bwMode="auto">
          <a:xfrm>
            <a:off x="1979613"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43061" name="Line 53">
            <a:extLst>
              <a:ext uri="{FF2B5EF4-FFF2-40B4-BE49-F238E27FC236}">
                <a16:creationId xmlns:a16="http://schemas.microsoft.com/office/drawing/2014/main" id="{E76F87EE-7C5F-4FCA-BF08-E584C54BAEE1}"/>
              </a:ext>
            </a:extLst>
          </p:cNvPr>
          <p:cNvSpPr>
            <a:spLocks noChangeShapeType="1"/>
          </p:cNvSpPr>
          <p:nvPr/>
        </p:nvSpPr>
        <p:spPr bwMode="auto">
          <a:xfrm flipV="1">
            <a:off x="45720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62" name="Text Box 54">
            <a:extLst>
              <a:ext uri="{FF2B5EF4-FFF2-40B4-BE49-F238E27FC236}">
                <a16:creationId xmlns:a16="http://schemas.microsoft.com/office/drawing/2014/main" id="{8EEDAEFB-56FC-4A79-800E-DA5CFE0013F6}"/>
              </a:ext>
            </a:extLst>
          </p:cNvPr>
          <p:cNvSpPr txBox="1">
            <a:spLocks noChangeArrowheads="1"/>
          </p:cNvSpPr>
          <p:nvPr/>
        </p:nvSpPr>
        <p:spPr bwMode="auto">
          <a:xfrm>
            <a:off x="4716463" y="4437063"/>
            <a:ext cx="866775" cy="284162"/>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63" name="Text Box 55">
            <a:extLst>
              <a:ext uri="{FF2B5EF4-FFF2-40B4-BE49-F238E27FC236}">
                <a16:creationId xmlns:a16="http://schemas.microsoft.com/office/drawing/2014/main" id="{A061D5CE-79DE-4864-87F0-4CC675B2C289}"/>
              </a:ext>
            </a:extLst>
          </p:cNvPr>
          <p:cNvSpPr txBox="1">
            <a:spLocks noChangeArrowheads="1"/>
          </p:cNvSpPr>
          <p:nvPr/>
        </p:nvSpPr>
        <p:spPr bwMode="auto">
          <a:xfrm>
            <a:off x="3924300" y="4437063"/>
            <a:ext cx="338138" cy="284162"/>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3064" name="Text Box 56">
            <a:extLst>
              <a:ext uri="{FF2B5EF4-FFF2-40B4-BE49-F238E27FC236}">
                <a16:creationId xmlns:a16="http://schemas.microsoft.com/office/drawing/2014/main" id="{6B64141F-BF4B-4114-B95C-424F4CFDAE79}"/>
              </a:ext>
            </a:extLst>
          </p:cNvPr>
          <p:cNvSpPr txBox="1">
            <a:spLocks noChangeArrowheads="1"/>
          </p:cNvSpPr>
          <p:nvPr/>
        </p:nvSpPr>
        <p:spPr bwMode="auto">
          <a:xfrm>
            <a:off x="4213225" y="4437063"/>
            <a:ext cx="498475" cy="284162"/>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65" name="Text Box 57">
            <a:extLst>
              <a:ext uri="{FF2B5EF4-FFF2-40B4-BE49-F238E27FC236}">
                <a16:creationId xmlns:a16="http://schemas.microsoft.com/office/drawing/2014/main" id="{6DC422AD-E696-42B6-94AD-1D2CCB103BB6}"/>
              </a:ext>
            </a:extLst>
          </p:cNvPr>
          <p:cNvSpPr txBox="1">
            <a:spLocks noChangeArrowheads="1"/>
          </p:cNvSpPr>
          <p:nvPr/>
        </p:nvSpPr>
        <p:spPr bwMode="auto">
          <a:xfrm>
            <a:off x="6516688" y="3860800"/>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66" name="Text Box 58">
            <a:extLst>
              <a:ext uri="{FF2B5EF4-FFF2-40B4-BE49-F238E27FC236}">
                <a16:creationId xmlns:a16="http://schemas.microsoft.com/office/drawing/2014/main" id="{9929F127-DE7A-42C8-9350-7349D3E1180B}"/>
              </a:ext>
            </a:extLst>
          </p:cNvPr>
          <p:cNvSpPr txBox="1">
            <a:spLocks noChangeArrowheads="1"/>
          </p:cNvSpPr>
          <p:nvPr/>
        </p:nvSpPr>
        <p:spPr bwMode="auto">
          <a:xfrm>
            <a:off x="6013450"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67" name="Text Box 59">
            <a:extLst>
              <a:ext uri="{FF2B5EF4-FFF2-40B4-BE49-F238E27FC236}">
                <a16:creationId xmlns:a16="http://schemas.microsoft.com/office/drawing/2014/main" id="{50C2AF10-9E99-467C-84EB-9C4FC0CDBCFD}"/>
              </a:ext>
            </a:extLst>
          </p:cNvPr>
          <p:cNvSpPr txBox="1">
            <a:spLocks noChangeArrowheads="1"/>
          </p:cNvSpPr>
          <p:nvPr/>
        </p:nvSpPr>
        <p:spPr bwMode="auto">
          <a:xfrm>
            <a:off x="5724525" y="3860800"/>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43068" name="Text Box 60">
            <a:extLst>
              <a:ext uri="{FF2B5EF4-FFF2-40B4-BE49-F238E27FC236}">
                <a16:creationId xmlns:a16="http://schemas.microsoft.com/office/drawing/2014/main" id="{F5291E8C-4C06-4290-B3E3-38948505CD0E}"/>
              </a:ext>
            </a:extLst>
          </p:cNvPr>
          <p:cNvSpPr txBox="1">
            <a:spLocks noChangeArrowheads="1"/>
          </p:cNvSpPr>
          <p:nvPr/>
        </p:nvSpPr>
        <p:spPr bwMode="auto">
          <a:xfrm>
            <a:off x="5221288"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43069" name="Text Box 61">
            <a:extLst>
              <a:ext uri="{FF2B5EF4-FFF2-40B4-BE49-F238E27FC236}">
                <a16:creationId xmlns:a16="http://schemas.microsoft.com/office/drawing/2014/main" id="{D2A6A7B8-863F-469E-A60D-5B007AAFD02F}"/>
              </a:ext>
            </a:extLst>
          </p:cNvPr>
          <p:cNvSpPr txBox="1">
            <a:spLocks noChangeArrowheads="1"/>
          </p:cNvSpPr>
          <p:nvPr/>
        </p:nvSpPr>
        <p:spPr bwMode="auto">
          <a:xfrm>
            <a:off x="6516688" y="29241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70" name="Text Box 62">
            <a:extLst>
              <a:ext uri="{FF2B5EF4-FFF2-40B4-BE49-F238E27FC236}">
                <a16:creationId xmlns:a16="http://schemas.microsoft.com/office/drawing/2014/main" id="{EEDF28E6-7E0D-4143-A577-17741A3A258F}"/>
              </a:ext>
            </a:extLst>
          </p:cNvPr>
          <p:cNvSpPr txBox="1">
            <a:spLocks noChangeArrowheads="1"/>
          </p:cNvSpPr>
          <p:nvPr/>
        </p:nvSpPr>
        <p:spPr bwMode="auto">
          <a:xfrm>
            <a:off x="5724525" y="2924175"/>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3071" name="Text Box 63">
            <a:extLst>
              <a:ext uri="{FF2B5EF4-FFF2-40B4-BE49-F238E27FC236}">
                <a16:creationId xmlns:a16="http://schemas.microsoft.com/office/drawing/2014/main" id="{4A0A0853-DB0B-4AD3-84AE-53843FE059F6}"/>
              </a:ext>
            </a:extLst>
          </p:cNvPr>
          <p:cNvSpPr txBox="1">
            <a:spLocks noChangeArrowheads="1"/>
          </p:cNvSpPr>
          <p:nvPr/>
        </p:nvSpPr>
        <p:spPr bwMode="auto">
          <a:xfrm>
            <a:off x="6013450"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72" name="Text Box 64">
            <a:extLst>
              <a:ext uri="{FF2B5EF4-FFF2-40B4-BE49-F238E27FC236}">
                <a16:creationId xmlns:a16="http://schemas.microsoft.com/office/drawing/2014/main" id="{653AEC93-DAC5-4C20-A540-FFE9CACF2A76}"/>
              </a:ext>
            </a:extLst>
          </p:cNvPr>
          <p:cNvSpPr txBox="1">
            <a:spLocks noChangeArrowheads="1"/>
          </p:cNvSpPr>
          <p:nvPr/>
        </p:nvSpPr>
        <p:spPr bwMode="auto">
          <a:xfrm>
            <a:off x="6516688" y="20605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73" name="Text Box 65">
            <a:extLst>
              <a:ext uri="{FF2B5EF4-FFF2-40B4-BE49-F238E27FC236}">
                <a16:creationId xmlns:a16="http://schemas.microsoft.com/office/drawing/2014/main" id="{1A15E5DF-5702-4DEC-924A-9F91745902BD}"/>
              </a:ext>
            </a:extLst>
          </p:cNvPr>
          <p:cNvSpPr txBox="1">
            <a:spLocks noChangeArrowheads="1"/>
          </p:cNvSpPr>
          <p:nvPr/>
        </p:nvSpPr>
        <p:spPr bwMode="auto">
          <a:xfrm>
            <a:off x="6013450"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3074" name="Text Box 66">
            <a:extLst>
              <a:ext uri="{FF2B5EF4-FFF2-40B4-BE49-F238E27FC236}">
                <a16:creationId xmlns:a16="http://schemas.microsoft.com/office/drawing/2014/main" id="{D17B8ED7-EBF6-4C4A-8355-23BF39766471}"/>
              </a:ext>
            </a:extLst>
          </p:cNvPr>
          <p:cNvSpPr txBox="1">
            <a:spLocks noChangeArrowheads="1"/>
          </p:cNvSpPr>
          <p:nvPr/>
        </p:nvSpPr>
        <p:spPr bwMode="auto">
          <a:xfrm>
            <a:off x="6516688" y="11969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3075" name="Line 67">
            <a:extLst>
              <a:ext uri="{FF2B5EF4-FFF2-40B4-BE49-F238E27FC236}">
                <a16:creationId xmlns:a16="http://schemas.microsoft.com/office/drawing/2014/main" id="{B9F854F4-FA10-4A5C-9B78-298F1AF6D55E}"/>
              </a:ext>
            </a:extLst>
          </p:cNvPr>
          <p:cNvSpPr>
            <a:spLocks noChangeShapeType="1"/>
          </p:cNvSpPr>
          <p:nvPr/>
        </p:nvSpPr>
        <p:spPr bwMode="auto">
          <a:xfrm>
            <a:off x="4427538" y="3500438"/>
            <a:ext cx="0" cy="8636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6" name="Line 68">
            <a:extLst>
              <a:ext uri="{FF2B5EF4-FFF2-40B4-BE49-F238E27FC236}">
                <a16:creationId xmlns:a16="http://schemas.microsoft.com/office/drawing/2014/main" id="{BFC600B6-F235-4F4D-8288-A2B089A49310}"/>
              </a:ext>
            </a:extLst>
          </p:cNvPr>
          <p:cNvSpPr>
            <a:spLocks noChangeShapeType="1"/>
          </p:cNvSpPr>
          <p:nvPr/>
        </p:nvSpPr>
        <p:spPr bwMode="auto">
          <a:xfrm>
            <a:off x="4067175" y="3500438"/>
            <a:ext cx="0" cy="8636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7" name="Text Box 69">
            <a:extLst>
              <a:ext uri="{FF2B5EF4-FFF2-40B4-BE49-F238E27FC236}">
                <a16:creationId xmlns:a16="http://schemas.microsoft.com/office/drawing/2014/main" id="{814B21AD-42C4-4C5C-9750-1DEC340BECCE}"/>
              </a:ext>
            </a:extLst>
          </p:cNvPr>
          <p:cNvSpPr txBox="1">
            <a:spLocks noChangeArrowheads="1"/>
          </p:cNvSpPr>
          <p:nvPr/>
        </p:nvSpPr>
        <p:spPr bwMode="auto">
          <a:xfrm>
            <a:off x="3779838" y="3213100"/>
            <a:ext cx="1082675" cy="314325"/>
          </a:xfrm>
          <a:prstGeom prst="rect">
            <a:avLst/>
          </a:prstGeom>
          <a:solidFill>
            <a:srgbClr val="008000">
              <a:alpha val="59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只检查报头</a:t>
            </a:r>
          </a:p>
        </p:txBody>
      </p:sp>
      <p:sp>
        <p:nvSpPr>
          <p:cNvPr id="43078" name="Line 70">
            <a:extLst>
              <a:ext uri="{FF2B5EF4-FFF2-40B4-BE49-F238E27FC236}">
                <a16:creationId xmlns:a16="http://schemas.microsoft.com/office/drawing/2014/main" id="{391A1866-77CC-459C-9DA3-996A5334DDFC}"/>
              </a:ext>
            </a:extLst>
          </p:cNvPr>
          <p:cNvSpPr>
            <a:spLocks noChangeShapeType="1"/>
          </p:cNvSpPr>
          <p:nvPr/>
        </p:nvSpPr>
        <p:spPr bwMode="auto">
          <a:xfrm>
            <a:off x="3924300" y="4365625"/>
            <a:ext cx="79057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79" name="Line 71">
            <a:extLst>
              <a:ext uri="{FF2B5EF4-FFF2-40B4-BE49-F238E27FC236}">
                <a16:creationId xmlns:a16="http://schemas.microsoft.com/office/drawing/2014/main" id="{2EB7F5F8-59BF-4BE2-B0BF-BEBC745ABE57}"/>
              </a:ext>
            </a:extLst>
          </p:cNvPr>
          <p:cNvSpPr>
            <a:spLocks noChangeShapeType="1"/>
          </p:cNvSpPr>
          <p:nvPr/>
        </p:nvSpPr>
        <p:spPr bwMode="auto">
          <a:xfrm>
            <a:off x="47879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0" name="Oval 72">
            <a:extLst>
              <a:ext uri="{FF2B5EF4-FFF2-40B4-BE49-F238E27FC236}">
                <a16:creationId xmlns:a16="http://schemas.microsoft.com/office/drawing/2014/main" id="{2BEBFB43-896A-4FF4-9D62-F8190666FBD9}"/>
              </a:ext>
            </a:extLst>
          </p:cNvPr>
          <p:cNvSpPr>
            <a:spLocks noChangeArrowheads="1"/>
          </p:cNvSpPr>
          <p:nvPr/>
        </p:nvSpPr>
        <p:spPr bwMode="auto">
          <a:xfrm>
            <a:off x="4716463" y="4292600"/>
            <a:ext cx="936625" cy="576263"/>
          </a:xfrm>
          <a:prstGeom prst="ellipse">
            <a:avLst/>
          </a:prstGeom>
          <a:solidFill>
            <a:schemeClr val="bg1">
              <a:alpha val="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43081" name="Line 73">
            <a:extLst>
              <a:ext uri="{FF2B5EF4-FFF2-40B4-BE49-F238E27FC236}">
                <a16:creationId xmlns:a16="http://schemas.microsoft.com/office/drawing/2014/main" id="{79E962D7-6A83-4F5B-8DF5-7C897EDAC5DF}"/>
              </a:ext>
            </a:extLst>
          </p:cNvPr>
          <p:cNvSpPr>
            <a:spLocks noChangeShapeType="1"/>
          </p:cNvSpPr>
          <p:nvPr/>
        </p:nvSpPr>
        <p:spPr bwMode="auto">
          <a:xfrm flipH="1" flipV="1">
            <a:off x="5651500" y="4581525"/>
            <a:ext cx="4333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2" name="Line 74">
            <a:extLst>
              <a:ext uri="{FF2B5EF4-FFF2-40B4-BE49-F238E27FC236}">
                <a16:creationId xmlns:a16="http://schemas.microsoft.com/office/drawing/2014/main" id="{1E722EFD-A8FE-41E7-B7F2-C99E66A60DCC}"/>
              </a:ext>
            </a:extLst>
          </p:cNvPr>
          <p:cNvSpPr>
            <a:spLocks noChangeShapeType="1"/>
          </p:cNvSpPr>
          <p:nvPr/>
        </p:nvSpPr>
        <p:spPr bwMode="auto">
          <a:xfrm>
            <a:off x="6084888" y="4365625"/>
            <a:ext cx="0" cy="1150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083" name="Text Box 75">
            <a:extLst>
              <a:ext uri="{FF2B5EF4-FFF2-40B4-BE49-F238E27FC236}">
                <a16:creationId xmlns:a16="http://schemas.microsoft.com/office/drawing/2014/main" id="{3572CEAE-328C-418B-82B5-1B5951DC52D7}"/>
              </a:ext>
            </a:extLst>
          </p:cNvPr>
          <p:cNvSpPr txBox="1">
            <a:spLocks noChangeArrowheads="1"/>
          </p:cNvSpPr>
          <p:nvPr/>
        </p:nvSpPr>
        <p:spPr bwMode="auto">
          <a:xfrm>
            <a:off x="6011863" y="4292600"/>
            <a:ext cx="16605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1</a:t>
            </a:r>
            <a:r>
              <a:rPr lang="zh-CN" altLang="en-US" sz="1200" b="1"/>
              <a:t>、简单包过滤防火墙</a:t>
            </a:r>
          </a:p>
          <a:p>
            <a:pPr eaLnBrk="1" hangingPunct="1">
              <a:spcBef>
                <a:spcPct val="0"/>
              </a:spcBef>
              <a:buFontTx/>
              <a:buNone/>
            </a:pPr>
            <a:r>
              <a:rPr lang="zh-CN" altLang="en-US" sz="1200" b="1"/>
              <a:t>      不检查数据区</a:t>
            </a:r>
          </a:p>
          <a:p>
            <a:pPr eaLnBrk="1" hangingPunct="1">
              <a:spcBef>
                <a:spcPct val="0"/>
              </a:spcBef>
              <a:buFontTx/>
              <a:buNone/>
            </a:pPr>
            <a:r>
              <a:rPr lang="en-US" altLang="zh-CN" sz="1200" b="1"/>
              <a:t>2</a:t>
            </a:r>
            <a:r>
              <a:rPr lang="zh-CN" altLang="en-US" sz="1200" b="1"/>
              <a:t>、简单包过滤防火墙</a:t>
            </a:r>
          </a:p>
          <a:p>
            <a:pPr eaLnBrk="1" hangingPunct="1">
              <a:spcBef>
                <a:spcPct val="0"/>
              </a:spcBef>
              <a:buFontTx/>
              <a:buNone/>
            </a:pPr>
            <a:r>
              <a:rPr lang="zh-CN" altLang="en-US" sz="1200" b="1"/>
              <a:t>      不建立连接状态表</a:t>
            </a:r>
          </a:p>
          <a:p>
            <a:pPr eaLnBrk="1" hangingPunct="1">
              <a:spcBef>
                <a:spcPct val="0"/>
              </a:spcBef>
              <a:buFontTx/>
              <a:buNone/>
            </a:pPr>
            <a:r>
              <a:rPr lang="en-US" altLang="zh-CN" sz="1200" b="1"/>
              <a:t>3</a:t>
            </a:r>
            <a:r>
              <a:rPr lang="zh-CN" altLang="en-US" sz="1200" b="1"/>
              <a:t>、前后报文无关</a:t>
            </a:r>
          </a:p>
          <a:p>
            <a:pPr eaLnBrk="1" hangingPunct="1">
              <a:spcBef>
                <a:spcPct val="0"/>
              </a:spcBef>
              <a:buFontTx/>
              <a:buNone/>
            </a:pPr>
            <a:r>
              <a:rPr lang="en-US" altLang="zh-CN" sz="1200" b="1"/>
              <a:t>4</a:t>
            </a:r>
            <a:r>
              <a:rPr lang="zh-CN" altLang="en-US" sz="1200" b="1"/>
              <a:t>、应用层控制很弱</a:t>
            </a:r>
          </a:p>
        </p:txBody>
      </p:sp>
      <p:sp>
        <p:nvSpPr>
          <p:cNvPr id="72" name="Rectangle 5">
            <a:extLst>
              <a:ext uri="{FF2B5EF4-FFF2-40B4-BE49-F238E27FC236}">
                <a16:creationId xmlns:a16="http://schemas.microsoft.com/office/drawing/2014/main" id="{FDAB0331-2025-4872-8135-6D350F8AB026}"/>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b="1" dirty="0"/>
              <a:t>简单包过滤防火墙</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3038"/>
                                        </p:tgtEl>
                                        <p:attrNameLst>
                                          <p:attrName>style.visibility</p:attrName>
                                        </p:attrNameLst>
                                      </p:cBhvr>
                                      <p:to>
                                        <p:strVal val="visible"/>
                                      </p:to>
                                    </p:set>
                                    <p:animEffect transition="in" filter="slide(fromTop)">
                                      <p:cBhvr>
                                        <p:cTn id="7" dur="500"/>
                                        <p:tgtEl>
                                          <p:spTgt spid="430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3024"/>
                                        </p:tgtEl>
                                        <p:attrNameLst>
                                          <p:attrName>style.visibility</p:attrName>
                                        </p:attrNameLst>
                                      </p:cBhvr>
                                      <p:to>
                                        <p:strVal val="visible"/>
                                      </p:to>
                                    </p:set>
                                    <p:animEffect transition="in" filter="wipe(up)">
                                      <p:cBhvr>
                                        <p:cTn id="12" dur="500"/>
                                        <p:tgtEl>
                                          <p:spTgt spid="43024"/>
                                        </p:tgtEl>
                                      </p:cBhvr>
                                    </p:animEffect>
                                  </p:childTnLst>
                                </p:cTn>
                              </p:par>
                            </p:childTnLst>
                          </p:cTn>
                        </p:par>
                        <p:par>
                          <p:cTn id="13" fill="hold" nodeType="afterGroup">
                            <p:stCondLst>
                              <p:cond delay="500"/>
                            </p:stCondLst>
                            <p:childTnLst>
                              <p:par>
                                <p:cTn id="14" presetID="1" presetClass="exit" presetSubtype="0" fill="hold" grpId="1" nodeType="afterEffect">
                                  <p:stCondLst>
                                    <p:cond delay="0"/>
                                  </p:stCondLst>
                                  <p:childTnLst>
                                    <p:set>
                                      <p:cBhvr>
                                        <p:cTn id="15" dur="1" fill="hold">
                                          <p:stCondLst>
                                            <p:cond delay="0"/>
                                          </p:stCondLst>
                                        </p:cTn>
                                        <p:tgtEl>
                                          <p:spTgt spid="43038"/>
                                        </p:tgtEl>
                                        <p:attrNameLst>
                                          <p:attrName>style.visibility</p:attrName>
                                        </p:attrNameLst>
                                      </p:cBhvr>
                                      <p:to>
                                        <p:strVal val="hidden"/>
                                      </p:to>
                                    </p:set>
                                  </p:childTnLst>
                                </p:cTn>
                              </p:par>
                            </p:childTnLst>
                          </p:cTn>
                        </p:par>
                        <p:par>
                          <p:cTn id="16" fill="hold" nodeType="afterGroup">
                            <p:stCondLst>
                              <p:cond delay="500"/>
                            </p:stCondLst>
                            <p:childTnLst>
                              <p:par>
                                <p:cTn id="17" presetID="12" presetClass="entr" presetSubtype="1" fill="hold" grpId="0" nodeType="afterEffect">
                                  <p:stCondLst>
                                    <p:cond delay="0"/>
                                  </p:stCondLst>
                                  <p:childTnLst>
                                    <p:set>
                                      <p:cBhvr>
                                        <p:cTn id="18" dur="1" fill="hold">
                                          <p:stCondLst>
                                            <p:cond delay="0"/>
                                          </p:stCondLst>
                                        </p:cTn>
                                        <p:tgtEl>
                                          <p:spTgt spid="43039"/>
                                        </p:tgtEl>
                                        <p:attrNameLst>
                                          <p:attrName>style.visibility</p:attrName>
                                        </p:attrNameLst>
                                      </p:cBhvr>
                                      <p:to>
                                        <p:strVal val="visible"/>
                                      </p:to>
                                    </p:set>
                                    <p:animEffect transition="in" filter="slide(fromTop)">
                                      <p:cBhvr>
                                        <p:cTn id="19" dur="500"/>
                                        <p:tgtEl>
                                          <p:spTgt spid="43039"/>
                                        </p:tgtEl>
                                      </p:cBhvr>
                                    </p:animEffect>
                                  </p:childTnLst>
                                </p:cTn>
                              </p:par>
                            </p:childTnLst>
                          </p:cTn>
                        </p:par>
                        <p:par>
                          <p:cTn id="20" fill="hold" nodeType="afterGroup">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43052"/>
                                        </p:tgtEl>
                                        <p:attrNameLst>
                                          <p:attrName>style.visibility</p:attrName>
                                        </p:attrNameLst>
                                      </p:cBhvr>
                                      <p:to>
                                        <p:strVal val="visible"/>
                                      </p:to>
                                    </p:set>
                                    <p:animEffect transition="in" filter="slide(fromLeft)">
                                      <p:cBhvr>
                                        <p:cTn id="23" dur="500"/>
                                        <p:tgtEl>
                                          <p:spTgt spid="4305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43025"/>
                                        </p:tgtEl>
                                        <p:attrNameLst>
                                          <p:attrName>style.visibility</p:attrName>
                                        </p:attrNameLst>
                                      </p:cBhvr>
                                      <p:to>
                                        <p:strVal val="visible"/>
                                      </p:to>
                                    </p:set>
                                    <p:animEffect transition="in" filter="wipe(up)">
                                      <p:cBhvr>
                                        <p:cTn id="28" dur="500"/>
                                        <p:tgtEl>
                                          <p:spTgt spid="43025"/>
                                        </p:tgtEl>
                                      </p:cBhvr>
                                    </p:animEffect>
                                  </p:childTnLst>
                                </p:cTn>
                              </p:par>
                            </p:childTnLst>
                          </p:cTn>
                        </p:par>
                        <p:par>
                          <p:cTn id="29" fill="hold" nodeType="afterGroup">
                            <p:stCondLst>
                              <p:cond delay="500"/>
                            </p:stCondLst>
                            <p:childTnLst>
                              <p:par>
                                <p:cTn id="30" presetID="1" presetClass="exit" presetSubtype="0" fill="hold" grpId="1" nodeType="afterEffect">
                                  <p:stCondLst>
                                    <p:cond delay="0"/>
                                  </p:stCondLst>
                                  <p:childTnLst>
                                    <p:set>
                                      <p:cBhvr>
                                        <p:cTn id="31" dur="1" fill="hold">
                                          <p:stCondLst>
                                            <p:cond delay="0"/>
                                          </p:stCondLst>
                                        </p:cTn>
                                        <p:tgtEl>
                                          <p:spTgt spid="4303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3052"/>
                                        </p:tgtEl>
                                        <p:attrNameLst>
                                          <p:attrName>style.visibility</p:attrName>
                                        </p:attrNameLst>
                                      </p:cBhvr>
                                      <p:to>
                                        <p:strVal val="hidden"/>
                                      </p:to>
                                    </p:set>
                                  </p:childTnLst>
                                </p:cTn>
                              </p:par>
                            </p:childTnLst>
                          </p:cTn>
                        </p:par>
                        <p:par>
                          <p:cTn id="34" fill="hold" nodeType="afterGroup">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43053"/>
                                        </p:tgtEl>
                                        <p:attrNameLst>
                                          <p:attrName>style.visibility</p:attrName>
                                        </p:attrNameLst>
                                      </p:cBhvr>
                                      <p:to>
                                        <p:strVal val="visible"/>
                                      </p:to>
                                    </p:set>
                                    <p:animEffect transition="in" filter="slide(fromTop)">
                                      <p:cBhvr>
                                        <p:cTn id="37" dur="500"/>
                                        <p:tgtEl>
                                          <p:spTgt spid="43053"/>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43055"/>
                                        </p:tgtEl>
                                        <p:attrNameLst>
                                          <p:attrName>style.visibility</p:attrName>
                                        </p:attrNameLst>
                                      </p:cBhvr>
                                      <p:to>
                                        <p:strVal val="visible"/>
                                      </p:to>
                                    </p:set>
                                    <p:animEffect transition="in" filter="slide(fromTop)">
                                      <p:cBhvr>
                                        <p:cTn id="40" dur="500"/>
                                        <p:tgtEl>
                                          <p:spTgt spid="43055"/>
                                        </p:tgtEl>
                                      </p:cBhvr>
                                    </p:animEffect>
                                  </p:childTnLst>
                                </p:cTn>
                              </p:par>
                            </p:childTnLst>
                          </p:cTn>
                        </p:par>
                        <p:par>
                          <p:cTn id="41" fill="hold" nodeType="afterGroup">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43054"/>
                                        </p:tgtEl>
                                        <p:attrNameLst>
                                          <p:attrName>style.visibility</p:attrName>
                                        </p:attrNameLst>
                                      </p:cBhvr>
                                      <p:to>
                                        <p:strVal val="visible"/>
                                      </p:to>
                                    </p:set>
                                    <p:animEffect transition="in" filter="slide(fromLeft)">
                                      <p:cBhvr>
                                        <p:cTn id="44" dur="500"/>
                                        <p:tgtEl>
                                          <p:spTgt spid="4305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43026"/>
                                        </p:tgtEl>
                                        <p:attrNameLst>
                                          <p:attrName>style.visibility</p:attrName>
                                        </p:attrNameLst>
                                      </p:cBhvr>
                                      <p:to>
                                        <p:strVal val="visible"/>
                                      </p:to>
                                    </p:set>
                                    <p:animEffect transition="in" filter="wipe(up)">
                                      <p:cBhvr>
                                        <p:cTn id="49" dur="500"/>
                                        <p:tgtEl>
                                          <p:spTgt spid="43026"/>
                                        </p:tgtEl>
                                      </p:cBhvr>
                                    </p:animEffect>
                                  </p:childTnLst>
                                </p:cTn>
                              </p:par>
                            </p:childTnLst>
                          </p:cTn>
                        </p:par>
                        <p:par>
                          <p:cTn id="50" fill="hold" nodeType="afterGroup">
                            <p:stCondLst>
                              <p:cond delay="500"/>
                            </p:stCondLst>
                            <p:childTnLst>
                              <p:par>
                                <p:cTn id="51" presetID="1" presetClass="exit" presetSubtype="0" fill="hold" grpId="1" nodeType="afterEffect">
                                  <p:stCondLst>
                                    <p:cond delay="0"/>
                                  </p:stCondLst>
                                  <p:childTnLst>
                                    <p:set>
                                      <p:cBhvr>
                                        <p:cTn id="52" dur="1" fill="hold">
                                          <p:stCondLst>
                                            <p:cond delay="0"/>
                                          </p:stCondLst>
                                        </p:cTn>
                                        <p:tgtEl>
                                          <p:spTgt spid="4305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305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3054"/>
                                        </p:tgtEl>
                                        <p:attrNameLst>
                                          <p:attrName>style.visibility</p:attrName>
                                        </p:attrNameLst>
                                      </p:cBhvr>
                                      <p:to>
                                        <p:strVal val="hidden"/>
                                      </p:to>
                                    </p:set>
                                  </p:childTnLst>
                                </p:cTn>
                              </p:par>
                            </p:childTnLst>
                          </p:cTn>
                        </p:par>
                        <p:par>
                          <p:cTn id="57" fill="hold" nodeType="afterGroup">
                            <p:stCondLst>
                              <p:cond delay="500"/>
                            </p:stCondLst>
                            <p:childTnLst>
                              <p:par>
                                <p:cTn id="58" presetID="12" presetClass="entr" presetSubtype="1" fill="hold" grpId="0" nodeType="afterEffect">
                                  <p:stCondLst>
                                    <p:cond delay="0"/>
                                  </p:stCondLst>
                                  <p:childTnLst>
                                    <p:set>
                                      <p:cBhvr>
                                        <p:cTn id="59" dur="1" fill="hold">
                                          <p:stCondLst>
                                            <p:cond delay="0"/>
                                          </p:stCondLst>
                                        </p:cTn>
                                        <p:tgtEl>
                                          <p:spTgt spid="43056"/>
                                        </p:tgtEl>
                                        <p:attrNameLst>
                                          <p:attrName>style.visibility</p:attrName>
                                        </p:attrNameLst>
                                      </p:cBhvr>
                                      <p:to>
                                        <p:strVal val="visible"/>
                                      </p:to>
                                    </p:set>
                                    <p:animEffect transition="in" filter="slide(fromTop)">
                                      <p:cBhvr>
                                        <p:cTn id="60" dur="500"/>
                                        <p:tgtEl>
                                          <p:spTgt spid="43056"/>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43057"/>
                                        </p:tgtEl>
                                        <p:attrNameLst>
                                          <p:attrName>style.visibility</p:attrName>
                                        </p:attrNameLst>
                                      </p:cBhvr>
                                      <p:to>
                                        <p:strVal val="visible"/>
                                      </p:to>
                                    </p:set>
                                    <p:animEffect transition="in" filter="slide(fromTop)">
                                      <p:cBhvr>
                                        <p:cTn id="63" dur="500"/>
                                        <p:tgtEl>
                                          <p:spTgt spid="43057"/>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43058"/>
                                        </p:tgtEl>
                                        <p:attrNameLst>
                                          <p:attrName>style.visibility</p:attrName>
                                        </p:attrNameLst>
                                      </p:cBhvr>
                                      <p:to>
                                        <p:strVal val="visible"/>
                                      </p:to>
                                    </p:set>
                                    <p:animEffect transition="in" filter="slide(fromTop)">
                                      <p:cBhvr>
                                        <p:cTn id="66" dur="500"/>
                                        <p:tgtEl>
                                          <p:spTgt spid="43058"/>
                                        </p:tgtEl>
                                      </p:cBhvr>
                                    </p:animEffect>
                                  </p:childTnLst>
                                </p:cTn>
                              </p:par>
                            </p:childTnLst>
                          </p:cTn>
                        </p:par>
                        <p:par>
                          <p:cTn id="67" fill="hold" nodeType="afterGroup">
                            <p:stCondLst>
                              <p:cond delay="1000"/>
                            </p:stCondLst>
                            <p:childTnLst>
                              <p:par>
                                <p:cTn id="68" presetID="12" presetClass="entr" presetSubtype="8" fill="hold" grpId="0" nodeType="afterEffect">
                                  <p:stCondLst>
                                    <p:cond delay="0"/>
                                  </p:stCondLst>
                                  <p:childTnLst>
                                    <p:set>
                                      <p:cBhvr>
                                        <p:cTn id="69" dur="1" fill="hold">
                                          <p:stCondLst>
                                            <p:cond delay="0"/>
                                          </p:stCondLst>
                                        </p:cTn>
                                        <p:tgtEl>
                                          <p:spTgt spid="43059"/>
                                        </p:tgtEl>
                                        <p:attrNameLst>
                                          <p:attrName>style.visibility</p:attrName>
                                        </p:attrNameLst>
                                      </p:cBhvr>
                                      <p:to>
                                        <p:strVal val="visible"/>
                                      </p:to>
                                    </p:set>
                                    <p:animEffect transition="in" filter="slide(fromLeft)">
                                      <p:cBhvr>
                                        <p:cTn id="70" dur="500"/>
                                        <p:tgtEl>
                                          <p:spTgt spid="4305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43027"/>
                                        </p:tgtEl>
                                        <p:attrNameLst>
                                          <p:attrName>style.visibility</p:attrName>
                                        </p:attrNameLst>
                                      </p:cBhvr>
                                      <p:to>
                                        <p:strVal val="visible"/>
                                      </p:to>
                                    </p:set>
                                    <p:animEffect transition="in" filter="wipe(up)">
                                      <p:cBhvr>
                                        <p:cTn id="75" dur="500"/>
                                        <p:tgtEl>
                                          <p:spTgt spid="43027"/>
                                        </p:tgtEl>
                                      </p:cBhvr>
                                    </p:animEffect>
                                  </p:childTnLst>
                                </p:cTn>
                              </p:par>
                            </p:childTnLst>
                          </p:cTn>
                        </p:par>
                        <p:par>
                          <p:cTn id="76" fill="hold" nodeType="afterGroup">
                            <p:stCondLst>
                              <p:cond delay="500"/>
                            </p:stCondLst>
                            <p:childTnLst>
                              <p:par>
                                <p:cTn id="77" presetID="1" presetClass="exit" presetSubtype="0" fill="hold" grpId="1" nodeType="afterEffect">
                                  <p:stCondLst>
                                    <p:cond delay="0"/>
                                  </p:stCondLst>
                                  <p:childTnLst>
                                    <p:set>
                                      <p:cBhvr>
                                        <p:cTn id="78" dur="1" fill="hold">
                                          <p:stCondLst>
                                            <p:cond delay="0"/>
                                          </p:stCondLst>
                                        </p:cTn>
                                        <p:tgtEl>
                                          <p:spTgt spid="4305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305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305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3059"/>
                                        </p:tgtEl>
                                        <p:attrNameLst>
                                          <p:attrName>style.visibility</p:attrName>
                                        </p:attrNameLst>
                                      </p:cBhvr>
                                      <p:to>
                                        <p:strVal val="hidden"/>
                                      </p:to>
                                    </p:set>
                                  </p:childTnLst>
                                </p:cTn>
                              </p:par>
                            </p:childTnLst>
                          </p:cTn>
                        </p:par>
                        <p:par>
                          <p:cTn id="85" fill="hold" nodeType="afterGroup">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3036"/>
                                        </p:tgtEl>
                                        <p:attrNameLst>
                                          <p:attrName>style.visibility</p:attrName>
                                        </p:attrNameLst>
                                      </p:cBhvr>
                                      <p:to>
                                        <p:strVal val="visible"/>
                                      </p:to>
                                    </p:set>
                                    <p:animEffect transition="in" filter="wipe(left)">
                                      <p:cBhvr>
                                        <p:cTn id="88" dur="500"/>
                                        <p:tgtEl>
                                          <p:spTgt spid="43036"/>
                                        </p:tgtEl>
                                      </p:cBhvr>
                                    </p:animEffect>
                                  </p:childTnLst>
                                </p:cTn>
                              </p:par>
                            </p:childTnLst>
                          </p:cTn>
                        </p:par>
                        <p:par>
                          <p:cTn id="89" fill="hold" nodeType="afterGroup">
                            <p:stCondLst>
                              <p:cond delay="1000"/>
                            </p:stCondLst>
                            <p:childTnLst>
                              <p:par>
                                <p:cTn id="90" presetID="1" presetClass="exit" presetSubtype="0" fill="hold" grpId="1" nodeType="afterEffect">
                                  <p:stCondLst>
                                    <p:cond delay="0"/>
                                  </p:stCondLst>
                                  <p:childTnLst>
                                    <p:set>
                                      <p:cBhvr>
                                        <p:cTn id="91" dur="1" fill="hold">
                                          <p:stCondLst>
                                            <p:cond delay="0"/>
                                          </p:stCondLst>
                                        </p:cTn>
                                        <p:tgtEl>
                                          <p:spTgt spid="43036"/>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nodeType="clickEffect">
                                  <p:stCondLst>
                                    <p:cond delay="0"/>
                                  </p:stCondLst>
                                  <p:childTnLst>
                                    <p:set>
                                      <p:cBhvr>
                                        <p:cTn id="95" dur="1" fill="hold">
                                          <p:stCondLst>
                                            <p:cond delay="0"/>
                                          </p:stCondLst>
                                        </p:cTn>
                                        <p:tgtEl>
                                          <p:spTgt spid="43061"/>
                                        </p:tgtEl>
                                        <p:attrNameLst>
                                          <p:attrName>style.visibility</p:attrName>
                                        </p:attrNameLst>
                                      </p:cBhvr>
                                      <p:to>
                                        <p:strVal val="visible"/>
                                      </p:to>
                                    </p:set>
                                    <p:animEffect transition="in" filter="wipe(down)">
                                      <p:cBhvr>
                                        <p:cTn id="96" dur="500"/>
                                        <p:tgtEl>
                                          <p:spTgt spid="43061"/>
                                        </p:tgtEl>
                                      </p:cBhvr>
                                    </p:animEffect>
                                  </p:childTnLst>
                                </p:cTn>
                              </p:par>
                            </p:childTnLst>
                          </p:cTn>
                        </p:par>
                        <p:par>
                          <p:cTn id="97" fill="hold" nodeType="afterGroup">
                            <p:stCondLst>
                              <p:cond delay="500"/>
                            </p:stCondLst>
                            <p:childTnLst>
                              <p:par>
                                <p:cTn id="98" presetID="23" presetClass="entr" presetSubtype="16" fill="hold" grpId="0" nodeType="afterEffect">
                                  <p:stCondLst>
                                    <p:cond delay="0"/>
                                  </p:stCondLst>
                                  <p:childTnLst>
                                    <p:set>
                                      <p:cBhvr>
                                        <p:cTn id="99" dur="1" fill="hold">
                                          <p:stCondLst>
                                            <p:cond delay="0"/>
                                          </p:stCondLst>
                                        </p:cTn>
                                        <p:tgtEl>
                                          <p:spTgt spid="43062"/>
                                        </p:tgtEl>
                                        <p:attrNameLst>
                                          <p:attrName>style.visibility</p:attrName>
                                        </p:attrNameLst>
                                      </p:cBhvr>
                                      <p:to>
                                        <p:strVal val="visible"/>
                                      </p:to>
                                    </p:set>
                                    <p:anim calcmode="lin" valueType="num">
                                      <p:cBhvr>
                                        <p:cTn id="100" dur="500" fill="hold"/>
                                        <p:tgtEl>
                                          <p:spTgt spid="43062"/>
                                        </p:tgtEl>
                                        <p:attrNameLst>
                                          <p:attrName>ppt_w</p:attrName>
                                        </p:attrNameLst>
                                      </p:cBhvr>
                                      <p:tavLst>
                                        <p:tav tm="0">
                                          <p:val>
                                            <p:fltVal val="0"/>
                                          </p:val>
                                        </p:tav>
                                        <p:tav tm="100000">
                                          <p:val>
                                            <p:strVal val="#ppt_w"/>
                                          </p:val>
                                        </p:tav>
                                      </p:tavLst>
                                    </p:anim>
                                    <p:anim calcmode="lin" valueType="num">
                                      <p:cBhvr>
                                        <p:cTn id="101" dur="500" fill="hold"/>
                                        <p:tgtEl>
                                          <p:spTgt spid="43062"/>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0"/>
                                  </p:stCondLst>
                                  <p:childTnLst>
                                    <p:set>
                                      <p:cBhvr>
                                        <p:cTn id="103" dur="1" fill="hold">
                                          <p:stCondLst>
                                            <p:cond delay="0"/>
                                          </p:stCondLst>
                                        </p:cTn>
                                        <p:tgtEl>
                                          <p:spTgt spid="43063"/>
                                        </p:tgtEl>
                                        <p:attrNameLst>
                                          <p:attrName>style.visibility</p:attrName>
                                        </p:attrNameLst>
                                      </p:cBhvr>
                                      <p:to>
                                        <p:strVal val="visible"/>
                                      </p:to>
                                    </p:set>
                                    <p:anim calcmode="lin" valueType="num">
                                      <p:cBhvr>
                                        <p:cTn id="104" dur="500" fill="hold"/>
                                        <p:tgtEl>
                                          <p:spTgt spid="43063"/>
                                        </p:tgtEl>
                                        <p:attrNameLst>
                                          <p:attrName>ppt_w</p:attrName>
                                        </p:attrNameLst>
                                      </p:cBhvr>
                                      <p:tavLst>
                                        <p:tav tm="0">
                                          <p:val>
                                            <p:fltVal val="0"/>
                                          </p:val>
                                        </p:tav>
                                        <p:tav tm="100000">
                                          <p:val>
                                            <p:strVal val="#ppt_w"/>
                                          </p:val>
                                        </p:tav>
                                      </p:tavLst>
                                    </p:anim>
                                    <p:anim calcmode="lin" valueType="num">
                                      <p:cBhvr>
                                        <p:cTn id="105" dur="500" fill="hold"/>
                                        <p:tgtEl>
                                          <p:spTgt spid="43063"/>
                                        </p:tgtEl>
                                        <p:attrNameLst>
                                          <p:attrName>ppt_h</p:attrName>
                                        </p:attrNameLst>
                                      </p:cBhvr>
                                      <p:tavLst>
                                        <p:tav tm="0">
                                          <p:val>
                                            <p:fltVal val="0"/>
                                          </p:val>
                                        </p:tav>
                                        <p:tav tm="100000">
                                          <p:val>
                                            <p:strVal val="#ppt_h"/>
                                          </p:val>
                                        </p:tav>
                                      </p:tavLst>
                                    </p:anim>
                                  </p:childTnLst>
                                </p:cTn>
                              </p:par>
                              <p:par>
                                <p:cTn id="106" presetID="23" presetClass="entr" presetSubtype="16" fill="hold" grpId="0" nodeType="withEffect">
                                  <p:stCondLst>
                                    <p:cond delay="0"/>
                                  </p:stCondLst>
                                  <p:childTnLst>
                                    <p:set>
                                      <p:cBhvr>
                                        <p:cTn id="107" dur="1" fill="hold">
                                          <p:stCondLst>
                                            <p:cond delay="0"/>
                                          </p:stCondLst>
                                        </p:cTn>
                                        <p:tgtEl>
                                          <p:spTgt spid="43064"/>
                                        </p:tgtEl>
                                        <p:attrNameLst>
                                          <p:attrName>style.visibility</p:attrName>
                                        </p:attrNameLst>
                                      </p:cBhvr>
                                      <p:to>
                                        <p:strVal val="visible"/>
                                      </p:to>
                                    </p:set>
                                    <p:anim calcmode="lin" valueType="num">
                                      <p:cBhvr>
                                        <p:cTn id="108" dur="500" fill="hold"/>
                                        <p:tgtEl>
                                          <p:spTgt spid="43064"/>
                                        </p:tgtEl>
                                        <p:attrNameLst>
                                          <p:attrName>ppt_w</p:attrName>
                                        </p:attrNameLst>
                                      </p:cBhvr>
                                      <p:tavLst>
                                        <p:tav tm="0">
                                          <p:val>
                                            <p:fltVal val="0"/>
                                          </p:val>
                                        </p:tav>
                                        <p:tav tm="100000">
                                          <p:val>
                                            <p:strVal val="#ppt_w"/>
                                          </p:val>
                                        </p:tav>
                                      </p:tavLst>
                                    </p:anim>
                                    <p:anim calcmode="lin" valueType="num">
                                      <p:cBhvr>
                                        <p:cTn id="109" dur="500" fill="hold"/>
                                        <p:tgtEl>
                                          <p:spTgt spid="4306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43078"/>
                                        </p:tgtEl>
                                        <p:attrNameLst>
                                          <p:attrName>style.visibility</p:attrName>
                                        </p:attrNameLst>
                                      </p:cBhvr>
                                      <p:to>
                                        <p:strVal val="visible"/>
                                      </p:to>
                                    </p:set>
                                    <p:animEffect transition="in" filter="wipe(left)">
                                      <p:cBhvr>
                                        <p:cTn id="114" dur="500"/>
                                        <p:tgtEl>
                                          <p:spTgt spid="43078"/>
                                        </p:tgtEl>
                                      </p:cBhvr>
                                    </p:animEffect>
                                  </p:childTnLst>
                                </p:cTn>
                              </p:par>
                            </p:childTnLst>
                          </p:cTn>
                        </p:par>
                        <p:par>
                          <p:cTn id="115" fill="hold" nodeType="afterGroup">
                            <p:stCondLst>
                              <p:cond delay="500"/>
                            </p:stCondLst>
                            <p:childTnLst>
                              <p:par>
                                <p:cTn id="116" presetID="22" presetClass="entr" presetSubtype="8" fill="hold" nodeType="afterEffect">
                                  <p:stCondLst>
                                    <p:cond delay="0"/>
                                  </p:stCondLst>
                                  <p:childTnLst>
                                    <p:set>
                                      <p:cBhvr>
                                        <p:cTn id="117" dur="1" fill="hold">
                                          <p:stCondLst>
                                            <p:cond delay="0"/>
                                          </p:stCondLst>
                                        </p:cTn>
                                        <p:tgtEl>
                                          <p:spTgt spid="43076"/>
                                        </p:tgtEl>
                                        <p:attrNameLst>
                                          <p:attrName>style.visibility</p:attrName>
                                        </p:attrNameLst>
                                      </p:cBhvr>
                                      <p:to>
                                        <p:strVal val="visible"/>
                                      </p:to>
                                    </p:set>
                                    <p:animEffect transition="in" filter="wipe(left)">
                                      <p:cBhvr>
                                        <p:cTn id="118" dur="500"/>
                                        <p:tgtEl>
                                          <p:spTgt spid="43076"/>
                                        </p:tgtEl>
                                      </p:cBhvr>
                                    </p:animEffect>
                                  </p:childTnLst>
                                </p:cTn>
                              </p:par>
                            </p:childTnLst>
                          </p:cTn>
                        </p:par>
                        <p:par>
                          <p:cTn id="119" fill="hold" nodeType="afterGroup">
                            <p:stCondLst>
                              <p:cond delay="1000"/>
                            </p:stCondLst>
                            <p:childTnLst>
                              <p:par>
                                <p:cTn id="120" presetID="22" presetClass="entr" presetSubtype="8" fill="hold" nodeType="afterEffect">
                                  <p:stCondLst>
                                    <p:cond delay="0"/>
                                  </p:stCondLst>
                                  <p:childTnLst>
                                    <p:set>
                                      <p:cBhvr>
                                        <p:cTn id="121" dur="1" fill="hold">
                                          <p:stCondLst>
                                            <p:cond delay="0"/>
                                          </p:stCondLst>
                                        </p:cTn>
                                        <p:tgtEl>
                                          <p:spTgt spid="43075"/>
                                        </p:tgtEl>
                                        <p:attrNameLst>
                                          <p:attrName>style.visibility</p:attrName>
                                        </p:attrNameLst>
                                      </p:cBhvr>
                                      <p:to>
                                        <p:strVal val="visible"/>
                                      </p:to>
                                    </p:set>
                                    <p:animEffect transition="in" filter="wipe(left)">
                                      <p:cBhvr>
                                        <p:cTn id="122" dur="500"/>
                                        <p:tgtEl>
                                          <p:spTgt spid="43075"/>
                                        </p:tgtEl>
                                      </p:cBhvr>
                                    </p:animEffect>
                                  </p:childTnLst>
                                </p:cTn>
                              </p:par>
                            </p:childTnLst>
                          </p:cTn>
                        </p:par>
                        <p:par>
                          <p:cTn id="123" fill="hold" nodeType="afterGroup">
                            <p:stCondLst>
                              <p:cond delay="1500"/>
                            </p:stCondLst>
                            <p:childTnLst>
                              <p:par>
                                <p:cTn id="124" presetID="23" presetClass="entr" presetSubtype="16" fill="hold" grpId="0" nodeType="afterEffect">
                                  <p:stCondLst>
                                    <p:cond delay="0"/>
                                  </p:stCondLst>
                                  <p:childTnLst>
                                    <p:set>
                                      <p:cBhvr>
                                        <p:cTn id="125" dur="1" fill="hold">
                                          <p:stCondLst>
                                            <p:cond delay="0"/>
                                          </p:stCondLst>
                                        </p:cTn>
                                        <p:tgtEl>
                                          <p:spTgt spid="43077"/>
                                        </p:tgtEl>
                                        <p:attrNameLst>
                                          <p:attrName>style.visibility</p:attrName>
                                        </p:attrNameLst>
                                      </p:cBhvr>
                                      <p:to>
                                        <p:strVal val="visible"/>
                                      </p:to>
                                    </p:set>
                                    <p:anim calcmode="lin" valueType="num">
                                      <p:cBhvr>
                                        <p:cTn id="126" dur="500" fill="hold"/>
                                        <p:tgtEl>
                                          <p:spTgt spid="43077"/>
                                        </p:tgtEl>
                                        <p:attrNameLst>
                                          <p:attrName>ppt_w</p:attrName>
                                        </p:attrNameLst>
                                      </p:cBhvr>
                                      <p:tavLst>
                                        <p:tav tm="0">
                                          <p:val>
                                            <p:fltVal val="0"/>
                                          </p:val>
                                        </p:tav>
                                        <p:tav tm="100000">
                                          <p:val>
                                            <p:strVal val="#ppt_w"/>
                                          </p:val>
                                        </p:tav>
                                      </p:tavLst>
                                    </p:anim>
                                    <p:anim calcmode="lin" valueType="num">
                                      <p:cBhvr>
                                        <p:cTn id="127" dur="500" fill="hold"/>
                                        <p:tgtEl>
                                          <p:spTgt spid="43077"/>
                                        </p:tgtEl>
                                        <p:attrNameLst>
                                          <p:attrName>ppt_h</p:attrName>
                                        </p:attrNameLst>
                                      </p:cBhvr>
                                      <p:tavLst>
                                        <p:tav tm="0">
                                          <p:val>
                                            <p:fltVal val="0"/>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1" fill="hold" nodeType="clickEffect">
                                  <p:stCondLst>
                                    <p:cond delay="0"/>
                                  </p:stCondLst>
                                  <p:childTnLst>
                                    <p:set>
                                      <p:cBhvr>
                                        <p:cTn id="131" dur="1" fill="hold">
                                          <p:stCondLst>
                                            <p:cond delay="0"/>
                                          </p:stCondLst>
                                        </p:cTn>
                                        <p:tgtEl>
                                          <p:spTgt spid="43079"/>
                                        </p:tgtEl>
                                        <p:attrNameLst>
                                          <p:attrName>style.visibility</p:attrName>
                                        </p:attrNameLst>
                                      </p:cBhvr>
                                      <p:to>
                                        <p:strVal val="visible"/>
                                      </p:to>
                                    </p:set>
                                    <p:animEffect transition="in" filter="wipe(up)">
                                      <p:cBhvr>
                                        <p:cTn id="132" dur="500"/>
                                        <p:tgtEl>
                                          <p:spTgt spid="43079"/>
                                        </p:tgtEl>
                                      </p:cBhvr>
                                    </p:animEffect>
                                  </p:childTnLst>
                                </p:cTn>
                              </p:par>
                            </p:childTnLst>
                          </p:cTn>
                        </p:par>
                        <p:par>
                          <p:cTn id="133" fill="hold" nodeType="afterGroup">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43037"/>
                                        </p:tgtEl>
                                        <p:attrNameLst>
                                          <p:attrName>style.visibility</p:attrName>
                                        </p:attrNameLst>
                                      </p:cBhvr>
                                      <p:to>
                                        <p:strVal val="visible"/>
                                      </p:to>
                                    </p:set>
                                    <p:animEffect transition="in" filter="wipe(left)">
                                      <p:cBhvr>
                                        <p:cTn id="136" dur="500"/>
                                        <p:tgtEl>
                                          <p:spTgt spid="43037"/>
                                        </p:tgtEl>
                                      </p:cBhvr>
                                    </p:animEffect>
                                  </p:childTnLst>
                                </p:cTn>
                              </p:par>
                            </p:childTnLst>
                          </p:cTn>
                        </p:par>
                        <p:par>
                          <p:cTn id="137" fill="hold" nodeType="afterGroup">
                            <p:stCondLst>
                              <p:cond delay="1000"/>
                            </p:stCondLst>
                            <p:childTnLst>
                              <p:par>
                                <p:cTn id="138" presetID="1" presetClass="exit" presetSubtype="0" fill="hold" grpId="1" nodeType="afterEffect">
                                  <p:stCondLst>
                                    <p:cond delay="0"/>
                                  </p:stCondLst>
                                  <p:childTnLst>
                                    <p:set>
                                      <p:cBhvr>
                                        <p:cTn id="139" dur="1" fill="hold">
                                          <p:stCondLst>
                                            <p:cond delay="0"/>
                                          </p:stCondLst>
                                        </p:cTn>
                                        <p:tgtEl>
                                          <p:spTgt spid="43037"/>
                                        </p:tgtEl>
                                        <p:attrNameLst>
                                          <p:attrName>style.visibility</p:attrName>
                                        </p:attrNameLst>
                                      </p:cBhvr>
                                      <p:to>
                                        <p:strVal val="hidden"/>
                                      </p:to>
                                    </p:set>
                                  </p:childTnLst>
                                </p:cTn>
                              </p:par>
                            </p:childTnLst>
                          </p:cTn>
                        </p:par>
                        <p:par>
                          <p:cTn id="140" fill="hold" nodeType="afterGroup">
                            <p:stCondLst>
                              <p:cond delay="1000"/>
                            </p:stCondLst>
                            <p:childTnLst>
                              <p:par>
                                <p:cTn id="141" presetID="22" presetClass="entr" presetSubtype="4" fill="hold" nodeType="afterEffect">
                                  <p:stCondLst>
                                    <p:cond delay="0"/>
                                  </p:stCondLst>
                                  <p:childTnLst>
                                    <p:set>
                                      <p:cBhvr>
                                        <p:cTn id="142" dur="1" fill="hold">
                                          <p:stCondLst>
                                            <p:cond delay="0"/>
                                          </p:stCondLst>
                                        </p:cTn>
                                        <p:tgtEl>
                                          <p:spTgt spid="43032"/>
                                        </p:tgtEl>
                                        <p:attrNameLst>
                                          <p:attrName>style.visibility</p:attrName>
                                        </p:attrNameLst>
                                      </p:cBhvr>
                                      <p:to>
                                        <p:strVal val="visible"/>
                                      </p:to>
                                    </p:set>
                                    <p:animEffect transition="in" filter="wipe(down)">
                                      <p:cBhvr>
                                        <p:cTn id="143" dur="500"/>
                                        <p:tgtEl>
                                          <p:spTgt spid="43032"/>
                                        </p:tgtEl>
                                      </p:cBhvr>
                                    </p:animEffect>
                                  </p:childTnLst>
                                </p:cTn>
                              </p:par>
                            </p:childTnLst>
                          </p:cTn>
                        </p:par>
                        <p:par>
                          <p:cTn id="144" fill="hold" nodeType="afterGroup">
                            <p:stCondLst>
                              <p:cond delay="1500"/>
                            </p:stCondLst>
                            <p:childTnLst>
                              <p:par>
                                <p:cTn id="145" presetID="12" presetClass="entr" presetSubtype="4" fill="hold" grpId="0" nodeType="afterEffect">
                                  <p:stCondLst>
                                    <p:cond delay="0"/>
                                  </p:stCondLst>
                                  <p:childTnLst>
                                    <p:set>
                                      <p:cBhvr>
                                        <p:cTn id="146" dur="1" fill="hold">
                                          <p:stCondLst>
                                            <p:cond delay="0"/>
                                          </p:stCondLst>
                                        </p:cTn>
                                        <p:tgtEl>
                                          <p:spTgt spid="43065"/>
                                        </p:tgtEl>
                                        <p:attrNameLst>
                                          <p:attrName>style.visibility</p:attrName>
                                        </p:attrNameLst>
                                      </p:cBhvr>
                                      <p:to>
                                        <p:strVal val="visible"/>
                                      </p:to>
                                    </p:set>
                                    <p:animEffect transition="in" filter="slide(fromBottom)">
                                      <p:cBhvr>
                                        <p:cTn id="147" dur="500"/>
                                        <p:tgtEl>
                                          <p:spTgt spid="43065"/>
                                        </p:tgtEl>
                                      </p:cBhvr>
                                    </p:animEffect>
                                  </p:childTnLst>
                                </p:cTn>
                              </p:par>
                              <p:par>
                                <p:cTn id="148" presetID="12" presetClass="entr" presetSubtype="4" fill="hold" grpId="0" nodeType="withEffect">
                                  <p:stCondLst>
                                    <p:cond delay="0"/>
                                  </p:stCondLst>
                                  <p:childTnLst>
                                    <p:set>
                                      <p:cBhvr>
                                        <p:cTn id="149" dur="1" fill="hold">
                                          <p:stCondLst>
                                            <p:cond delay="0"/>
                                          </p:stCondLst>
                                        </p:cTn>
                                        <p:tgtEl>
                                          <p:spTgt spid="43066"/>
                                        </p:tgtEl>
                                        <p:attrNameLst>
                                          <p:attrName>style.visibility</p:attrName>
                                        </p:attrNameLst>
                                      </p:cBhvr>
                                      <p:to>
                                        <p:strVal val="visible"/>
                                      </p:to>
                                    </p:set>
                                    <p:animEffect transition="in" filter="slide(fromBottom)">
                                      <p:cBhvr>
                                        <p:cTn id="150" dur="500"/>
                                        <p:tgtEl>
                                          <p:spTgt spid="43066"/>
                                        </p:tgtEl>
                                      </p:cBhvr>
                                    </p:animEffect>
                                  </p:childTnLst>
                                </p:cTn>
                              </p:par>
                              <p:par>
                                <p:cTn id="151" presetID="12" presetClass="entr" presetSubtype="4" fill="hold" grpId="0" nodeType="withEffect">
                                  <p:stCondLst>
                                    <p:cond delay="0"/>
                                  </p:stCondLst>
                                  <p:childTnLst>
                                    <p:set>
                                      <p:cBhvr>
                                        <p:cTn id="152" dur="1" fill="hold">
                                          <p:stCondLst>
                                            <p:cond delay="0"/>
                                          </p:stCondLst>
                                        </p:cTn>
                                        <p:tgtEl>
                                          <p:spTgt spid="43067"/>
                                        </p:tgtEl>
                                        <p:attrNameLst>
                                          <p:attrName>style.visibility</p:attrName>
                                        </p:attrNameLst>
                                      </p:cBhvr>
                                      <p:to>
                                        <p:strVal val="visible"/>
                                      </p:to>
                                    </p:set>
                                    <p:animEffect transition="in" filter="slide(fromBottom)">
                                      <p:cBhvr>
                                        <p:cTn id="153" dur="500"/>
                                        <p:tgtEl>
                                          <p:spTgt spid="43067"/>
                                        </p:tgtEl>
                                      </p:cBhvr>
                                    </p:animEffect>
                                  </p:childTnLst>
                                </p:cTn>
                              </p:par>
                              <p:par>
                                <p:cTn id="154" presetID="12" presetClass="entr" presetSubtype="4" fill="hold" grpId="0" nodeType="withEffect">
                                  <p:stCondLst>
                                    <p:cond delay="0"/>
                                  </p:stCondLst>
                                  <p:childTnLst>
                                    <p:set>
                                      <p:cBhvr>
                                        <p:cTn id="155" dur="1" fill="hold">
                                          <p:stCondLst>
                                            <p:cond delay="0"/>
                                          </p:stCondLst>
                                        </p:cTn>
                                        <p:tgtEl>
                                          <p:spTgt spid="43068"/>
                                        </p:tgtEl>
                                        <p:attrNameLst>
                                          <p:attrName>style.visibility</p:attrName>
                                        </p:attrNameLst>
                                      </p:cBhvr>
                                      <p:to>
                                        <p:strVal val="visible"/>
                                      </p:to>
                                    </p:set>
                                    <p:animEffect transition="in" filter="slide(fromBottom)">
                                      <p:cBhvr>
                                        <p:cTn id="156" dur="500"/>
                                        <p:tgtEl>
                                          <p:spTgt spid="43068"/>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43065"/>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3066"/>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43067"/>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43068"/>
                                        </p:tgtEl>
                                        <p:attrNameLst>
                                          <p:attrName>style.visibility</p:attrName>
                                        </p:attrNameLst>
                                      </p:cBhvr>
                                      <p:to>
                                        <p:strVal val="hidden"/>
                                      </p:to>
                                    </p:set>
                                  </p:childTnLst>
                                </p:cTn>
                              </p:par>
                            </p:childTnLst>
                          </p:cTn>
                        </p:par>
                        <p:par>
                          <p:cTn id="167" fill="hold" nodeType="afterGroup">
                            <p:stCondLst>
                              <p:cond delay="0"/>
                            </p:stCondLst>
                            <p:childTnLst>
                              <p:par>
                                <p:cTn id="168" presetID="22" presetClass="entr" presetSubtype="4" fill="hold" nodeType="afterEffect">
                                  <p:stCondLst>
                                    <p:cond delay="0"/>
                                  </p:stCondLst>
                                  <p:childTnLst>
                                    <p:set>
                                      <p:cBhvr>
                                        <p:cTn id="169" dur="1" fill="hold">
                                          <p:stCondLst>
                                            <p:cond delay="0"/>
                                          </p:stCondLst>
                                        </p:cTn>
                                        <p:tgtEl>
                                          <p:spTgt spid="43033"/>
                                        </p:tgtEl>
                                        <p:attrNameLst>
                                          <p:attrName>style.visibility</p:attrName>
                                        </p:attrNameLst>
                                      </p:cBhvr>
                                      <p:to>
                                        <p:strVal val="visible"/>
                                      </p:to>
                                    </p:set>
                                    <p:animEffect transition="in" filter="wipe(down)">
                                      <p:cBhvr>
                                        <p:cTn id="170" dur="500"/>
                                        <p:tgtEl>
                                          <p:spTgt spid="43033"/>
                                        </p:tgtEl>
                                      </p:cBhvr>
                                    </p:animEffect>
                                  </p:childTnLst>
                                </p:cTn>
                              </p:par>
                            </p:childTnLst>
                          </p:cTn>
                        </p:par>
                        <p:par>
                          <p:cTn id="171" fill="hold" nodeType="afterGroup">
                            <p:stCondLst>
                              <p:cond delay="500"/>
                            </p:stCondLst>
                            <p:childTnLst>
                              <p:par>
                                <p:cTn id="172" presetID="12" presetClass="entr" presetSubtype="4" fill="hold" grpId="0" nodeType="afterEffect">
                                  <p:stCondLst>
                                    <p:cond delay="0"/>
                                  </p:stCondLst>
                                  <p:childTnLst>
                                    <p:set>
                                      <p:cBhvr>
                                        <p:cTn id="173" dur="1" fill="hold">
                                          <p:stCondLst>
                                            <p:cond delay="0"/>
                                          </p:stCondLst>
                                        </p:cTn>
                                        <p:tgtEl>
                                          <p:spTgt spid="43069"/>
                                        </p:tgtEl>
                                        <p:attrNameLst>
                                          <p:attrName>style.visibility</p:attrName>
                                        </p:attrNameLst>
                                      </p:cBhvr>
                                      <p:to>
                                        <p:strVal val="visible"/>
                                      </p:to>
                                    </p:set>
                                    <p:animEffect transition="in" filter="slide(fromBottom)">
                                      <p:cBhvr>
                                        <p:cTn id="174" dur="500"/>
                                        <p:tgtEl>
                                          <p:spTgt spid="43069"/>
                                        </p:tgtEl>
                                      </p:cBhvr>
                                    </p:animEffect>
                                  </p:childTnLst>
                                </p:cTn>
                              </p:par>
                              <p:par>
                                <p:cTn id="175" presetID="12" presetClass="entr" presetSubtype="4" fill="hold" grpId="0" nodeType="withEffect">
                                  <p:stCondLst>
                                    <p:cond delay="0"/>
                                  </p:stCondLst>
                                  <p:childTnLst>
                                    <p:set>
                                      <p:cBhvr>
                                        <p:cTn id="176" dur="1" fill="hold">
                                          <p:stCondLst>
                                            <p:cond delay="0"/>
                                          </p:stCondLst>
                                        </p:cTn>
                                        <p:tgtEl>
                                          <p:spTgt spid="43071"/>
                                        </p:tgtEl>
                                        <p:attrNameLst>
                                          <p:attrName>style.visibility</p:attrName>
                                        </p:attrNameLst>
                                      </p:cBhvr>
                                      <p:to>
                                        <p:strVal val="visible"/>
                                      </p:to>
                                    </p:set>
                                    <p:animEffect transition="in" filter="slide(fromBottom)">
                                      <p:cBhvr>
                                        <p:cTn id="177" dur="500"/>
                                        <p:tgtEl>
                                          <p:spTgt spid="43071"/>
                                        </p:tgtEl>
                                      </p:cBhvr>
                                    </p:animEffect>
                                  </p:childTnLst>
                                </p:cTn>
                              </p:par>
                              <p:par>
                                <p:cTn id="178" presetID="12" presetClass="entr" presetSubtype="4" fill="hold" grpId="0" nodeType="withEffect">
                                  <p:stCondLst>
                                    <p:cond delay="0"/>
                                  </p:stCondLst>
                                  <p:childTnLst>
                                    <p:set>
                                      <p:cBhvr>
                                        <p:cTn id="179" dur="1" fill="hold">
                                          <p:stCondLst>
                                            <p:cond delay="0"/>
                                          </p:stCondLst>
                                        </p:cTn>
                                        <p:tgtEl>
                                          <p:spTgt spid="43070"/>
                                        </p:tgtEl>
                                        <p:attrNameLst>
                                          <p:attrName>style.visibility</p:attrName>
                                        </p:attrNameLst>
                                      </p:cBhvr>
                                      <p:to>
                                        <p:strVal val="visible"/>
                                      </p:to>
                                    </p:set>
                                    <p:animEffect transition="in" filter="slide(fromBottom)">
                                      <p:cBhvr>
                                        <p:cTn id="180" dur="500"/>
                                        <p:tgtEl>
                                          <p:spTgt spid="43070"/>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43069"/>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43071"/>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43070"/>
                                        </p:tgtEl>
                                        <p:attrNameLst>
                                          <p:attrName>style.visibility</p:attrName>
                                        </p:attrNameLst>
                                      </p:cBhvr>
                                      <p:to>
                                        <p:strVal val="hidden"/>
                                      </p:to>
                                    </p:set>
                                  </p:childTnLst>
                                </p:cTn>
                              </p:par>
                            </p:childTnLst>
                          </p:cTn>
                        </p:par>
                        <p:par>
                          <p:cTn id="189" fill="hold" nodeType="afterGroup">
                            <p:stCondLst>
                              <p:cond delay="0"/>
                            </p:stCondLst>
                            <p:childTnLst>
                              <p:par>
                                <p:cTn id="190" presetID="22" presetClass="entr" presetSubtype="4" fill="hold" nodeType="afterEffect">
                                  <p:stCondLst>
                                    <p:cond delay="0"/>
                                  </p:stCondLst>
                                  <p:childTnLst>
                                    <p:set>
                                      <p:cBhvr>
                                        <p:cTn id="191" dur="1" fill="hold">
                                          <p:stCondLst>
                                            <p:cond delay="0"/>
                                          </p:stCondLst>
                                        </p:cTn>
                                        <p:tgtEl>
                                          <p:spTgt spid="43034"/>
                                        </p:tgtEl>
                                        <p:attrNameLst>
                                          <p:attrName>style.visibility</p:attrName>
                                        </p:attrNameLst>
                                      </p:cBhvr>
                                      <p:to>
                                        <p:strVal val="visible"/>
                                      </p:to>
                                    </p:set>
                                    <p:animEffect transition="in" filter="wipe(down)">
                                      <p:cBhvr>
                                        <p:cTn id="192" dur="500"/>
                                        <p:tgtEl>
                                          <p:spTgt spid="43034"/>
                                        </p:tgtEl>
                                      </p:cBhvr>
                                    </p:animEffect>
                                  </p:childTnLst>
                                </p:cTn>
                              </p:par>
                            </p:childTnLst>
                          </p:cTn>
                        </p:par>
                        <p:par>
                          <p:cTn id="193" fill="hold" nodeType="afterGroup">
                            <p:stCondLst>
                              <p:cond delay="500"/>
                            </p:stCondLst>
                            <p:childTnLst>
                              <p:par>
                                <p:cTn id="194" presetID="12" presetClass="entr" presetSubtype="4" fill="hold" grpId="0" nodeType="afterEffect">
                                  <p:stCondLst>
                                    <p:cond delay="0"/>
                                  </p:stCondLst>
                                  <p:childTnLst>
                                    <p:set>
                                      <p:cBhvr>
                                        <p:cTn id="195" dur="1" fill="hold">
                                          <p:stCondLst>
                                            <p:cond delay="0"/>
                                          </p:stCondLst>
                                        </p:cTn>
                                        <p:tgtEl>
                                          <p:spTgt spid="43072"/>
                                        </p:tgtEl>
                                        <p:attrNameLst>
                                          <p:attrName>style.visibility</p:attrName>
                                        </p:attrNameLst>
                                      </p:cBhvr>
                                      <p:to>
                                        <p:strVal val="visible"/>
                                      </p:to>
                                    </p:set>
                                    <p:animEffect transition="in" filter="slide(fromBottom)">
                                      <p:cBhvr>
                                        <p:cTn id="196" dur="500"/>
                                        <p:tgtEl>
                                          <p:spTgt spid="43072"/>
                                        </p:tgtEl>
                                      </p:cBhvr>
                                    </p:animEffect>
                                  </p:childTnLst>
                                </p:cTn>
                              </p:par>
                              <p:par>
                                <p:cTn id="197" presetID="12" presetClass="entr" presetSubtype="4" fill="hold" grpId="0" nodeType="withEffect">
                                  <p:stCondLst>
                                    <p:cond delay="0"/>
                                  </p:stCondLst>
                                  <p:childTnLst>
                                    <p:set>
                                      <p:cBhvr>
                                        <p:cTn id="198" dur="1" fill="hold">
                                          <p:stCondLst>
                                            <p:cond delay="0"/>
                                          </p:stCondLst>
                                        </p:cTn>
                                        <p:tgtEl>
                                          <p:spTgt spid="43073"/>
                                        </p:tgtEl>
                                        <p:attrNameLst>
                                          <p:attrName>style.visibility</p:attrName>
                                        </p:attrNameLst>
                                      </p:cBhvr>
                                      <p:to>
                                        <p:strVal val="visible"/>
                                      </p:to>
                                    </p:set>
                                    <p:animEffect transition="in" filter="slide(fromBottom)">
                                      <p:cBhvr>
                                        <p:cTn id="199" dur="500"/>
                                        <p:tgtEl>
                                          <p:spTgt spid="43073"/>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43072"/>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43073"/>
                                        </p:tgtEl>
                                        <p:attrNameLst>
                                          <p:attrName>style.visibility</p:attrName>
                                        </p:attrNameLst>
                                      </p:cBhvr>
                                      <p:to>
                                        <p:strVal val="hidden"/>
                                      </p:to>
                                    </p:set>
                                  </p:childTnLst>
                                </p:cTn>
                              </p:par>
                            </p:childTnLst>
                          </p:cTn>
                        </p:par>
                        <p:par>
                          <p:cTn id="206" fill="hold" nodeType="afterGroup">
                            <p:stCondLst>
                              <p:cond delay="0"/>
                            </p:stCondLst>
                            <p:childTnLst>
                              <p:par>
                                <p:cTn id="207" presetID="22" presetClass="entr" presetSubtype="4" fill="hold" nodeType="afterEffect">
                                  <p:stCondLst>
                                    <p:cond delay="0"/>
                                  </p:stCondLst>
                                  <p:childTnLst>
                                    <p:set>
                                      <p:cBhvr>
                                        <p:cTn id="208" dur="1" fill="hold">
                                          <p:stCondLst>
                                            <p:cond delay="0"/>
                                          </p:stCondLst>
                                        </p:cTn>
                                        <p:tgtEl>
                                          <p:spTgt spid="43035"/>
                                        </p:tgtEl>
                                        <p:attrNameLst>
                                          <p:attrName>style.visibility</p:attrName>
                                        </p:attrNameLst>
                                      </p:cBhvr>
                                      <p:to>
                                        <p:strVal val="visible"/>
                                      </p:to>
                                    </p:set>
                                    <p:animEffect transition="in" filter="wipe(down)">
                                      <p:cBhvr>
                                        <p:cTn id="209" dur="500"/>
                                        <p:tgtEl>
                                          <p:spTgt spid="43035"/>
                                        </p:tgtEl>
                                      </p:cBhvr>
                                    </p:animEffect>
                                  </p:childTnLst>
                                </p:cTn>
                              </p:par>
                            </p:childTnLst>
                          </p:cTn>
                        </p:par>
                        <p:par>
                          <p:cTn id="210" fill="hold" nodeType="afterGroup">
                            <p:stCondLst>
                              <p:cond delay="500"/>
                            </p:stCondLst>
                            <p:childTnLst>
                              <p:par>
                                <p:cTn id="211" presetID="12" presetClass="entr" presetSubtype="4" fill="hold" grpId="0" nodeType="afterEffect">
                                  <p:stCondLst>
                                    <p:cond delay="0"/>
                                  </p:stCondLst>
                                  <p:childTnLst>
                                    <p:set>
                                      <p:cBhvr>
                                        <p:cTn id="212" dur="1" fill="hold">
                                          <p:stCondLst>
                                            <p:cond delay="0"/>
                                          </p:stCondLst>
                                        </p:cTn>
                                        <p:tgtEl>
                                          <p:spTgt spid="43074"/>
                                        </p:tgtEl>
                                        <p:attrNameLst>
                                          <p:attrName>style.visibility</p:attrName>
                                        </p:attrNameLst>
                                      </p:cBhvr>
                                      <p:to>
                                        <p:strVal val="visible"/>
                                      </p:to>
                                    </p:set>
                                    <p:animEffect transition="in" filter="slide(fromBottom)">
                                      <p:cBhvr>
                                        <p:cTn id="213" dur="500"/>
                                        <p:tgtEl>
                                          <p:spTgt spid="43074"/>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3" presetClass="entr" presetSubtype="16" fill="hold" nodeType="clickEffect">
                                  <p:stCondLst>
                                    <p:cond delay="0"/>
                                  </p:stCondLst>
                                  <p:childTnLst>
                                    <p:set>
                                      <p:cBhvr>
                                        <p:cTn id="217" dur="1" fill="hold">
                                          <p:stCondLst>
                                            <p:cond delay="0"/>
                                          </p:stCondLst>
                                        </p:cTn>
                                        <p:tgtEl>
                                          <p:spTgt spid="43080"/>
                                        </p:tgtEl>
                                        <p:attrNameLst>
                                          <p:attrName>style.visibility</p:attrName>
                                        </p:attrNameLst>
                                      </p:cBhvr>
                                      <p:to>
                                        <p:strVal val="visible"/>
                                      </p:to>
                                    </p:set>
                                    <p:anim calcmode="lin" valueType="num">
                                      <p:cBhvr>
                                        <p:cTn id="218" dur="500" fill="hold"/>
                                        <p:tgtEl>
                                          <p:spTgt spid="43080"/>
                                        </p:tgtEl>
                                        <p:attrNameLst>
                                          <p:attrName>ppt_w</p:attrName>
                                        </p:attrNameLst>
                                      </p:cBhvr>
                                      <p:tavLst>
                                        <p:tav tm="0">
                                          <p:val>
                                            <p:fltVal val="0"/>
                                          </p:val>
                                        </p:tav>
                                        <p:tav tm="100000">
                                          <p:val>
                                            <p:strVal val="#ppt_w"/>
                                          </p:val>
                                        </p:tav>
                                      </p:tavLst>
                                    </p:anim>
                                    <p:anim calcmode="lin" valueType="num">
                                      <p:cBhvr>
                                        <p:cTn id="219" dur="500" fill="hold"/>
                                        <p:tgtEl>
                                          <p:spTgt spid="43080"/>
                                        </p:tgtEl>
                                        <p:attrNameLst>
                                          <p:attrName>ppt_h</p:attrName>
                                        </p:attrNameLst>
                                      </p:cBhvr>
                                      <p:tavLst>
                                        <p:tav tm="0">
                                          <p:val>
                                            <p:fltVal val="0"/>
                                          </p:val>
                                        </p:tav>
                                        <p:tav tm="100000">
                                          <p:val>
                                            <p:strVal val="#ppt_h"/>
                                          </p:val>
                                        </p:tav>
                                      </p:tavLst>
                                    </p:anim>
                                  </p:childTnLst>
                                </p:cTn>
                              </p:par>
                              <p:par>
                                <p:cTn id="220" presetID="12" presetClass="entr" presetSubtype="8" fill="hold" nodeType="withEffect">
                                  <p:stCondLst>
                                    <p:cond delay="0"/>
                                  </p:stCondLst>
                                  <p:childTnLst>
                                    <p:set>
                                      <p:cBhvr>
                                        <p:cTn id="221" dur="1" fill="hold">
                                          <p:stCondLst>
                                            <p:cond delay="0"/>
                                          </p:stCondLst>
                                        </p:cTn>
                                        <p:tgtEl>
                                          <p:spTgt spid="43081"/>
                                        </p:tgtEl>
                                        <p:attrNameLst>
                                          <p:attrName>style.visibility</p:attrName>
                                        </p:attrNameLst>
                                      </p:cBhvr>
                                      <p:to>
                                        <p:strVal val="visible"/>
                                      </p:to>
                                    </p:set>
                                    <p:animEffect transition="in" filter="slide(fromLeft)">
                                      <p:cBhvr>
                                        <p:cTn id="222" dur="500"/>
                                        <p:tgtEl>
                                          <p:spTgt spid="43081"/>
                                        </p:tgtEl>
                                      </p:cBhvr>
                                    </p:animEffect>
                                  </p:childTnLst>
                                </p:cTn>
                              </p:par>
                              <p:par>
                                <p:cTn id="223" presetID="12" presetClass="entr" presetSubtype="8" fill="hold" nodeType="withEffect">
                                  <p:stCondLst>
                                    <p:cond delay="0"/>
                                  </p:stCondLst>
                                  <p:childTnLst>
                                    <p:set>
                                      <p:cBhvr>
                                        <p:cTn id="224" dur="1" fill="hold">
                                          <p:stCondLst>
                                            <p:cond delay="0"/>
                                          </p:stCondLst>
                                        </p:cTn>
                                        <p:tgtEl>
                                          <p:spTgt spid="43082"/>
                                        </p:tgtEl>
                                        <p:attrNameLst>
                                          <p:attrName>style.visibility</p:attrName>
                                        </p:attrNameLst>
                                      </p:cBhvr>
                                      <p:to>
                                        <p:strVal val="visible"/>
                                      </p:to>
                                    </p:set>
                                    <p:animEffect transition="in" filter="slide(fromLeft)">
                                      <p:cBhvr>
                                        <p:cTn id="225" dur="500"/>
                                        <p:tgtEl>
                                          <p:spTgt spid="43082"/>
                                        </p:tgtEl>
                                      </p:cBhvr>
                                    </p:animEffect>
                                  </p:childTnLst>
                                </p:cTn>
                              </p:par>
                            </p:childTnLst>
                          </p:cTn>
                        </p:par>
                        <p:par>
                          <p:cTn id="226" fill="hold" nodeType="afterGroup">
                            <p:stCondLst>
                              <p:cond delay="500"/>
                            </p:stCondLst>
                            <p:childTnLst>
                              <p:par>
                                <p:cTn id="227" presetID="12" presetClass="entr" presetSubtype="4" fill="hold" grpId="0" nodeType="afterEffect">
                                  <p:stCondLst>
                                    <p:cond delay="0"/>
                                  </p:stCondLst>
                                  <p:childTnLst>
                                    <p:set>
                                      <p:cBhvr>
                                        <p:cTn id="228" dur="1" fill="hold">
                                          <p:stCondLst>
                                            <p:cond delay="0"/>
                                          </p:stCondLst>
                                        </p:cTn>
                                        <p:tgtEl>
                                          <p:spTgt spid="43083"/>
                                        </p:tgtEl>
                                        <p:attrNameLst>
                                          <p:attrName>style.visibility</p:attrName>
                                        </p:attrNameLst>
                                      </p:cBhvr>
                                      <p:to>
                                        <p:strVal val="visible"/>
                                      </p:to>
                                    </p:set>
                                    <p:animEffect transition="in" filter="slide(fromBottom)">
                                      <p:cBhvr>
                                        <p:cTn id="229" dur="500"/>
                                        <p:tgtEl>
                                          <p:spTgt spid="4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6" grpId="0"/>
      <p:bldP spid="43036" grpId="1"/>
      <p:bldP spid="43037" grpId="0"/>
      <p:bldP spid="43037" grpId="1"/>
      <p:bldP spid="43038" grpId="0" animBg="1"/>
      <p:bldP spid="43038" grpId="1" animBg="1"/>
      <p:bldP spid="43039" grpId="0" animBg="1"/>
      <p:bldP spid="43039" grpId="1" animBg="1"/>
      <p:bldP spid="43052" grpId="0" animBg="1"/>
      <p:bldP spid="43052" grpId="1" animBg="1"/>
      <p:bldP spid="43053" grpId="0" animBg="1"/>
      <p:bldP spid="43053" grpId="1" animBg="1"/>
      <p:bldP spid="43054" grpId="0" animBg="1"/>
      <p:bldP spid="43054" grpId="1" animBg="1"/>
      <p:bldP spid="43055" grpId="0" animBg="1"/>
      <p:bldP spid="43055" grpId="1" animBg="1"/>
      <p:bldP spid="43056" grpId="0" animBg="1"/>
      <p:bldP spid="43056" grpId="1" animBg="1"/>
      <p:bldP spid="43057" grpId="0" animBg="1"/>
      <p:bldP spid="43057" grpId="1" animBg="1"/>
      <p:bldP spid="43058" grpId="0" animBg="1"/>
      <p:bldP spid="43058" grpId="1" animBg="1"/>
      <p:bldP spid="43059" grpId="0" animBg="1"/>
      <p:bldP spid="43059" grpId="1" animBg="1"/>
      <p:bldP spid="43062" grpId="0" animBg="1"/>
      <p:bldP spid="43063" grpId="0" animBg="1"/>
      <p:bldP spid="43064" grpId="0" animBg="1"/>
      <p:bldP spid="43065" grpId="0" animBg="1"/>
      <p:bldP spid="43065" grpId="1" animBg="1"/>
      <p:bldP spid="43066" grpId="0" animBg="1"/>
      <p:bldP spid="43066" grpId="1" animBg="1"/>
      <p:bldP spid="43067" grpId="0" animBg="1"/>
      <p:bldP spid="43067" grpId="1" animBg="1"/>
      <p:bldP spid="43068" grpId="0" animBg="1"/>
      <p:bldP spid="43068" grpId="1" animBg="1"/>
      <p:bldP spid="43069" grpId="0" animBg="1"/>
      <p:bldP spid="43069" grpId="1" animBg="1"/>
      <p:bldP spid="43070" grpId="0" animBg="1"/>
      <p:bldP spid="43070" grpId="1" animBg="1"/>
      <p:bldP spid="43071" grpId="0" animBg="1"/>
      <p:bldP spid="43071" grpId="1" animBg="1"/>
      <p:bldP spid="43072" grpId="0" animBg="1"/>
      <p:bldP spid="43072" grpId="1" animBg="1"/>
      <p:bldP spid="43073" grpId="0" animBg="1"/>
      <p:bldP spid="43073" grpId="1" animBg="1"/>
      <p:bldP spid="43074" grpId="0" animBg="1"/>
      <p:bldP spid="43077" grpId="0" animBg="1"/>
      <p:bldP spid="4308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25908B0-9424-4D4B-91BC-6156643200D2}"/>
              </a:ext>
            </a:extLst>
          </p:cNvPr>
          <p:cNvSpPr>
            <a:spLocks noGrp="1" noChangeArrowheads="1"/>
          </p:cNvSpPr>
          <p:nvPr>
            <p:ph type="title"/>
          </p:nvPr>
        </p:nvSpPr>
        <p:spPr>
          <a:xfrm>
            <a:off x="755650" y="549275"/>
            <a:ext cx="8229600" cy="647700"/>
          </a:xfrm>
        </p:spPr>
        <p:txBody>
          <a:bodyPr/>
          <a:lstStyle/>
          <a:p>
            <a:pPr eaLnBrk="1" hangingPunct="1"/>
            <a:r>
              <a:rPr lang="zh-CN" altLang="en-US" sz="2400" b="1"/>
              <a:t>简单包过滤防火墙</a:t>
            </a:r>
          </a:p>
        </p:txBody>
      </p:sp>
      <p:sp>
        <p:nvSpPr>
          <p:cNvPr id="31747" name="Rectangle 3">
            <a:extLst>
              <a:ext uri="{FF2B5EF4-FFF2-40B4-BE49-F238E27FC236}">
                <a16:creationId xmlns:a16="http://schemas.microsoft.com/office/drawing/2014/main" id="{3B8298D7-884C-4604-A6DB-4CE1FCA6ECA8}"/>
              </a:ext>
            </a:extLst>
          </p:cNvPr>
          <p:cNvSpPr>
            <a:spLocks noGrp="1" noChangeArrowheads="1"/>
          </p:cNvSpPr>
          <p:nvPr>
            <p:ph type="body" idx="1"/>
          </p:nvPr>
        </p:nvSpPr>
        <p:spPr>
          <a:xfrm>
            <a:off x="827088" y="1412875"/>
            <a:ext cx="3384550" cy="1152525"/>
          </a:xfrm>
        </p:spPr>
        <p:txBody>
          <a:bodyPr/>
          <a:lstStyle/>
          <a:p>
            <a:pPr eaLnBrk="1" hangingPunct="1">
              <a:buFontTx/>
              <a:buNone/>
            </a:pPr>
            <a:r>
              <a:rPr lang="zh-CN" altLang="en-US" sz="2400" b="1"/>
              <a:t>优点：</a:t>
            </a:r>
          </a:p>
          <a:p>
            <a:pPr eaLnBrk="1" hangingPunct="1">
              <a:buFontTx/>
              <a:buNone/>
            </a:pPr>
            <a:r>
              <a:rPr lang="en-US" altLang="zh-CN" sz="2400" b="1"/>
              <a:t>1</a:t>
            </a:r>
            <a:r>
              <a:rPr lang="zh-CN" altLang="en-US" sz="2400" b="1"/>
              <a:t>、速度快、性能高</a:t>
            </a:r>
          </a:p>
          <a:p>
            <a:pPr eaLnBrk="1" hangingPunct="1">
              <a:buFontTx/>
              <a:buNone/>
            </a:pPr>
            <a:r>
              <a:rPr lang="en-US" altLang="zh-CN" sz="2400" b="1"/>
              <a:t>2</a:t>
            </a:r>
            <a:r>
              <a:rPr lang="zh-CN" altLang="en-US" sz="2400" b="1"/>
              <a:t>、对应用程序透明</a:t>
            </a:r>
          </a:p>
        </p:txBody>
      </p:sp>
      <p:sp>
        <p:nvSpPr>
          <p:cNvPr id="31749" name="Text Box 7">
            <a:extLst>
              <a:ext uri="{FF2B5EF4-FFF2-40B4-BE49-F238E27FC236}">
                <a16:creationId xmlns:a16="http://schemas.microsoft.com/office/drawing/2014/main" id="{3063A535-23D4-4461-B88D-A922B8FEBD88}"/>
              </a:ext>
            </a:extLst>
          </p:cNvPr>
          <p:cNvSpPr txBox="1">
            <a:spLocks noChangeArrowheads="1"/>
          </p:cNvSpPr>
          <p:nvPr/>
        </p:nvSpPr>
        <p:spPr bwMode="auto">
          <a:xfrm>
            <a:off x="4773613" y="854075"/>
            <a:ext cx="43561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缺点：</a:t>
            </a:r>
          </a:p>
          <a:p>
            <a:pPr eaLnBrk="1" hangingPunct="1">
              <a:spcBef>
                <a:spcPct val="0"/>
              </a:spcBef>
              <a:buFontTx/>
              <a:buNone/>
            </a:pPr>
            <a:r>
              <a:rPr lang="en-US" altLang="zh-CN" sz="2400" b="1"/>
              <a:t>1</a:t>
            </a:r>
            <a:r>
              <a:rPr lang="zh-CN" altLang="en-US" sz="2400" b="1"/>
              <a:t>、安全性低</a:t>
            </a:r>
          </a:p>
          <a:p>
            <a:pPr eaLnBrk="1" hangingPunct="1">
              <a:spcBef>
                <a:spcPct val="0"/>
              </a:spcBef>
              <a:buFontTx/>
              <a:buNone/>
            </a:pPr>
            <a:r>
              <a:rPr lang="en-US" altLang="zh-CN" sz="2400" b="1"/>
              <a:t>2</a:t>
            </a:r>
            <a:r>
              <a:rPr lang="zh-CN" altLang="en-US" sz="2400" b="1"/>
              <a:t>、不能根据状态信息进行控制</a:t>
            </a:r>
          </a:p>
          <a:p>
            <a:pPr eaLnBrk="1" hangingPunct="1">
              <a:spcBef>
                <a:spcPct val="0"/>
              </a:spcBef>
              <a:buFontTx/>
              <a:buNone/>
            </a:pPr>
            <a:r>
              <a:rPr lang="en-US" altLang="zh-CN" sz="2400" b="1"/>
              <a:t>3</a:t>
            </a:r>
            <a:r>
              <a:rPr lang="zh-CN" altLang="en-US" sz="2400" b="1"/>
              <a:t>、不能处理网络层以上的信息</a:t>
            </a:r>
          </a:p>
          <a:p>
            <a:pPr eaLnBrk="1" hangingPunct="1">
              <a:spcBef>
                <a:spcPct val="0"/>
              </a:spcBef>
              <a:buFontTx/>
              <a:buNone/>
            </a:pPr>
            <a:r>
              <a:rPr lang="en-US" altLang="zh-CN" sz="2400" b="1"/>
              <a:t>4</a:t>
            </a:r>
            <a:r>
              <a:rPr lang="zh-CN" altLang="en-US" sz="2400" b="1"/>
              <a:t>、伸缩性差</a:t>
            </a:r>
          </a:p>
          <a:p>
            <a:pPr eaLnBrk="1" hangingPunct="1">
              <a:spcBef>
                <a:spcPct val="0"/>
              </a:spcBef>
              <a:buFontTx/>
              <a:buNone/>
            </a:pPr>
            <a:r>
              <a:rPr lang="en-US" altLang="zh-CN" sz="2400" b="1"/>
              <a:t>5</a:t>
            </a:r>
            <a:r>
              <a:rPr lang="zh-CN" altLang="en-US" sz="2400" b="1"/>
              <a:t>、维护不直观</a:t>
            </a:r>
          </a:p>
        </p:txBody>
      </p:sp>
      <p:sp>
        <p:nvSpPr>
          <p:cNvPr id="31750" name="Text Box 8">
            <a:extLst>
              <a:ext uri="{FF2B5EF4-FFF2-40B4-BE49-F238E27FC236}">
                <a16:creationId xmlns:a16="http://schemas.microsoft.com/office/drawing/2014/main" id="{7A7F9522-4368-4808-9227-E93D642E799F}"/>
              </a:ext>
            </a:extLst>
          </p:cNvPr>
          <p:cNvSpPr txBox="1">
            <a:spLocks noChangeArrowheads="1"/>
          </p:cNvSpPr>
          <p:nvPr/>
        </p:nvSpPr>
        <p:spPr bwMode="auto">
          <a:xfrm>
            <a:off x="1692275" y="3141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应用层</a:t>
            </a:r>
          </a:p>
        </p:txBody>
      </p:sp>
      <p:sp>
        <p:nvSpPr>
          <p:cNvPr id="31751" name="Text Box 9">
            <a:extLst>
              <a:ext uri="{FF2B5EF4-FFF2-40B4-BE49-F238E27FC236}">
                <a16:creationId xmlns:a16="http://schemas.microsoft.com/office/drawing/2014/main" id="{8C99BE4E-B485-443A-A037-3081C413D929}"/>
              </a:ext>
            </a:extLst>
          </p:cNvPr>
          <p:cNvSpPr txBox="1">
            <a:spLocks noChangeArrowheads="1"/>
          </p:cNvSpPr>
          <p:nvPr/>
        </p:nvSpPr>
        <p:spPr bwMode="auto">
          <a:xfrm>
            <a:off x="1692275" y="35734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表达层</a:t>
            </a:r>
          </a:p>
        </p:txBody>
      </p:sp>
      <p:sp>
        <p:nvSpPr>
          <p:cNvPr id="31752" name="Text Box 10">
            <a:extLst>
              <a:ext uri="{FF2B5EF4-FFF2-40B4-BE49-F238E27FC236}">
                <a16:creationId xmlns:a16="http://schemas.microsoft.com/office/drawing/2014/main" id="{0B76D928-7E01-44AC-828C-84CD44136B7C}"/>
              </a:ext>
            </a:extLst>
          </p:cNvPr>
          <p:cNvSpPr txBox="1">
            <a:spLocks noChangeArrowheads="1"/>
          </p:cNvSpPr>
          <p:nvPr/>
        </p:nvSpPr>
        <p:spPr bwMode="auto">
          <a:xfrm>
            <a:off x="1692275" y="40052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会话层</a:t>
            </a:r>
          </a:p>
        </p:txBody>
      </p:sp>
      <p:sp>
        <p:nvSpPr>
          <p:cNvPr id="31753" name="Text Box 11">
            <a:extLst>
              <a:ext uri="{FF2B5EF4-FFF2-40B4-BE49-F238E27FC236}">
                <a16:creationId xmlns:a16="http://schemas.microsoft.com/office/drawing/2014/main" id="{D8B3C0A2-6380-4479-983A-A1D727583604}"/>
              </a:ext>
            </a:extLst>
          </p:cNvPr>
          <p:cNvSpPr txBox="1">
            <a:spLocks noChangeArrowheads="1"/>
          </p:cNvSpPr>
          <p:nvPr/>
        </p:nvSpPr>
        <p:spPr bwMode="auto">
          <a:xfrm>
            <a:off x="1692275" y="44370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传输层</a:t>
            </a:r>
          </a:p>
        </p:txBody>
      </p:sp>
      <p:sp>
        <p:nvSpPr>
          <p:cNvPr id="31754" name="Text Box 12">
            <a:extLst>
              <a:ext uri="{FF2B5EF4-FFF2-40B4-BE49-F238E27FC236}">
                <a16:creationId xmlns:a16="http://schemas.microsoft.com/office/drawing/2014/main" id="{39ACA5B0-E025-4AE2-B9DA-A9F71CF41962}"/>
              </a:ext>
            </a:extLst>
          </p:cNvPr>
          <p:cNvSpPr txBox="1">
            <a:spLocks noChangeArrowheads="1"/>
          </p:cNvSpPr>
          <p:nvPr/>
        </p:nvSpPr>
        <p:spPr bwMode="auto">
          <a:xfrm>
            <a:off x="1692275" y="48688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网络层</a:t>
            </a:r>
          </a:p>
        </p:txBody>
      </p:sp>
      <p:sp>
        <p:nvSpPr>
          <p:cNvPr id="31755" name="Text Box 13">
            <a:extLst>
              <a:ext uri="{FF2B5EF4-FFF2-40B4-BE49-F238E27FC236}">
                <a16:creationId xmlns:a16="http://schemas.microsoft.com/office/drawing/2014/main" id="{0AEDA419-1E3F-4397-ACE8-2CD63173D06F}"/>
              </a:ext>
            </a:extLst>
          </p:cNvPr>
          <p:cNvSpPr txBox="1">
            <a:spLocks noChangeArrowheads="1"/>
          </p:cNvSpPr>
          <p:nvPr/>
        </p:nvSpPr>
        <p:spPr bwMode="auto">
          <a:xfrm>
            <a:off x="1692275" y="5300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链路层</a:t>
            </a:r>
          </a:p>
        </p:txBody>
      </p:sp>
      <p:sp>
        <p:nvSpPr>
          <p:cNvPr id="31756" name="Text Box 14">
            <a:extLst>
              <a:ext uri="{FF2B5EF4-FFF2-40B4-BE49-F238E27FC236}">
                <a16:creationId xmlns:a16="http://schemas.microsoft.com/office/drawing/2014/main" id="{AC613143-5643-4942-BFB4-B477FD7F2C1A}"/>
              </a:ext>
            </a:extLst>
          </p:cNvPr>
          <p:cNvSpPr txBox="1">
            <a:spLocks noChangeArrowheads="1"/>
          </p:cNvSpPr>
          <p:nvPr/>
        </p:nvSpPr>
        <p:spPr bwMode="auto">
          <a:xfrm>
            <a:off x="1692275" y="5734050"/>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物理层</a:t>
            </a:r>
          </a:p>
        </p:txBody>
      </p:sp>
      <p:sp>
        <p:nvSpPr>
          <p:cNvPr id="31757" name="Text Box 15">
            <a:extLst>
              <a:ext uri="{FF2B5EF4-FFF2-40B4-BE49-F238E27FC236}">
                <a16:creationId xmlns:a16="http://schemas.microsoft.com/office/drawing/2014/main" id="{D07A423D-7F81-498A-8A21-59E6FAC2FE18}"/>
              </a:ext>
            </a:extLst>
          </p:cNvPr>
          <p:cNvSpPr txBox="1">
            <a:spLocks noChangeArrowheads="1"/>
          </p:cNvSpPr>
          <p:nvPr/>
        </p:nvSpPr>
        <p:spPr bwMode="auto">
          <a:xfrm>
            <a:off x="4211638" y="48688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网络层</a:t>
            </a:r>
          </a:p>
        </p:txBody>
      </p:sp>
      <p:sp>
        <p:nvSpPr>
          <p:cNvPr id="31758" name="Text Box 16">
            <a:extLst>
              <a:ext uri="{FF2B5EF4-FFF2-40B4-BE49-F238E27FC236}">
                <a16:creationId xmlns:a16="http://schemas.microsoft.com/office/drawing/2014/main" id="{1EEA9549-C901-4F86-8164-6AB3DAE60FBC}"/>
              </a:ext>
            </a:extLst>
          </p:cNvPr>
          <p:cNvSpPr txBox="1">
            <a:spLocks noChangeArrowheads="1"/>
          </p:cNvSpPr>
          <p:nvPr/>
        </p:nvSpPr>
        <p:spPr bwMode="auto">
          <a:xfrm>
            <a:off x="4211638" y="5300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链路层</a:t>
            </a:r>
          </a:p>
        </p:txBody>
      </p:sp>
      <p:sp>
        <p:nvSpPr>
          <p:cNvPr id="31759" name="Text Box 17">
            <a:extLst>
              <a:ext uri="{FF2B5EF4-FFF2-40B4-BE49-F238E27FC236}">
                <a16:creationId xmlns:a16="http://schemas.microsoft.com/office/drawing/2014/main" id="{59311A53-5A9B-4930-96F2-4CD3817131C7}"/>
              </a:ext>
            </a:extLst>
          </p:cNvPr>
          <p:cNvSpPr txBox="1">
            <a:spLocks noChangeArrowheads="1"/>
          </p:cNvSpPr>
          <p:nvPr/>
        </p:nvSpPr>
        <p:spPr bwMode="auto">
          <a:xfrm>
            <a:off x="4211638" y="5734050"/>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物理层</a:t>
            </a:r>
          </a:p>
        </p:txBody>
      </p:sp>
      <p:sp>
        <p:nvSpPr>
          <p:cNvPr id="31760" name="Text Box 18">
            <a:extLst>
              <a:ext uri="{FF2B5EF4-FFF2-40B4-BE49-F238E27FC236}">
                <a16:creationId xmlns:a16="http://schemas.microsoft.com/office/drawing/2014/main" id="{46F84D0A-9E22-41FF-B54E-5035976CF660}"/>
              </a:ext>
            </a:extLst>
          </p:cNvPr>
          <p:cNvSpPr txBox="1">
            <a:spLocks noChangeArrowheads="1"/>
          </p:cNvSpPr>
          <p:nvPr/>
        </p:nvSpPr>
        <p:spPr bwMode="auto">
          <a:xfrm>
            <a:off x="6588125" y="3141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应用层</a:t>
            </a:r>
          </a:p>
        </p:txBody>
      </p:sp>
      <p:sp>
        <p:nvSpPr>
          <p:cNvPr id="31761" name="Text Box 19">
            <a:extLst>
              <a:ext uri="{FF2B5EF4-FFF2-40B4-BE49-F238E27FC236}">
                <a16:creationId xmlns:a16="http://schemas.microsoft.com/office/drawing/2014/main" id="{D12FCB43-9620-4FA6-9BF4-6921FEF92035}"/>
              </a:ext>
            </a:extLst>
          </p:cNvPr>
          <p:cNvSpPr txBox="1">
            <a:spLocks noChangeArrowheads="1"/>
          </p:cNvSpPr>
          <p:nvPr/>
        </p:nvSpPr>
        <p:spPr bwMode="auto">
          <a:xfrm>
            <a:off x="6588125" y="35734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表达层</a:t>
            </a:r>
          </a:p>
        </p:txBody>
      </p:sp>
      <p:sp>
        <p:nvSpPr>
          <p:cNvPr id="31762" name="Text Box 20">
            <a:extLst>
              <a:ext uri="{FF2B5EF4-FFF2-40B4-BE49-F238E27FC236}">
                <a16:creationId xmlns:a16="http://schemas.microsoft.com/office/drawing/2014/main" id="{B145EC38-9F33-4FBF-810B-AA314D0856CB}"/>
              </a:ext>
            </a:extLst>
          </p:cNvPr>
          <p:cNvSpPr txBox="1">
            <a:spLocks noChangeArrowheads="1"/>
          </p:cNvSpPr>
          <p:nvPr/>
        </p:nvSpPr>
        <p:spPr bwMode="auto">
          <a:xfrm>
            <a:off x="6588125" y="40052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会话层</a:t>
            </a:r>
          </a:p>
        </p:txBody>
      </p:sp>
      <p:sp>
        <p:nvSpPr>
          <p:cNvPr id="31763" name="Text Box 21">
            <a:extLst>
              <a:ext uri="{FF2B5EF4-FFF2-40B4-BE49-F238E27FC236}">
                <a16:creationId xmlns:a16="http://schemas.microsoft.com/office/drawing/2014/main" id="{CAA4D4A4-FBE8-40D2-91C2-37EAE9A44CF2}"/>
              </a:ext>
            </a:extLst>
          </p:cNvPr>
          <p:cNvSpPr txBox="1">
            <a:spLocks noChangeArrowheads="1"/>
          </p:cNvSpPr>
          <p:nvPr/>
        </p:nvSpPr>
        <p:spPr bwMode="auto">
          <a:xfrm>
            <a:off x="6588125" y="44370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传输层</a:t>
            </a:r>
          </a:p>
        </p:txBody>
      </p:sp>
      <p:sp>
        <p:nvSpPr>
          <p:cNvPr id="31764" name="Text Box 22">
            <a:extLst>
              <a:ext uri="{FF2B5EF4-FFF2-40B4-BE49-F238E27FC236}">
                <a16:creationId xmlns:a16="http://schemas.microsoft.com/office/drawing/2014/main" id="{0124758C-B3AC-4EE9-9C80-6E4456E88C71}"/>
              </a:ext>
            </a:extLst>
          </p:cNvPr>
          <p:cNvSpPr txBox="1">
            <a:spLocks noChangeArrowheads="1"/>
          </p:cNvSpPr>
          <p:nvPr/>
        </p:nvSpPr>
        <p:spPr bwMode="auto">
          <a:xfrm>
            <a:off x="6588125" y="48688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网络层</a:t>
            </a:r>
          </a:p>
        </p:txBody>
      </p:sp>
      <p:sp>
        <p:nvSpPr>
          <p:cNvPr id="31765" name="Text Box 23">
            <a:extLst>
              <a:ext uri="{FF2B5EF4-FFF2-40B4-BE49-F238E27FC236}">
                <a16:creationId xmlns:a16="http://schemas.microsoft.com/office/drawing/2014/main" id="{0C117049-A99A-4291-AA44-59276CCD6E7D}"/>
              </a:ext>
            </a:extLst>
          </p:cNvPr>
          <p:cNvSpPr txBox="1">
            <a:spLocks noChangeArrowheads="1"/>
          </p:cNvSpPr>
          <p:nvPr/>
        </p:nvSpPr>
        <p:spPr bwMode="auto">
          <a:xfrm>
            <a:off x="6588125" y="5300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链路层</a:t>
            </a:r>
          </a:p>
        </p:txBody>
      </p:sp>
      <p:sp>
        <p:nvSpPr>
          <p:cNvPr id="31766" name="Text Box 24">
            <a:extLst>
              <a:ext uri="{FF2B5EF4-FFF2-40B4-BE49-F238E27FC236}">
                <a16:creationId xmlns:a16="http://schemas.microsoft.com/office/drawing/2014/main" id="{E31CE0BF-20AE-40DE-A817-2F5747A53C44}"/>
              </a:ext>
            </a:extLst>
          </p:cNvPr>
          <p:cNvSpPr txBox="1">
            <a:spLocks noChangeArrowheads="1"/>
          </p:cNvSpPr>
          <p:nvPr/>
        </p:nvSpPr>
        <p:spPr bwMode="auto">
          <a:xfrm>
            <a:off x="6588125" y="5734050"/>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物理层</a:t>
            </a:r>
          </a:p>
        </p:txBody>
      </p:sp>
      <p:pic>
        <p:nvPicPr>
          <p:cNvPr id="31767" name="Picture 26" descr="台">
            <a:extLst>
              <a:ext uri="{FF2B5EF4-FFF2-40B4-BE49-F238E27FC236}">
                <a16:creationId xmlns:a16="http://schemas.microsoft.com/office/drawing/2014/main" id="{F245B781-A55D-4A03-A718-8D935732B1DB}"/>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827088" y="4868863"/>
            <a:ext cx="7429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8" name="Picture 27" descr="服">
            <a:extLst>
              <a:ext uri="{FF2B5EF4-FFF2-40B4-BE49-F238E27FC236}">
                <a16:creationId xmlns:a16="http://schemas.microsoft.com/office/drawing/2014/main" id="{C81B759C-8D33-4C64-B004-29D033CCB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4797425"/>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9" name="Picture 28" descr="墙">
            <a:extLst>
              <a:ext uri="{FF2B5EF4-FFF2-40B4-BE49-F238E27FC236}">
                <a16:creationId xmlns:a16="http://schemas.microsoft.com/office/drawing/2014/main" id="{BA9400F5-1895-4BE5-A8FF-88362841B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6165850"/>
            <a:ext cx="1008063"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70" name="Picture 29" descr="条">
            <a:extLst>
              <a:ext uri="{FF2B5EF4-FFF2-40B4-BE49-F238E27FC236}">
                <a16:creationId xmlns:a16="http://schemas.microsoft.com/office/drawing/2014/main" id="{CAF05C1C-EF13-4B36-AF1B-AEEF73ADCFA8}"/>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19250" y="4868863"/>
            <a:ext cx="5832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5">
            <a:extLst>
              <a:ext uri="{FF2B5EF4-FFF2-40B4-BE49-F238E27FC236}">
                <a16:creationId xmlns:a16="http://schemas.microsoft.com/office/drawing/2014/main" id="{77F2BA25-68FA-4A6C-B14C-F9E4633BF3D9}"/>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200" b="1" dirty="0"/>
              <a:t>简单包过滤防火墙</a:t>
            </a:r>
            <a:endParaRPr lang="zh-CN" altLang="en-US"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47562" y="-3550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pic>
        <p:nvPicPr>
          <p:cNvPr id="3" name="图片 2">
            <a:extLst>
              <a:ext uri="{FF2B5EF4-FFF2-40B4-BE49-F238E27FC236}">
                <a16:creationId xmlns:a16="http://schemas.microsoft.com/office/drawing/2014/main" id="{4B1933C5-DA60-4614-907B-1333D748D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2975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
            <a:extLst>
              <a:ext uri="{FF2B5EF4-FFF2-40B4-BE49-F238E27FC236}">
                <a16:creationId xmlns:a16="http://schemas.microsoft.com/office/drawing/2014/main" id="{2499D3A6-0994-4543-B863-D4B9C1CBBD6E}"/>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
        <p:nvSpPr>
          <p:cNvPr id="42" name="文本框 41">
            <a:extLst>
              <a:ext uri="{FF2B5EF4-FFF2-40B4-BE49-F238E27FC236}">
                <a16:creationId xmlns:a16="http://schemas.microsoft.com/office/drawing/2014/main" id="{9272BE42-0BFA-4E9E-9E0D-E9D240CB5245}"/>
              </a:ext>
            </a:extLst>
          </p:cNvPr>
          <p:cNvSpPr txBox="1"/>
          <p:nvPr/>
        </p:nvSpPr>
        <p:spPr>
          <a:xfrm>
            <a:off x="330484" y="2132856"/>
            <a:ext cx="8496944" cy="1955215"/>
          </a:xfrm>
          <a:prstGeom prst="rect">
            <a:avLst/>
          </a:prstGeom>
          <a:noFill/>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简单包过滤需要管理员配置所有规则，太繁琐</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能不能自动生成、销毁规则呢？</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
            <a:extLst>
              <a:ext uri="{FF2B5EF4-FFF2-40B4-BE49-F238E27FC236}">
                <a16:creationId xmlns:a16="http://schemas.microsoft.com/office/drawing/2014/main" id="{2499D3A6-0994-4543-B863-D4B9C1CBBD6E}"/>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
        <p:nvSpPr>
          <p:cNvPr id="42" name="文本框 41">
            <a:extLst>
              <a:ext uri="{FF2B5EF4-FFF2-40B4-BE49-F238E27FC236}">
                <a16:creationId xmlns:a16="http://schemas.microsoft.com/office/drawing/2014/main" id="{9272BE42-0BFA-4E9E-9E0D-E9D240CB5245}"/>
              </a:ext>
            </a:extLst>
          </p:cNvPr>
          <p:cNvSpPr txBox="1"/>
          <p:nvPr/>
        </p:nvSpPr>
        <p:spPr>
          <a:xfrm>
            <a:off x="296241" y="1268760"/>
            <a:ext cx="8496944" cy="5833200"/>
          </a:xfrm>
          <a:prstGeom prst="rect">
            <a:avLst/>
          </a:prstGeom>
          <a:noFill/>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只有</a:t>
            </a:r>
            <a:r>
              <a:rPr lang="zh-CN" altLang="en-US" sz="2800" dirty="0">
                <a:solidFill>
                  <a:srgbClr val="00B0F0"/>
                </a:solidFill>
                <a:latin typeface="微软雅黑" panose="020B0503020204020204" pitchFamily="34" charset="-122"/>
                <a:ea typeface="微软雅黑" panose="020B0503020204020204" pitchFamily="34" charset="-122"/>
              </a:rPr>
              <a:t>内网主机主动</a:t>
            </a:r>
            <a:r>
              <a:rPr lang="zh-CN" altLang="en-US" sz="2800" dirty="0">
                <a:latin typeface="微软雅黑" panose="020B0503020204020204" pitchFamily="34" charset="-122"/>
                <a:ea typeface="微软雅黑" panose="020B0503020204020204" pitchFamily="34" charset="-122"/>
              </a:rPr>
              <a:t>跟外界连接时，其他的机器才可以跟它进行通信</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能够通过检查应用程序信息以及连接信息，来判断某个端口是否需要临时打开。</a:t>
            </a:r>
            <a:r>
              <a:rPr lang="zh-CN" altLang="en-US" sz="2800" dirty="0">
                <a:solidFill>
                  <a:srgbClr val="00B0F0"/>
                </a:solidFill>
                <a:latin typeface="微软雅黑" panose="020B0503020204020204" pitchFamily="34" charset="-122"/>
                <a:ea typeface="微软雅黑" panose="020B0503020204020204" pitchFamily="34" charset="-122"/>
              </a:rPr>
              <a:t>当传输结束时，端口又可以马上恢复为关闭状态</a:t>
            </a:r>
            <a:r>
              <a:rPr lang="zh-CN" altLang="en-US" sz="2800" dirty="0">
                <a:latin typeface="微软雅黑" panose="020B0503020204020204" pitchFamily="34" charset="-122"/>
                <a:ea typeface="微软雅黑" panose="020B0503020204020204" pitchFamily="34" charset="-122"/>
              </a:rPr>
              <a:t>。这样的话就可以保证主机的端口没有一个是永远打开的，那么外界也就无从连接主机</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147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4">
            <a:extLst>
              <a:ext uri="{FF2B5EF4-FFF2-40B4-BE49-F238E27FC236}">
                <a16:creationId xmlns:a16="http://schemas.microsoft.com/office/drawing/2014/main" id="{0DD0D564-AA86-4896-86DF-ABB0485718E6}"/>
              </a:ext>
            </a:extLst>
          </p:cNvPr>
          <p:cNvSpPr txBox="1">
            <a:spLocks noChangeArrowheads="1"/>
          </p:cNvSpPr>
          <p:nvPr/>
        </p:nvSpPr>
        <p:spPr bwMode="auto">
          <a:xfrm>
            <a:off x="611188" y="11969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36869" name="Text Box 5">
            <a:extLst>
              <a:ext uri="{FF2B5EF4-FFF2-40B4-BE49-F238E27FC236}">
                <a16:creationId xmlns:a16="http://schemas.microsoft.com/office/drawing/2014/main" id="{71EAF6DA-A043-4319-8669-786FD2CB445B}"/>
              </a:ext>
            </a:extLst>
          </p:cNvPr>
          <p:cNvSpPr txBox="1">
            <a:spLocks noChangeArrowheads="1"/>
          </p:cNvSpPr>
          <p:nvPr/>
        </p:nvSpPr>
        <p:spPr bwMode="auto">
          <a:xfrm>
            <a:off x="611188" y="20605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36870" name="Text Box 6">
            <a:extLst>
              <a:ext uri="{FF2B5EF4-FFF2-40B4-BE49-F238E27FC236}">
                <a16:creationId xmlns:a16="http://schemas.microsoft.com/office/drawing/2014/main" id="{04D63206-7557-439F-A5F0-65034960E6AA}"/>
              </a:ext>
            </a:extLst>
          </p:cNvPr>
          <p:cNvSpPr txBox="1">
            <a:spLocks noChangeArrowheads="1"/>
          </p:cNvSpPr>
          <p:nvPr/>
        </p:nvSpPr>
        <p:spPr bwMode="auto">
          <a:xfrm>
            <a:off x="611188" y="29241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36871" name="Text Box 7">
            <a:extLst>
              <a:ext uri="{FF2B5EF4-FFF2-40B4-BE49-F238E27FC236}">
                <a16:creationId xmlns:a16="http://schemas.microsoft.com/office/drawing/2014/main" id="{4595219D-D387-4C4F-B742-AC1B5855951A}"/>
              </a:ext>
            </a:extLst>
          </p:cNvPr>
          <p:cNvSpPr txBox="1">
            <a:spLocks noChangeArrowheads="1"/>
          </p:cNvSpPr>
          <p:nvPr/>
        </p:nvSpPr>
        <p:spPr bwMode="auto">
          <a:xfrm>
            <a:off x="611188" y="3860800"/>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pic>
        <p:nvPicPr>
          <p:cNvPr id="36872" name="Picture 8" descr="台">
            <a:extLst>
              <a:ext uri="{FF2B5EF4-FFF2-40B4-BE49-F238E27FC236}">
                <a16:creationId xmlns:a16="http://schemas.microsoft.com/office/drawing/2014/main" id="{FA9DDDDA-B059-42A5-8E91-ED45808E57F6}"/>
              </a:ext>
            </a:extLst>
          </p:cNvPr>
          <p:cNvPicPr>
            <a:picLocks noChangeAspect="1" noChangeArrowheads="1"/>
          </p:cNvPicPr>
          <p:nvPr/>
        </p:nvPicPr>
        <p:blipFill>
          <a:blip r:embed="rId3">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684213" y="5589588"/>
            <a:ext cx="7429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9" descr="墙">
            <a:extLst>
              <a:ext uri="{FF2B5EF4-FFF2-40B4-BE49-F238E27FC236}">
                <a16:creationId xmlns:a16="http://schemas.microsoft.com/office/drawing/2014/main" id="{F85010FC-D417-41E8-9E93-F35A899E1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00663"/>
            <a:ext cx="4159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0" descr="服">
            <a:extLst>
              <a:ext uri="{FF2B5EF4-FFF2-40B4-BE49-F238E27FC236}">
                <a16:creationId xmlns:a16="http://schemas.microsoft.com/office/drawing/2014/main" id="{81425C76-C4BA-4A56-AC67-5AD726FE06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5516563"/>
            <a:ext cx="3905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5" name="Text Box 11">
            <a:extLst>
              <a:ext uri="{FF2B5EF4-FFF2-40B4-BE49-F238E27FC236}">
                <a16:creationId xmlns:a16="http://schemas.microsoft.com/office/drawing/2014/main" id="{D5DD639B-998F-47CD-A5C2-08CD7C68A7CC}"/>
              </a:ext>
            </a:extLst>
          </p:cNvPr>
          <p:cNvSpPr txBox="1">
            <a:spLocks noChangeArrowheads="1"/>
          </p:cNvSpPr>
          <p:nvPr/>
        </p:nvSpPr>
        <p:spPr bwMode="auto">
          <a:xfrm>
            <a:off x="7667625" y="3860800"/>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sp>
        <p:nvSpPr>
          <p:cNvPr id="36876" name="Text Box 12">
            <a:extLst>
              <a:ext uri="{FF2B5EF4-FFF2-40B4-BE49-F238E27FC236}">
                <a16:creationId xmlns:a16="http://schemas.microsoft.com/office/drawing/2014/main" id="{6C357169-C9E4-4B36-8BAE-2A70F562A1B2}"/>
              </a:ext>
            </a:extLst>
          </p:cNvPr>
          <p:cNvSpPr txBox="1">
            <a:spLocks noChangeArrowheads="1"/>
          </p:cNvSpPr>
          <p:nvPr/>
        </p:nvSpPr>
        <p:spPr bwMode="auto">
          <a:xfrm>
            <a:off x="7667625" y="29241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36877" name="Text Box 13">
            <a:extLst>
              <a:ext uri="{FF2B5EF4-FFF2-40B4-BE49-F238E27FC236}">
                <a16:creationId xmlns:a16="http://schemas.microsoft.com/office/drawing/2014/main" id="{0E4CD9CB-E6E9-4DCC-A0E4-26ED6AAD94DD}"/>
              </a:ext>
            </a:extLst>
          </p:cNvPr>
          <p:cNvSpPr txBox="1">
            <a:spLocks noChangeArrowheads="1"/>
          </p:cNvSpPr>
          <p:nvPr/>
        </p:nvSpPr>
        <p:spPr bwMode="auto">
          <a:xfrm>
            <a:off x="7667625" y="20605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36878" name="Text Box 14">
            <a:extLst>
              <a:ext uri="{FF2B5EF4-FFF2-40B4-BE49-F238E27FC236}">
                <a16:creationId xmlns:a16="http://schemas.microsoft.com/office/drawing/2014/main" id="{9BFE95D3-B291-4C01-BACB-D96464C1A0A6}"/>
              </a:ext>
            </a:extLst>
          </p:cNvPr>
          <p:cNvSpPr txBox="1">
            <a:spLocks noChangeArrowheads="1"/>
          </p:cNvSpPr>
          <p:nvPr/>
        </p:nvSpPr>
        <p:spPr bwMode="auto">
          <a:xfrm>
            <a:off x="7667625" y="11969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47119" name="Line 15">
            <a:extLst>
              <a:ext uri="{FF2B5EF4-FFF2-40B4-BE49-F238E27FC236}">
                <a16:creationId xmlns:a16="http://schemas.microsoft.com/office/drawing/2014/main" id="{35228D0F-33A5-4711-BAF4-D67B494E5348}"/>
              </a:ext>
            </a:extLst>
          </p:cNvPr>
          <p:cNvSpPr>
            <a:spLocks noChangeShapeType="1"/>
          </p:cNvSpPr>
          <p:nvPr/>
        </p:nvSpPr>
        <p:spPr bwMode="auto">
          <a:xfrm>
            <a:off x="10429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0" name="Line 16">
            <a:extLst>
              <a:ext uri="{FF2B5EF4-FFF2-40B4-BE49-F238E27FC236}">
                <a16:creationId xmlns:a16="http://schemas.microsoft.com/office/drawing/2014/main" id="{2E3A408B-5F33-4894-B8CD-E6F6754BF96C}"/>
              </a:ext>
            </a:extLst>
          </p:cNvPr>
          <p:cNvSpPr>
            <a:spLocks noChangeShapeType="1"/>
          </p:cNvSpPr>
          <p:nvPr/>
        </p:nvSpPr>
        <p:spPr bwMode="auto">
          <a:xfrm>
            <a:off x="1042988" y="2349500"/>
            <a:ext cx="0" cy="576263"/>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1" name="Line 17">
            <a:extLst>
              <a:ext uri="{FF2B5EF4-FFF2-40B4-BE49-F238E27FC236}">
                <a16:creationId xmlns:a16="http://schemas.microsoft.com/office/drawing/2014/main" id="{1AC923D2-AE72-4FC7-A959-2D31FEC4E957}"/>
              </a:ext>
            </a:extLst>
          </p:cNvPr>
          <p:cNvSpPr>
            <a:spLocks noChangeShapeType="1"/>
          </p:cNvSpPr>
          <p:nvPr/>
        </p:nvSpPr>
        <p:spPr bwMode="auto">
          <a:xfrm>
            <a:off x="10429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2" name="Line 18">
            <a:extLst>
              <a:ext uri="{FF2B5EF4-FFF2-40B4-BE49-F238E27FC236}">
                <a16:creationId xmlns:a16="http://schemas.microsoft.com/office/drawing/2014/main" id="{06B18441-8969-4697-A28E-42AAA59A6223}"/>
              </a:ext>
            </a:extLst>
          </p:cNvPr>
          <p:cNvSpPr>
            <a:spLocks noChangeShapeType="1"/>
          </p:cNvSpPr>
          <p:nvPr/>
        </p:nvSpPr>
        <p:spPr bwMode="auto">
          <a:xfrm>
            <a:off x="1042988" y="4149725"/>
            <a:ext cx="0" cy="15113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3" name="Line 19">
            <a:extLst>
              <a:ext uri="{FF2B5EF4-FFF2-40B4-BE49-F238E27FC236}">
                <a16:creationId xmlns:a16="http://schemas.microsoft.com/office/drawing/2014/main" id="{C6723302-5FCE-4081-885D-72FD83A6F762}"/>
              </a:ext>
            </a:extLst>
          </p:cNvPr>
          <p:cNvSpPr>
            <a:spLocks noChangeShapeType="1"/>
          </p:cNvSpPr>
          <p:nvPr/>
        </p:nvSpPr>
        <p:spPr bwMode="auto">
          <a:xfrm>
            <a:off x="1258888" y="5949950"/>
            <a:ext cx="3384550"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4" name="Line 20">
            <a:extLst>
              <a:ext uri="{FF2B5EF4-FFF2-40B4-BE49-F238E27FC236}">
                <a16:creationId xmlns:a16="http://schemas.microsoft.com/office/drawing/2014/main" id="{D9E3C2A8-5C29-4B38-BBE4-263E53186230}"/>
              </a:ext>
            </a:extLst>
          </p:cNvPr>
          <p:cNvSpPr>
            <a:spLocks noChangeShapeType="1"/>
          </p:cNvSpPr>
          <p:nvPr/>
        </p:nvSpPr>
        <p:spPr bwMode="auto">
          <a:xfrm>
            <a:off x="4932363" y="5949950"/>
            <a:ext cx="3241675"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5" name="Line 21">
            <a:extLst>
              <a:ext uri="{FF2B5EF4-FFF2-40B4-BE49-F238E27FC236}">
                <a16:creationId xmlns:a16="http://schemas.microsoft.com/office/drawing/2014/main" id="{0E3C19A9-6E66-4BDE-9CF2-2B618AA25FCD}"/>
              </a:ext>
            </a:extLst>
          </p:cNvPr>
          <p:cNvSpPr>
            <a:spLocks noChangeShapeType="1"/>
          </p:cNvSpPr>
          <p:nvPr/>
        </p:nvSpPr>
        <p:spPr bwMode="auto">
          <a:xfrm flipV="1">
            <a:off x="8243888" y="4149725"/>
            <a:ext cx="0" cy="1366838"/>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6" name="Line 22">
            <a:extLst>
              <a:ext uri="{FF2B5EF4-FFF2-40B4-BE49-F238E27FC236}">
                <a16:creationId xmlns:a16="http://schemas.microsoft.com/office/drawing/2014/main" id="{BEB8FDD5-0813-4019-BF9E-6265363E3EBE}"/>
              </a:ext>
            </a:extLst>
          </p:cNvPr>
          <p:cNvSpPr>
            <a:spLocks noChangeShapeType="1"/>
          </p:cNvSpPr>
          <p:nvPr/>
        </p:nvSpPr>
        <p:spPr bwMode="auto">
          <a:xfrm flipV="1">
            <a:off x="82438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7" name="Line 23">
            <a:extLst>
              <a:ext uri="{FF2B5EF4-FFF2-40B4-BE49-F238E27FC236}">
                <a16:creationId xmlns:a16="http://schemas.microsoft.com/office/drawing/2014/main" id="{7C99C1AF-52BF-49C8-89F2-052E75E3A205}"/>
              </a:ext>
            </a:extLst>
          </p:cNvPr>
          <p:cNvSpPr>
            <a:spLocks noChangeShapeType="1"/>
          </p:cNvSpPr>
          <p:nvPr/>
        </p:nvSpPr>
        <p:spPr bwMode="auto">
          <a:xfrm flipV="1">
            <a:off x="8243888" y="2349500"/>
            <a:ext cx="0" cy="57467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8" name="Line 24">
            <a:extLst>
              <a:ext uri="{FF2B5EF4-FFF2-40B4-BE49-F238E27FC236}">
                <a16:creationId xmlns:a16="http://schemas.microsoft.com/office/drawing/2014/main" id="{00D735F9-9C67-47DF-AB5E-C7F5CF14427D}"/>
              </a:ext>
            </a:extLst>
          </p:cNvPr>
          <p:cNvSpPr>
            <a:spLocks noChangeShapeType="1"/>
          </p:cNvSpPr>
          <p:nvPr/>
        </p:nvSpPr>
        <p:spPr bwMode="auto">
          <a:xfrm flipV="1">
            <a:off x="82438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9" name="Text Box 25">
            <a:extLst>
              <a:ext uri="{FF2B5EF4-FFF2-40B4-BE49-F238E27FC236}">
                <a16:creationId xmlns:a16="http://schemas.microsoft.com/office/drawing/2014/main" id="{26199AED-C32B-4DF8-93E2-FFF21D4DBFD6}"/>
              </a:ext>
            </a:extLst>
          </p:cNvPr>
          <p:cNvSpPr txBox="1">
            <a:spLocks noChangeArrowheads="1"/>
          </p:cNvSpPr>
          <p:nvPr/>
        </p:nvSpPr>
        <p:spPr bwMode="auto">
          <a:xfrm>
            <a:off x="1331913"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47130" name="Text Box 26">
            <a:extLst>
              <a:ext uri="{FF2B5EF4-FFF2-40B4-BE49-F238E27FC236}">
                <a16:creationId xmlns:a16="http://schemas.microsoft.com/office/drawing/2014/main" id="{239E4230-B013-4270-BC64-512632DA9A60}"/>
              </a:ext>
            </a:extLst>
          </p:cNvPr>
          <p:cNvSpPr txBox="1">
            <a:spLocks noChangeArrowheads="1"/>
          </p:cNvSpPr>
          <p:nvPr/>
        </p:nvSpPr>
        <p:spPr bwMode="auto">
          <a:xfrm>
            <a:off x="4859338"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47131" name="Text Box 27">
            <a:extLst>
              <a:ext uri="{FF2B5EF4-FFF2-40B4-BE49-F238E27FC236}">
                <a16:creationId xmlns:a16="http://schemas.microsoft.com/office/drawing/2014/main" id="{4A7AB0E6-FFC1-49BE-B1BC-79B6C602CBB6}"/>
              </a:ext>
            </a:extLst>
          </p:cNvPr>
          <p:cNvSpPr txBox="1">
            <a:spLocks noChangeArrowheads="1"/>
          </p:cNvSpPr>
          <p:nvPr/>
        </p:nvSpPr>
        <p:spPr bwMode="auto">
          <a:xfrm>
            <a:off x="1979613" y="11969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32" name="Text Box 28">
            <a:extLst>
              <a:ext uri="{FF2B5EF4-FFF2-40B4-BE49-F238E27FC236}">
                <a16:creationId xmlns:a16="http://schemas.microsoft.com/office/drawing/2014/main" id="{628436A3-0197-4272-8E28-3A8400CC1720}"/>
              </a:ext>
            </a:extLst>
          </p:cNvPr>
          <p:cNvSpPr txBox="1">
            <a:spLocks noChangeArrowheads="1"/>
          </p:cNvSpPr>
          <p:nvPr/>
        </p:nvSpPr>
        <p:spPr bwMode="auto">
          <a:xfrm>
            <a:off x="2484438" y="20605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36893" name="Line 29">
            <a:extLst>
              <a:ext uri="{FF2B5EF4-FFF2-40B4-BE49-F238E27FC236}">
                <a16:creationId xmlns:a16="http://schemas.microsoft.com/office/drawing/2014/main" id="{7FC72792-903A-4FCE-8D79-80D146BA8DA5}"/>
              </a:ext>
            </a:extLst>
          </p:cNvPr>
          <p:cNvSpPr>
            <a:spLocks noChangeShapeType="1"/>
          </p:cNvSpPr>
          <p:nvPr/>
        </p:nvSpPr>
        <p:spPr bwMode="auto">
          <a:xfrm>
            <a:off x="10429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4" name="Line 30">
            <a:extLst>
              <a:ext uri="{FF2B5EF4-FFF2-40B4-BE49-F238E27FC236}">
                <a16:creationId xmlns:a16="http://schemas.microsoft.com/office/drawing/2014/main" id="{0CE79AB1-5F8D-488B-9030-F21CD655F8FA}"/>
              </a:ext>
            </a:extLst>
          </p:cNvPr>
          <p:cNvSpPr>
            <a:spLocks noChangeShapeType="1"/>
          </p:cNvSpPr>
          <p:nvPr/>
        </p:nvSpPr>
        <p:spPr bwMode="auto">
          <a:xfrm>
            <a:off x="10429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5" name="Line 31">
            <a:extLst>
              <a:ext uri="{FF2B5EF4-FFF2-40B4-BE49-F238E27FC236}">
                <a16:creationId xmlns:a16="http://schemas.microsoft.com/office/drawing/2014/main" id="{53268E39-09BE-44C4-8D5E-D4641684F6CC}"/>
              </a:ext>
            </a:extLst>
          </p:cNvPr>
          <p:cNvSpPr>
            <a:spLocks noChangeShapeType="1"/>
          </p:cNvSpPr>
          <p:nvPr/>
        </p:nvSpPr>
        <p:spPr bwMode="auto">
          <a:xfrm>
            <a:off x="10429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6" name="Line 32">
            <a:extLst>
              <a:ext uri="{FF2B5EF4-FFF2-40B4-BE49-F238E27FC236}">
                <a16:creationId xmlns:a16="http://schemas.microsoft.com/office/drawing/2014/main" id="{853DF085-54CA-406B-8FAE-DF9D625063A9}"/>
              </a:ext>
            </a:extLst>
          </p:cNvPr>
          <p:cNvSpPr>
            <a:spLocks noChangeShapeType="1"/>
          </p:cNvSpPr>
          <p:nvPr/>
        </p:nvSpPr>
        <p:spPr bwMode="auto">
          <a:xfrm>
            <a:off x="1042988" y="4149725"/>
            <a:ext cx="0" cy="14398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7" name="Line 33">
            <a:extLst>
              <a:ext uri="{FF2B5EF4-FFF2-40B4-BE49-F238E27FC236}">
                <a16:creationId xmlns:a16="http://schemas.microsoft.com/office/drawing/2014/main" id="{68DE1C85-814A-48AA-B79D-5945A877961B}"/>
              </a:ext>
            </a:extLst>
          </p:cNvPr>
          <p:cNvSpPr>
            <a:spLocks noChangeShapeType="1"/>
          </p:cNvSpPr>
          <p:nvPr/>
        </p:nvSpPr>
        <p:spPr bwMode="auto">
          <a:xfrm>
            <a:off x="1258888" y="5949950"/>
            <a:ext cx="338455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8" name="Line 34">
            <a:extLst>
              <a:ext uri="{FF2B5EF4-FFF2-40B4-BE49-F238E27FC236}">
                <a16:creationId xmlns:a16="http://schemas.microsoft.com/office/drawing/2014/main" id="{62A5DA42-64B6-4C96-BB21-CA4833F19594}"/>
              </a:ext>
            </a:extLst>
          </p:cNvPr>
          <p:cNvSpPr>
            <a:spLocks noChangeShapeType="1"/>
          </p:cNvSpPr>
          <p:nvPr/>
        </p:nvSpPr>
        <p:spPr bwMode="auto">
          <a:xfrm>
            <a:off x="4859338" y="5949950"/>
            <a:ext cx="324167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99" name="Line 35">
            <a:extLst>
              <a:ext uri="{FF2B5EF4-FFF2-40B4-BE49-F238E27FC236}">
                <a16:creationId xmlns:a16="http://schemas.microsoft.com/office/drawing/2014/main" id="{68F626BB-B99B-4786-822B-7B4BAC5F16C9}"/>
              </a:ext>
            </a:extLst>
          </p:cNvPr>
          <p:cNvSpPr>
            <a:spLocks noChangeShapeType="1"/>
          </p:cNvSpPr>
          <p:nvPr/>
        </p:nvSpPr>
        <p:spPr bwMode="auto">
          <a:xfrm>
            <a:off x="8243888" y="4149725"/>
            <a:ext cx="0" cy="13684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0" name="Line 36">
            <a:extLst>
              <a:ext uri="{FF2B5EF4-FFF2-40B4-BE49-F238E27FC236}">
                <a16:creationId xmlns:a16="http://schemas.microsoft.com/office/drawing/2014/main" id="{D0CBCE94-AEDD-41D7-AEB6-A6E5CB33F45E}"/>
              </a:ext>
            </a:extLst>
          </p:cNvPr>
          <p:cNvSpPr>
            <a:spLocks noChangeShapeType="1"/>
          </p:cNvSpPr>
          <p:nvPr/>
        </p:nvSpPr>
        <p:spPr bwMode="auto">
          <a:xfrm>
            <a:off x="82438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1" name="Line 37">
            <a:extLst>
              <a:ext uri="{FF2B5EF4-FFF2-40B4-BE49-F238E27FC236}">
                <a16:creationId xmlns:a16="http://schemas.microsoft.com/office/drawing/2014/main" id="{D454DE66-113B-4332-BCF1-7DD2C89BE7B9}"/>
              </a:ext>
            </a:extLst>
          </p:cNvPr>
          <p:cNvSpPr>
            <a:spLocks noChangeShapeType="1"/>
          </p:cNvSpPr>
          <p:nvPr/>
        </p:nvSpPr>
        <p:spPr bwMode="auto">
          <a:xfrm>
            <a:off x="82438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02" name="Line 38">
            <a:extLst>
              <a:ext uri="{FF2B5EF4-FFF2-40B4-BE49-F238E27FC236}">
                <a16:creationId xmlns:a16="http://schemas.microsoft.com/office/drawing/2014/main" id="{D14C483B-D6FB-4D00-8DFD-91473A12CD6D}"/>
              </a:ext>
            </a:extLst>
          </p:cNvPr>
          <p:cNvSpPr>
            <a:spLocks noChangeShapeType="1"/>
          </p:cNvSpPr>
          <p:nvPr/>
        </p:nvSpPr>
        <p:spPr bwMode="auto">
          <a:xfrm>
            <a:off x="82438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43" name="Text Box 39">
            <a:extLst>
              <a:ext uri="{FF2B5EF4-FFF2-40B4-BE49-F238E27FC236}">
                <a16:creationId xmlns:a16="http://schemas.microsoft.com/office/drawing/2014/main" id="{FD3FE51B-1B14-49E4-AB6A-72A44438E05A}"/>
              </a:ext>
            </a:extLst>
          </p:cNvPr>
          <p:cNvSpPr txBox="1">
            <a:spLocks noChangeArrowheads="1"/>
          </p:cNvSpPr>
          <p:nvPr/>
        </p:nvSpPr>
        <p:spPr bwMode="auto">
          <a:xfrm>
            <a:off x="1979613"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44" name="Text Box 40">
            <a:extLst>
              <a:ext uri="{FF2B5EF4-FFF2-40B4-BE49-F238E27FC236}">
                <a16:creationId xmlns:a16="http://schemas.microsoft.com/office/drawing/2014/main" id="{44780DA9-15FE-41E9-9E17-AB1664A8B068}"/>
              </a:ext>
            </a:extLst>
          </p:cNvPr>
          <p:cNvSpPr txBox="1">
            <a:spLocks noChangeArrowheads="1"/>
          </p:cNvSpPr>
          <p:nvPr/>
        </p:nvSpPr>
        <p:spPr bwMode="auto">
          <a:xfrm>
            <a:off x="2771775" y="29241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45" name="Text Box 41">
            <a:extLst>
              <a:ext uri="{FF2B5EF4-FFF2-40B4-BE49-F238E27FC236}">
                <a16:creationId xmlns:a16="http://schemas.microsoft.com/office/drawing/2014/main" id="{3A569207-6293-4948-BEBE-F19B11CD00DE}"/>
              </a:ext>
            </a:extLst>
          </p:cNvPr>
          <p:cNvSpPr txBox="1">
            <a:spLocks noChangeArrowheads="1"/>
          </p:cNvSpPr>
          <p:nvPr/>
        </p:nvSpPr>
        <p:spPr bwMode="auto">
          <a:xfrm>
            <a:off x="1979613" y="2924175"/>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7146" name="Text Box 42">
            <a:extLst>
              <a:ext uri="{FF2B5EF4-FFF2-40B4-BE49-F238E27FC236}">
                <a16:creationId xmlns:a16="http://schemas.microsoft.com/office/drawing/2014/main" id="{CA3FAFDF-017E-4D0D-AF20-992752425DDC}"/>
              </a:ext>
            </a:extLst>
          </p:cNvPr>
          <p:cNvSpPr txBox="1">
            <a:spLocks noChangeArrowheads="1"/>
          </p:cNvSpPr>
          <p:nvPr/>
        </p:nvSpPr>
        <p:spPr bwMode="auto">
          <a:xfrm>
            <a:off x="2268538"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47" name="Text Box 43">
            <a:extLst>
              <a:ext uri="{FF2B5EF4-FFF2-40B4-BE49-F238E27FC236}">
                <a16:creationId xmlns:a16="http://schemas.microsoft.com/office/drawing/2014/main" id="{3B3B6C64-BF16-42A0-A192-D5A4471407B2}"/>
              </a:ext>
            </a:extLst>
          </p:cNvPr>
          <p:cNvSpPr txBox="1">
            <a:spLocks noChangeArrowheads="1"/>
          </p:cNvSpPr>
          <p:nvPr/>
        </p:nvSpPr>
        <p:spPr bwMode="auto">
          <a:xfrm>
            <a:off x="3276600" y="3860800"/>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48" name="Text Box 44">
            <a:extLst>
              <a:ext uri="{FF2B5EF4-FFF2-40B4-BE49-F238E27FC236}">
                <a16:creationId xmlns:a16="http://schemas.microsoft.com/office/drawing/2014/main" id="{689AEEA8-E414-4D27-88D3-6B8D07ACF5F7}"/>
              </a:ext>
            </a:extLst>
          </p:cNvPr>
          <p:cNvSpPr txBox="1">
            <a:spLocks noChangeArrowheads="1"/>
          </p:cNvSpPr>
          <p:nvPr/>
        </p:nvSpPr>
        <p:spPr bwMode="auto">
          <a:xfrm>
            <a:off x="2771775"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49" name="Text Box 45">
            <a:extLst>
              <a:ext uri="{FF2B5EF4-FFF2-40B4-BE49-F238E27FC236}">
                <a16:creationId xmlns:a16="http://schemas.microsoft.com/office/drawing/2014/main" id="{363579B4-D656-4A40-B566-37683B6EF4BA}"/>
              </a:ext>
            </a:extLst>
          </p:cNvPr>
          <p:cNvSpPr txBox="1">
            <a:spLocks noChangeArrowheads="1"/>
          </p:cNvSpPr>
          <p:nvPr/>
        </p:nvSpPr>
        <p:spPr bwMode="auto">
          <a:xfrm>
            <a:off x="2484438" y="3860800"/>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47150" name="Text Box 46">
            <a:extLst>
              <a:ext uri="{FF2B5EF4-FFF2-40B4-BE49-F238E27FC236}">
                <a16:creationId xmlns:a16="http://schemas.microsoft.com/office/drawing/2014/main" id="{757F5633-6954-4955-91BE-931656701053}"/>
              </a:ext>
            </a:extLst>
          </p:cNvPr>
          <p:cNvSpPr txBox="1">
            <a:spLocks noChangeArrowheads="1"/>
          </p:cNvSpPr>
          <p:nvPr/>
        </p:nvSpPr>
        <p:spPr bwMode="auto">
          <a:xfrm>
            <a:off x="1979613"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47151" name="Line 47">
            <a:extLst>
              <a:ext uri="{FF2B5EF4-FFF2-40B4-BE49-F238E27FC236}">
                <a16:creationId xmlns:a16="http://schemas.microsoft.com/office/drawing/2014/main" id="{1F683B5F-7FA2-45D9-B34C-1456E0DB9993}"/>
              </a:ext>
            </a:extLst>
          </p:cNvPr>
          <p:cNvSpPr>
            <a:spLocks noChangeShapeType="1"/>
          </p:cNvSpPr>
          <p:nvPr/>
        </p:nvSpPr>
        <p:spPr bwMode="auto">
          <a:xfrm flipV="1">
            <a:off x="45720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52" name="Text Box 48">
            <a:extLst>
              <a:ext uri="{FF2B5EF4-FFF2-40B4-BE49-F238E27FC236}">
                <a16:creationId xmlns:a16="http://schemas.microsoft.com/office/drawing/2014/main" id="{6CF1E079-99FD-428B-A2F3-6DCEB185C796}"/>
              </a:ext>
            </a:extLst>
          </p:cNvPr>
          <p:cNvSpPr txBox="1">
            <a:spLocks noChangeArrowheads="1"/>
          </p:cNvSpPr>
          <p:nvPr/>
        </p:nvSpPr>
        <p:spPr bwMode="auto">
          <a:xfrm>
            <a:off x="4716463" y="4437063"/>
            <a:ext cx="866775" cy="284162"/>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53" name="Text Box 49">
            <a:extLst>
              <a:ext uri="{FF2B5EF4-FFF2-40B4-BE49-F238E27FC236}">
                <a16:creationId xmlns:a16="http://schemas.microsoft.com/office/drawing/2014/main" id="{BF8AAEDA-50CE-4701-BF0F-3040AFBFBADD}"/>
              </a:ext>
            </a:extLst>
          </p:cNvPr>
          <p:cNvSpPr txBox="1">
            <a:spLocks noChangeArrowheads="1"/>
          </p:cNvSpPr>
          <p:nvPr/>
        </p:nvSpPr>
        <p:spPr bwMode="auto">
          <a:xfrm>
            <a:off x="3924300" y="4437063"/>
            <a:ext cx="338138" cy="284162"/>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7154" name="Text Box 50">
            <a:extLst>
              <a:ext uri="{FF2B5EF4-FFF2-40B4-BE49-F238E27FC236}">
                <a16:creationId xmlns:a16="http://schemas.microsoft.com/office/drawing/2014/main" id="{AE72166F-CB47-4334-9CDA-901DE7A8647C}"/>
              </a:ext>
            </a:extLst>
          </p:cNvPr>
          <p:cNvSpPr txBox="1">
            <a:spLocks noChangeArrowheads="1"/>
          </p:cNvSpPr>
          <p:nvPr/>
        </p:nvSpPr>
        <p:spPr bwMode="auto">
          <a:xfrm>
            <a:off x="4213225" y="4437063"/>
            <a:ext cx="498475" cy="284162"/>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55" name="Text Box 51">
            <a:extLst>
              <a:ext uri="{FF2B5EF4-FFF2-40B4-BE49-F238E27FC236}">
                <a16:creationId xmlns:a16="http://schemas.microsoft.com/office/drawing/2014/main" id="{2653B599-7D43-499A-9131-68429A70468D}"/>
              </a:ext>
            </a:extLst>
          </p:cNvPr>
          <p:cNvSpPr txBox="1">
            <a:spLocks noChangeArrowheads="1"/>
          </p:cNvSpPr>
          <p:nvPr/>
        </p:nvSpPr>
        <p:spPr bwMode="auto">
          <a:xfrm>
            <a:off x="6516688" y="3860800"/>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56" name="Text Box 52">
            <a:extLst>
              <a:ext uri="{FF2B5EF4-FFF2-40B4-BE49-F238E27FC236}">
                <a16:creationId xmlns:a16="http://schemas.microsoft.com/office/drawing/2014/main" id="{C61D8A76-2377-4D8F-A3CC-8793597F13F5}"/>
              </a:ext>
            </a:extLst>
          </p:cNvPr>
          <p:cNvSpPr txBox="1">
            <a:spLocks noChangeArrowheads="1"/>
          </p:cNvSpPr>
          <p:nvPr/>
        </p:nvSpPr>
        <p:spPr bwMode="auto">
          <a:xfrm>
            <a:off x="6013450"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57" name="Text Box 53">
            <a:extLst>
              <a:ext uri="{FF2B5EF4-FFF2-40B4-BE49-F238E27FC236}">
                <a16:creationId xmlns:a16="http://schemas.microsoft.com/office/drawing/2014/main" id="{F9D2D95C-7888-46B7-9A8B-714DB2BDBEC8}"/>
              </a:ext>
            </a:extLst>
          </p:cNvPr>
          <p:cNvSpPr txBox="1">
            <a:spLocks noChangeArrowheads="1"/>
          </p:cNvSpPr>
          <p:nvPr/>
        </p:nvSpPr>
        <p:spPr bwMode="auto">
          <a:xfrm>
            <a:off x="5724525" y="3860800"/>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47158" name="Text Box 54">
            <a:extLst>
              <a:ext uri="{FF2B5EF4-FFF2-40B4-BE49-F238E27FC236}">
                <a16:creationId xmlns:a16="http://schemas.microsoft.com/office/drawing/2014/main" id="{9ACE0D3A-8F7A-48C7-8D65-873E16EAA6F0}"/>
              </a:ext>
            </a:extLst>
          </p:cNvPr>
          <p:cNvSpPr txBox="1">
            <a:spLocks noChangeArrowheads="1"/>
          </p:cNvSpPr>
          <p:nvPr/>
        </p:nvSpPr>
        <p:spPr bwMode="auto">
          <a:xfrm>
            <a:off x="5221288"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47159" name="Text Box 55">
            <a:extLst>
              <a:ext uri="{FF2B5EF4-FFF2-40B4-BE49-F238E27FC236}">
                <a16:creationId xmlns:a16="http://schemas.microsoft.com/office/drawing/2014/main" id="{446E34DC-9317-4483-815A-C4CA1A0F6174}"/>
              </a:ext>
            </a:extLst>
          </p:cNvPr>
          <p:cNvSpPr txBox="1">
            <a:spLocks noChangeArrowheads="1"/>
          </p:cNvSpPr>
          <p:nvPr/>
        </p:nvSpPr>
        <p:spPr bwMode="auto">
          <a:xfrm>
            <a:off x="6516688" y="29241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60" name="Text Box 56">
            <a:extLst>
              <a:ext uri="{FF2B5EF4-FFF2-40B4-BE49-F238E27FC236}">
                <a16:creationId xmlns:a16="http://schemas.microsoft.com/office/drawing/2014/main" id="{C903777F-1217-410A-8C10-23485F6DEDC8}"/>
              </a:ext>
            </a:extLst>
          </p:cNvPr>
          <p:cNvSpPr txBox="1">
            <a:spLocks noChangeArrowheads="1"/>
          </p:cNvSpPr>
          <p:nvPr/>
        </p:nvSpPr>
        <p:spPr bwMode="auto">
          <a:xfrm>
            <a:off x="5724525" y="2924175"/>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7161" name="Text Box 57">
            <a:extLst>
              <a:ext uri="{FF2B5EF4-FFF2-40B4-BE49-F238E27FC236}">
                <a16:creationId xmlns:a16="http://schemas.microsoft.com/office/drawing/2014/main" id="{03EE52CE-B035-4D92-994A-25F988010E89}"/>
              </a:ext>
            </a:extLst>
          </p:cNvPr>
          <p:cNvSpPr txBox="1">
            <a:spLocks noChangeArrowheads="1"/>
          </p:cNvSpPr>
          <p:nvPr/>
        </p:nvSpPr>
        <p:spPr bwMode="auto">
          <a:xfrm>
            <a:off x="6013450"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62" name="Text Box 58">
            <a:extLst>
              <a:ext uri="{FF2B5EF4-FFF2-40B4-BE49-F238E27FC236}">
                <a16:creationId xmlns:a16="http://schemas.microsoft.com/office/drawing/2014/main" id="{FBC7042B-D6AA-4116-8EFF-635521909AF0}"/>
              </a:ext>
            </a:extLst>
          </p:cNvPr>
          <p:cNvSpPr txBox="1">
            <a:spLocks noChangeArrowheads="1"/>
          </p:cNvSpPr>
          <p:nvPr/>
        </p:nvSpPr>
        <p:spPr bwMode="auto">
          <a:xfrm>
            <a:off x="6516688" y="20605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63" name="Text Box 59">
            <a:extLst>
              <a:ext uri="{FF2B5EF4-FFF2-40B4-BE49-F238E27FC236}">
                <a16:creationId xmlns:a16="http://schemas.microsoft.com/office/drawing/2014/main" id="{26CAEA1E-4D17-4EBC-BDC9-F8AB4F767973}"/>
              </a:ext>
            </a:extLst>
          </p:cNvPr>
          <p:cNvSpPr txBox="1">
            <a:spLocks noChangeArrowheads="1"/>
          </p:cNvSpPr>
          <p:nvPr/>
        </p:nvSpPr>
        <p:spPr bwMode="auto">
          <a:xfrm>
            <a:off x="6013450"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7164" name="Text Box 60">
            <a:extLst>
              <a:ext uri="{FF2B5EF4-FFF2-40B4-BE49-F238E27FC236}">
                <a16:creationId xmlns:a16="http://schemas.microsoft.com/office/drawing/2014/main" id="{E3476A2A-9B99-4813-98AD-D203AEAD85A3}"/>
              </a:ext>
            </a:extLst>
          </p:cNvPr>
          <p:cNvSpPr txBox="1">
            <a:spLocks noChangeArrowheads="1"/>
          </p:cNvSpPr>
          <p:nvPr/>
        </p:nvSpPr>
        <p:spPr bwMode="auto">
          <a:xfrm>
            <a:off x="6516688" y="11969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7165" name="Line 61">
            <a:extLst>
              <a:ext uri="{FF2B5EF4-FFF2-40B4-BE49-F238E27FC236}">
                <a16:creationId xmlns:a16="http://schemas.microsoft.com/office/drawing/2014/main" id="{E27E0C8B-C226-4766-BC6D-9E6D2CBD2C7D}"/>
              </a:ext>
            </a:extLst>
          </p:cNvPr>
          <p:cNvSpPr>
            <a:spLocks noChangeShapeType="1"/>
          </p:cNvSpPr>
          <p:nvPr/>
        </p:nvSpPr>
        <p:spPr bwMode="auto">
          <a:xfrm>
            <a:off x="4427538" y="3500438"/>
            <a:ext cx="0" cy="8636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6" name="Line 62">
            <a:extLst>
              <a:ext uri="{FF2B5EF4-FFF2-40B4-BE49-F238E27FC236}">
                <a16:creationId xmlns:a16="http://schemas.microsoft.com/office/drawing/2014/main" id="{0C08B638-8511-4438-83C6-DBBABD8C6CA1}"/>
              </a:ext>
            </a:extLst>
          </p:cNvPr>
          <p:cNvSpPr>
            <a:spLocks noChangeShapeType="1"/>
          </p:cNvSpPr>
          <p:nvPr/>
        </p:nvSpPr>
        <p:spPr bwMode="auto">
          <a:xfrm>
            <a:off x="4067175" y="3500438"/>
            <a:ext cx="0" cy="8636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7" name="Text Box 63">
            <a:extLst>
              <a:ext uri="{FF2B5EF4-FFF2-40B4-BE49-F238E27FC236}">
                <a16:creationId xmlns:a16="http://schemas.microsoft.com/office/drawing/2014/main" id="{78A0B540-958D-41CC-834B-7C9EC20547D7}"/>
              </a:ext>
            </a:extLst>
          </p:cNvPr>
          <p:cNvSpPr txBox="1">
            <a:spLocks noChangeArrowheads="1"/>
          </p:cNvSpPr>
          <p:nvPr/>
        </p:nvSpPr>
        <p:spPr bwMode="auto">
          <a:xfrm>
            <a:off x="3779838" y="3213100"/>
            <a:ext cx="1082675" cy="314325"/>
          </a:xfrm>
          <a:prstGeom prst="rect">
            <a:avLst/>
          </a:prstGeom>
          <a:solidFill>
            <a:srgbClr val="008000">
              <a:alpha val="59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只检查报头</a:t>
            </a:r>
          </a:p>
        </p:txBody>
      </p:sp>
      <p:sp>
        <p:nvSpPr>
          <p:cNvPr id="47168" name="Line 64">
            <a:extLst>
              <a:ext uri="{FF2B5EF4-FFF2-40B4-BE49-F238E27FC236}">
                <a16:creationId xmlns:a16="http://schemas.microsoft.com/office/drawing/2014/main" id="{3FA1F553-491A-40CC-BA0F-34FBCE5CB371}"/>
              </a:ext>
            </a:extLst>
          </p:cNvPr>
          <p:cNvSpPr>
            <a:spLocks noChangeShapeType="1"/>
          </p:cNvSpPr>
          <p:nvPr/>
        </p:nvSpPr>
        <p:spPr bwMode="auto">
          <a:xfrm>
            <a:off x="3924300" y="4365625"/>
            <a:ext cx="79057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69" name="Line 65">
            <a:extLst>
              <a:ext uri="{FF2B5EF4-FFF2-40B4-BE49-F238E27FC236}">
                <a16:creationId xmlns:a16="http://schemas.microsoft.com/office/drawing/2014/main" id="{9A10715B-6BDB-45FA-83B7-6B65387A028E}"/>
              </a:ext>
            </a:extLst>
          </p:cNvPr>
          <p:cNvSpPr>
            <a:spLocks noChangeShapeType="1"/>
          </p:cNvSpPr>
          <p:nvPr/>
        </p:nvSpPr>
        <p:spPr bwMode="auto">
          <a:xfrm>
            <a:off x="47879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70" name="Oval 66">
            <a:extLst>
              <a:ext uri="{FF2B5EF4-FFF2-40B4-BE49-F238E27FC236}">
                <a16:creationId xmlns:a16="http://schemas.microsoft.com/office/drawing/2014/main" id="{63402954-69C8-4BAF-B15C-6FB15AEC3B5D}"/>
              </a:ext>
            </a:extLst>
          </p:cNvPr>
          <p:cNvSpPr>
            <a:spLocks noChangeArrowheads="1"/>
          </p:cNvSpPr>
          <p:nvPr/>
        </p:nvSpPr>
        <p:spPr bwMode="auto">
          <a:xfrm>
            <a:off x="4716463" y="4292600"/>
            <a:ext cx="936625" cy="576263"/>
          </a:xfrm>
          <a:prstGeom prst="ellipse">
            <a:avLst/>
          </a:prstGeom>
          <a:solidFill>
            <a:schemeClr val="bg1">
              <a:alpha val="0"/>
            </a:schemeClr>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47171" name="Line 67">
            <a:extLst>
              <a:ext uri="{FF2B5EF4-FFF2-40B4-BE49-F238E27FC236}">
                <a16:creationId xmlns:a16="http://schemas.microsoft.com/office/drawing/2014/main" id="{6ACBF064-FD40-478A-B3AF-BCD78BB57F16}"/>
              </a:ext>
            </a:extLst>
          </p:cNvPr>
          <p:cNvSpPr>
            <a:spLocks noChangeShapeType="1"/>
          </p:cNvSpPr>
          <p:nvPr/>
        </p:nvSpPr>
        <p:spPr bwMode="auto">
          <a:xfrm flipH="1" flipV="1">
            <a:off x="5651500" y="4581525"/>
            <a:ext cx="433388"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72" name="Line 68">
            <a:extLst>
              <a:ext uri="{FF2B5EF4-FFF2-40B4-BE49-F238E27FC236}">
                <a16:creationId xmlns:a16="http://schemas.microsoft.com/office/drawing/2014/main" id="{30D884EA-9D54-4B1E-A24A-CB4658187841}"/>
              </a:ext>
            </a:extLst>
          </p:cNvPr>
          <p:cNvSpPr>
            <a:spLocks noChangeShapeType="1"/>
          </p:cNvSpPr>
          <p:nvPr/>
        </p:nvSpPr>
        <p:spPr bwMode="auto">
          <a:xfrm>
            <a:off x="6084888" y="4365625"/>
            <a:ext cx="0" cy="11509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73" name="Text Box 69">
            <a:extLst>
              <a:ext uri="{FF2B5EF4-FFF2-40B4-BE49-F238E27FC236}">
                <a16:creationId xmlns:a16="http://schemas.microsoft.com/office/drawing/2014/main" id="{58167E61-655C-4A18-867D-7C233D41A367}"/>
              </a:ext>
            </a:extLst>
          </p:cNvPr>
          <p:cNvSpPr txBox="1">
            <a:spLocks noChangeArrowheads="1"/>
          </p:cNvSpPr>
          <p:nvPr/>
        </p:nvSpPr>
        <p:spPr bwMode="auto">
          <a:xfrm>
            <a:off x="6011863" y="4292600"/>
            <a:ext cx="148748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1</a:t>
            </a:r>
            <a:r>
              <a:rPr lang="zh-CN" altLang="en-US" sz="1200" b="1"/>
              <a:t>、不检查数据区</a:t>
            </a:r>
          </a:p>
          <a:p>
            <a:pPr eaLnBrk="1" hangingPunct="1">
              <a:spcBef>
                <a:spcPct val="0"/>
              </a:spcBef>
              <a:buFontTx/>
              <a:buNone/>
            </a:pPr>
            <a:r>
              <a:rPr lang="en-US" altLang="zh-CN" sz="1200" b="1"/>
              <a:t>2</a:t>
            </a:r>
            <a:r>
              <a:rPr lang="zh-CN" altLang="en-US" sz="1200" b="1"/>
              <a:t>、建立连接状态表</a:t>
            </a:r>
          </a:p>
          <a:p>
            <a:pPr eaLnBrk="1" hangingPunct="1">
              <a:spcBef>
                <a:spcPct val="0"/>
              </a:spcBef>
              <a:buFontTx/>
              <a:buNone/>
            </a:pPr>
            <a:r>
              <a:rPr lang="en-US" altLang="zh-CN" sz="1200" b="1"/>
              <a:t>3</a:t>
            </a:r>
            <a:r>
              <a:rPr lang="zh-CN" altLang="en-US" sz="1200" b="1"/>
              <a:t>、前后报文相关</a:t>
            </a:r>
          </a:p>
          <a:p>
            <a:pPr eaLnBrk="1" hangingPunct="1">
              <a:spcBef>
                <a:spcPct val="0"/>
              </a:spcBef>
              <a:buFontTx/>
              <a:buNone/>
            </a:pPr>
            <a:r>
              <a:rPr lang="en-US" altLang="zh-CN" sz="1200" b="1"/>
              <a:t>4</a:t>
            </a:r>
            <a:r>
              <a:rPr lang="zh-CN" altLang="en-US" sz="1200" b="1"/>
              <a:t>、应用层控制很弱</a:t>
            </a:r>
          </a:p>
        </p:txBody>
      </p:sp>
      <p:sp>
        <p:nvSpPr>
          <p:cNvPr id="47174" name="Line 70">
            <a:extLst>
              <a:ext uri="{FF2B5EF4-FFF2-40B4-BE49-F238E27FC236}">
                <a16:creationId xmlns:a16="http://schemas.microsoft.com/office/drawing/2014/main" id="{80B80887-520E-42A0-A6E0-FD789EB454F3}"/>
              </a:ext>
            </a:extLst>
          </p:cNvPr>
          <p:cNvSpPr>
            <a:spLocks noChangeShapeType="1"/>
          </p:cNvSpPr>
          <p:nvPr/>
        </p:nvSpPr>
        <p:spPr bwMode="auto">
          <a:xfrm flipV="1">
            <a:off x="4067175" y="2276475"/>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75" name="Text Box 71">
            <a:extLst>
              <a:ext uri="{FF2B5EF4-FFF2-40B4-BE49-F238E27FC236}">
                <a16:creationId xmlns:a16="http://schemas.microsoft.com/office/drawing/2014/main" id="{F457D2A0-B454-4AFD-A5C2-BD50A986ADDD}"/>
              </a:ext>
            </a:extLst>
          </p:cNvPr>
          <p:cNvSpPr txBox="1">
            <a:spLocks noChangeArrowheads="1"/>
          </p:cNvSpPr>
          <p:nvPr/>
        </p:nvSpPr>
        <p:spPr bwMode="auto">
          <a:xfrm>
            <a:off x="3630613" y="1916113"/>
            <a:ext cx="1438275" cy="314325"/>
          </a:xfrm>
          <a:prstGeom prst="rect">
            <a:avLst/>
          </a:prstGeom>
          <a:solidFill>
            <a:srgbClr val="008000">
              <a:alpha val="50195"/>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建立连接状态表</a:t>
            </a:r>
          </a:p>
        </p:txBody>
      </p:sp>
      <p:sp>
        <p:nvSpPr>
          <p:cNvPr id="72" name="Rectangle 5">
            <a:extLst>
              <a:ext uri="{FF2B5EF4-FFF2-40B4-BE49-F238E27FC236}">
                <a16:creationId xmlns:a16="http://schemas.microsoft.com/office/drawing/2014/main" id="{0F1C76BB-8BBD-47FA-8312-E5C3DE933DD0}"/>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
        <p:nvSpPr>
          <p:cNvPr id="2" name="标题 1">
            <a:extLst>
              <a:ext uri="{FF2B5EF4-FFF2-40B4-BE49-F238E27FC236}">
                <a16:creationId xmlns:a16="http://schemas.microsoft.com/office/drawing/2014/main" id="{AB2AFF8A-2FD4-4644-B216-C76C2DBBA156}"/>
              </a:ext>
            </a:extLst>
          </p:cNvPr>
          <p:cNvSpPr>
            <a:spLocks noGrp="1"/>
          </p:cNvSpPr>
          <p:nvPr>
            <p:ph type="title"/>
          </p:nvPr>
        </p:nvSpPr>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7131"/>
                                        </p:tgtEl>
                                        <p:attrNameLst>
                                          <p:attrName>style.visibility</p:attrName>
                                        </p:attrNameLst>
                                      </p:cBhvr>
                                      <p:to>
                                        <p:strVal val="visible"/>
                                      </p:to>
                                    </p:set>
                                    <p:animEffect transition="in" filter="slide(fromTop)">
                                      <p:cBhvr>
                                        <p:cTn id="7" dur="500"/>
                                        <p:tgtEl>
                                          <p:spTgt spid="47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7119"/>
                                        </p:tgtEl>
                                        <p:attrNameLst>
                                          <p:attrName>style.visibility</p:attrName>
                                        </p:attrNameLst>
                                      </p:cBhvr>
                                      <p:to>
                                        <p:strVal val="visible"/>
                                      </p:to>
                                    </p:set>
                                    <p:animEffect transition="in" filter="wipe(up)">
                                      <p:cBhvr>
                                        <p:cTn id="12" dur="500"/>
                                        <p:tgtEl>
                                          <p:spTgt spid="47119"/>
                                        </p:tgtEl>
                                      </p:cBhvr>
                                    </p:animEffect>
                                  </p:childTnLst>
                                </p:cTn>
                              </p:par>
                            </p:childTnLst>
                          </p:cTn>
                        </p:par>
                        <p:par>
                          <p:cTn id="13" fill="hold" nodeType="afterGroup">
                            <p:stCondLst>
                              <p:cond delay="500"/>
                            </p:stCondLst>
                            <p:childTnLst>
                              <p:par>
                                <p:cTn id="14" presetID="1" presetClass="exit" presetSubtype="0" fill="hold" grpId="1" nodeType="afterEffect">
                                  <p:stCondLst>
                                    <p:cond delay="0"/>
                                  </p:stCondLst>
                                  <p:childTnLst>
                                    <p:set>
                                      <p:cBhvr>
                                        <p:cTn id="15" dur="1" fill="hold">
                                          <p:stCondLst>
                                            <p:cond delay="0"/>
                                          </p:stCondLst>
                                        </p:cTn>
                                        <p:tgtEl>
                                          <p:spTgt spid="47131"/>
                                        </p:tgtEl>
                                        <p:attrNameLst>
                                          <p:attrName>style.visibility</p:attrName>
                                        </p:attrNameLst>
                                      </p:cBhvr>
                                      <p:to>
                                        <p:strVal val="hidden"/>
                                      </p:to>
                                    </p:set>
                                  </p:childTnLst>
                                </p:cTn>
                              </p:par>
                            </p:childTnLst>
                          </p:cTn>
                        </p:par>
                        <p:par>
                          <p:cTn id="16" fill="hold" nodeType="afterGroup">
                            <p:stCondLst>
                              <p:cond delay="500"/>
                            </p:stCondLst>
                            <p:childTnLst>
                              <p:par>
                                <p:cTn id="17" presetID="12" presetClass="entr" presetSubtype="1" fill="hold" grpId="0" nodeType="afterEffect">
                                  <p:stCondLst>
                                    <p:cond delay="0"/>
                                  </p:stCondLst>
                                  <p:childTnLst>
                                    <p:set>
                                      <p:cBhvr>
                                        <p:cTn id="18" dur="1" fill="hold">
                                          <p:stCondLst>
                                            <p:cond delay="0"/>
                                          </p:stCondLst>
                                        </p:cTn>
                                        <p:tgtEl>
                                          <p:spTgt spid="47132"/>
                                        </p:tgtEl>
                                        <p:attrNameLst>
                                          <p:attrName>style.visibility</p:attrName>
                                        </p:attrNameLst>
                                      </p:cBhvr>
                                      <p:to>
                                        <p:strVal val="visible"/>
                                      </p:to>
                                    </p:set>
                                    <p:animEffect transition="in" filter="slide(fromTop)">
                                      <p:cBhvr>
                                        <p:cTn id="19" dur="500"/>
                                        <p:tgtEl>
                                          <p:spTgt spid="47132"/>
                                        </p:tgtEl>
                                      </p:cBhvr>
                                    </p:animEffect>
                                  </p:childTnLst>
                                </p:cTn>
                              </p:par>
                            </p:childTnLst>
                          </p:cTn>
                        </p:par>
                        <p:par>
                          <p:cTn id="20" fill="hold" nodeType="afterGroup">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47143"/>
                                        </p:tgtEl>
                                        <p:attrNameLst>
                                          <p:attrName>style.visibility</p:attrName>
                                        </p:attrNameLst>
                                      </p:cBhvr>
                                      <p:to>
                                        <p:strVal val="visible"/>
                                      </p:to>
                                    </p:set>
                                    <p:animEffect transition="in" filter="slide(fromLeft)">
                                      <p:cBhvr>
                                        <p:cTn id="23" dur="500"/>
                                        <p:tgtEl>
                                          <p:spTgt spid="4714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47120"/>
                                        </p:tgtEl>
                                        <p:attrNameLst>
                                          <p:attrName>style.visibility</p:attrName>
                                        </p:attrNameLst>
                                      </p:cBhvr>
                                      <p:to>
                                        <p:strVal val="visible"/>
                                      </p:to>
                                    </p:set>
                                    <p:animEffect transition="in" filter="wipe(up)">
                                      <p:cBhvr>
                                        <p:cTn id="28" dur="500"/>
                                        <p:tgtEl>
                                          <p:spTgt spid="47120"/>
                                        </p:tgtEl>
                                      </p:cBhvr>
                                    </p:animEffect>
                                  </p:childTnLst>
                                </p:cTn>
                              </p:par>
                            </p:childTnLst>
                          </p:cTn>
                        </p:par>
                        <p:par>
                          <p:cTn id="29" fill="hold" nodeType="afterGroup">
                            <p:stCondLst>
                              <p:cond delay="500"/>
                            </p:stCondLst>
                            <p:childTnLst>
                              <p:par>
                                <p:cTn id="30" presetID="1" presetClass="exit" presetSubtype="0" fill="hold" grpId="1" nodeType="afterEffect">
                                  <p:stCondLst>
                                    <p:cond delay="0"/>
                                  </p:stCondLst>
                                  <p:childTnLst>
                                    <p:set>
                                      <p:cBhvr>
                                        <p:cTn id="31" dur="1" fill="hold">
                                          <p:stCondLst>
                                            <p:cond delay="0"/>
                                          </p:stCondLst>
                                        </p:cTn>
                                        <p:tgtEl>
                                          <p:spTgt spid="4713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7143"/>
                                        </p:tgtEl>
                                        <p:attrNameLst>
                                          <p:attrName>style.visibility</p:attrName>
                                        </p:attrNameLst>
                                      </p:cBhvr>
                                      <p:to>
                                        <p:strVal val="hidden"/>
                                      </p:to>
                                    </p:set>
                                  </p:childTnLst>
                                </p:cTn>
                              </p:par>
                            </p:childTnLst>
                          </p:cTn>
                        </p:par>
                        <p:par>
                          <p:cTn id="34" fill="hold" nodeType="afterGroup">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47144"/>
                                        </p:tgtEl>
                                        <p:attrNameLst>
                                          <p:attrName>style.visibility</p:attrName>
                                        </p:attrNameLst>
                                      </p:cBhvr>
                                      <p:to>
                                        <p:strVal val="visible"/>
                                      </p:to>
                                    </p:set>
                                    <p:animEffect transition="in" filter="slide(fromTop)">
                                      <p:cBhvr>
                                        <p:cTn id="37" dur="500"/>
                                        <p:tgtEl>
                                          <p:spTgt spid="47144"/>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47146"/>
                                        </p:tgtEl>
                                        <p:attrNameLst>
                                          <p:attrName>style.visibility</p:attrName>
                                        </p:attrNameLst>
                                      </p:cBhvr>
                                      <p:to>
                                        <p:strVal val="visible"/>
                                      </p:to>
                                    </p:set>
                                    <p:animEffect transition="in" filter="slide(fromTop)">
                                      <p:cBhvr>
                                        <p:cTn id="40" dur="500"/>
                                        <p:tgtEl>
                                          <p:spTgt spid="47146"/>
                                        </p:tgtEl>
                                      </p:cBhvr>
                                    </p:animEffect>
                                  </p:childTnLst>
                                </p:cTn>
                              </p:par>
                            </p:childTnLst>
                          </p:cTn>
                        </p:par>
                        <p:par>
                          <p:cTn id="41" fill="hold" nodeType="afterGroup">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47145"/>
                                        </p:tgtEl>
                                        <p:attrNameLst>
                                          <p:attrName>style.visibility</p:attrName>
                                        </p:attrNameLst>
                                      </p:cBhvr>
                                      <p:to>
                                        <p:strVal val="visible"/>
                                      </p:to>
                                    </p:set>
                                    <p:animEffect transition="in" filter="slide(fromLeft)">
                                      <p:cBhvr>
                                        <p:cTn id="44" dur="500"/>
                                        <p:tgtEl>
                                          <p:spTgt spid="4714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47121"/>
                                        </p:tgtEl>
                                        <p:attrNameLst>
                                          <p:attrName>style.visibility</p:attrName>
                                        </p:attrNameLst>
                                      </p:cBhvr>
                                      <p:to>
                                        <p:strVal val="visible"/>
                                      </p:to>
                                    </p:set>
                                    <p:animEffect transition="in" filter="wipe(up)">
                                      <p:cBhvr>
                                        <p:cTn id="49" dur="500"/>
                                        <p:tgtEl>
                                          <p:spTgt spid="47121"/>
                                        </p:tgtEl>
                                      </p:cBhvr>
                                    </p:animEffect>
                                  </p:childTnLst>
                                </p:cTn>
                              </p:par>
                            </p:childTnLst>
                          </p:cTn>
                        </p:par>
                        <p:par>
                          <p:cTn id="50" fill="hold" nodeType="afterGroup">
                            <p:stCondLst>
                              <p:cond delay="500"/>
                            </p:stCondLst>
                            <p:childTnLst>
                              <p:par>
                                <p:cTn id="51" presetID="1" presetClass="exit" presetSubtype="0" fill="hold" grpId="1" nodeType="afterEffect">
                                  <p:stCondLst>
                                    <p:cond delay="0"/>
                                  </p:stCondLst>
                                  <p:childTnLst>
                                    <p:set>
                                      <p:cBhvr>
                                        <p:cTn id="52" dur="1" fill="hold">
                                          <p:stCondLst>
                                            <p:cond delay="0"/>
                                          </p:stCondLst>
                                        </p:cTn>
                                        <p:tgtEl>
                                          <p:spTgt spid="47144"/>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714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7145"/>
                                        </p:tgtEl>
                                        <p:attrNameLst>
                                          <p:attrName>style.visibility</p:attrName>
                                        </p:attrNameLst>
                                      </p:cBhvr>
                                      <p:to>
                                        <p:strVal val="hidden"/>
                                      </p:to>
                                    </p:set>
                                  </p:childTnLst>
                                </p:cTn>
                              </p:par>
                            </p:childTnLst>
                          </p:cTn>
                        </p:par>
                        <p:par>
                          <p:cTn id="57" fill="hold" nodeType="afterGroup">
                            <p:stCondLst>
                              <p:cond delay="500"/>
                            </p:stCondLst>
                            <p:childTnLst>
                              <p:par>
                                <p:cTn id="58" presetID="12" presetClass="entr" presetSubtype="1" fill="hold" grpId="0" nodeType="afterEffect">
                                  <p:stCondLst>
                                    <p:cond delay="0"/>
                                  </p:stCondLst>
                                  <p:childTnLst>
                                    <p:set>
                                      <p:cBhvr>
                                        <p:cTn id="59" dur="1" fill="hold">
                                          <p:stCondLst>
                                            <p:cond delay="0"/>
                                          </p:stCondLst>
                                        </p:cTn>
                                        <p:tgtEl>
                                          <p:spTgt spid="47147"/>
                                        </p:tgtEl>
                                        <p:attrNameLst>
                                          <p:attrName>style.visibility</p:attrName>
                                        </p:attrNameLst>
                                      </p:cBhvr>
                                      <p:to>
                                        <p:strVal val="visible"/>
                                      </p:to>
                                    </p:set>
                                    <p:animEffect transition="in" filter="slide(fromTop)">
                                      <p:cBhvr>
                                        <p:cTn id="60" dur="500"/>
                                        <p:tgtEl>
                                          <p:spTgt spid="47147"/>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47148"/>
                                        </p:tgtEl>
                                        <p:attrNameLst>
                                          <p:attrName>style.visibility</p:attrName>
                                        </p:attrNameLst>
                                      </p:cBhvr>
                                      <p:to>
                                        <p:strVal val="visible"/>
                                      </p:to>
                                    </p:set>
                                    <p:animEffect transition="in" filter="slide(fromTop)">
                                      <p:cBhvr>
                                        <p:cTn id="63" dur="500"/>
                                        <p:tgtEl>
                                          <p:spTgt spid="47148"/>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47149"/>
                                        </p:tgtEl>
                                        <p:attrNameLst>
                                          <p:attrName>style.visibility</p:attrName>
                                        </p:attrNameLst>
                                      </p:cBhvr>
                                      <p:to>
                                        <p:strVal val="visible"/>
                                      </p:to>
                                    </p:set>
                                    <p:animEffect transition="in" filter="slide(fromTop)">
                                      <p:cBhvr>
                                        <p:cTn id="66" dur="500"/>
                                        <p:tgtEl>
                                          <p:spTgt spid="47149"/>
                                        </p:tgtEl>
                                      </p:cBhvr>
                                    </p:animEffect>
                                  </p:childTnLst>
                                </p:cTn>
                              </p:par>
                            </p:childTnLst>
                          </p:cTn>
                        </p:par>
                        <p:par>
                          <p:cTn id="67" fill="hold" nodeType="afterGroup">
                            <p:stCondLst>
                              <p:cond delay="1000"/>
                            </p:stCondLst>
                            <p:childTnLst>
                              <p:par>
                                <p:cTn id="68" presetID="12" presetClass="entr" presetSubtype="8" fill="hold" grpId="0" nodeType="afterEffect">
                                  <p:stCondLst>
                                    <p:cond delay="0"/>
                                  </p:stCondLst>
                                  <p:childTnLst>
                                    <p:set>
                                      <p:cBhvr>
                                        <p:cTn id="69" dur="1" fill="hold">
                                          <p:stCondLst>
                                            <p:cond delay="0"/>
                                          </p:stCondLst>
                                        </p:cTn>
                                        <p:tgtEl>
                                          <p:spTgt spid="47150"/>
                                        </p:tgtEl>
                                        <p:attrNameLst>
                                          <p:attrName>style.visibility</p:attrName>
                                        </p:attrNameLst>
                                      </p:cBhvr>
                                      <p:to>
                                        <p:strVal val="visible"/>
                                      </p:to>
                                    </p:set>
                                    <p:animEffect transition="in" filter="slide(fromLeft)">
                                      <p:cBhvr>
                                        <p:cTn id="70" dur="500"/>
                                        <p:tgtEl>
                                          <p:spTgt spid="47150"/>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47122"/>
                                        </p:tgtEl>
                                        <p:attrNameLst>
                                          <p:attrName>style.visibility</p:attrName>
                                        </p:attrNameLst>
                                      </p:cBhvr>
                                      <p:to>
                                        <p:strVal val="visible"/>
                                      </p:to>
                                    </p:set>
                                    <p:animEffect transition="in" filter="wipe(up)">
                                      <p:cBhvr>
                                        <p:cTn id="75" dur="500"/>
                                        <p:tgtEl>
                                          <p:spTgt spid="47122"/>
                                        </p:tgtEl>
                                      </p:cBhvr>
                                    </p:animEffect>
                                  </p:childTnLst>
                                </p:cTn>
                              </p:par>
                            </p:childTnLst>
                          </p:cTn>
                        </p:par>
                        <p:par>
                          <p:cTn id="76" fill="hold" nodeType="afterGroup">
                            <p:stCondLst>
                              <p:cond delay="500"/>
                            </p:stCondLst>
                            <p:childTnLst>
                              <p:par>
                                <p:cTn id="77" presetID="1" presetClass="exit" presetSubtype="0" fill="hold" grpId="1" nodeType="afterEffect">
                                  <p:stCondLst>
                                    <p:cond delay="0"/>
                                  </p:stCondLst>
                                  <p:childTnLst>
                                    <p:set>
                                      <p:cBhvr>
                                        <p:cTn id="78" dur="1" fill="hold">
                                          <p:stCondLst>
                                            <p:cond delay="0"/>
                                          </p:stCondLst>
                                        </p:cTn>
                                        <p:tgtEl>
                                          <p:spTgt spid="4714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714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714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7150"/>
                                        </p:tgtEl>
                                        <p:attrNameLst>
                                          <p:attrName>style.visibility</p:attrName>
                                        </p:attrNameLst>
                                      </p:cBhvr>
                                      <p:to>
                                        <p:strVal val="hidden"/>
                                      </p:to>
                                    </p:set>
                                  </p:childTnLst>
                                </p:cTn>
                              </p:par>
                            </p:childTnLst>
                          </p:cTn>
                        </p:par>
                        <p:par>
                          <p:cTn id="85" fill="hold" nodeType="afterGroup">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7129"/>
                                        </p:tgtEl>
                                        <p:attrNameLst>
                                          <p:attrName>style.visibility</p:attrName>
                                        </p:attrNameLst>
                                      </p:cBhvr>
                                      <p:to>
                                        <p:strVal val="visible"/>
                                      </p:to>
                                    </p:set>
                                    <p:animEffect transition="in" filter="wipe(left)">
                                      <p:cBhvr>
                                        <p:cTn id="88" dur="500"/>
                                        <p:tgtEl>
                                          <p:spTgt spid="47129"/>
                                        </p:tgtEl>
                                      </p:cBhvr>
                                    </p:animEffect>
                                  </p:childTnLst>
                                </p:cTn>
                              </p:par>
                            </p:childTnLst>
                          </p:cTn>
                        </p:par>
                        <p:par>
                          <p:cTn id="89" fill="hold" nodeType="afterGroup">
                            <p:stCondLst>
                              <p:cond delay="1000"/>
                            </p:stCondLst>
                            <p:childTnLst>
                              <p:par>
                                <p:cTn id="90" presetID="1" presetClass="exit" presetSubtype="0" fill="hold" grpId="1" nodeType="afterEffect">
                                  <p:stCondLst>
                                    <p:cond delay="0"/>
                                  </p:stCondLst>
                                  <p:childTnLst>
                                    <p:set>
                                      <p:cBhvr>
                                        <p:cTn id="91" dur="1" fill="hold">
                                          <p:stCondLst>
                                            <p:cond delay="0"/>
                                          </p:stCondLst>
                                        </p:cTn>
                                        <p:tgtEl>
                                          <p:spTgt spid="47129"/>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nodeType="clickEffect">
                                  <p:stCondLst>
                                    <p:cond delay="0"/>
                                  </p:stCondLst>
                                  <p:childTnLst>
                                    <p:set>
                                      <p:cBhvr>
                                        <p:cTn id="95" dur="1" fill="hold">
                                          <p:stCondLst>
                                            <p:cond delay="0"/>
                                          </p:stCondLst>
                                        </p:cTn>
                                        <p:tgtEl>
                                          <p:spTgt spid="47151"/>
                                        </p:tgtEl>
                                        <p:attrNameLst>
                                          <p:attrName>style.visibility</p:attrName>
                                        </p:attrNameLst>
                                      </p:cBhvr>
                                      <p:to>
                                        <p:strVal val="visible"/>
                                      </p:to>
                                    </p:set>
                                    <p:animEffect transition="in" filter="wipe(down)">
                                      <p:cBhvr>
                                        <p:cTn id="96" dur="500"/>
                                        <p:tgtEl>
                                          <p:spTgt spid="47151"/>
                                        </p:tgtEl>
                                      </p:cBhvr>
                                    </p:animEffect>
                                  </p:childTnLst>
                                </p:cTn>
                              </p:par>
                            </p:childTnLst>
                          </p:cTn>
                        </p:par>
                        <p:par>
                          <p:cTn id="97" fill="hold" nodeType="afterGroup">
                            <p:stCondLst>
                              <p:cond delay="500"/>
                            </p:stCondLst>
                            <p:childTnLst>
                              <p:par>
                                <p:cTn id="98" presetID="23" presetClass="entr" presetSubtype="16" fill="hold" grpId="0" nodeType="afterEffect">
                                  <p:stCondLst>
                                    <p:cond delay="0"/>
                                  </p:stCondLst>
                                  <p:childTnLst>
                                    <p:set>
                                      <p:cBhvr>
                                        <p:cTn id="99" dur="1" fill="hold">
                                          <p:stCondLst>
                                            <p:cond delay="0"/>
                                          </p:stCondLst>
                                        </p:cTn>
                                        <p:tgtEl>
                                          <p:spTgt spid="47152"/>
                                        </p:tgtEl>
                                        <p:attrNameLst>
                                          <p:attrName>style.visibility</p:attrName>
                                        </p:attrNameLst>
                                      </p:cBhvr>
                                      <p:to>
                                        <p:strVal val="visible"/>
                                      </p:to>
                                    </p:set>
                                    <p:anim calcmode="lin" valueType="num">
                                      <p:cBhvr>
                                        <p:cTn id="100" dur="500" fill="hold"/>
                                        <p:tgtEl>
                                          <p:spTgt spid="47152"/>
                                        </p:tgtEl>
                                        <p:attrNameLst>
                                          <p:attrName>ppt_w</p:attrName>
                                        </p:attrNameLst>
                                      </p:cBhvr>
                                      <p:tavLst>
                                        <p:tav tm="0">
                                          <p:val>
                                            <p:fltVal val="0"/>
                                          </p:val>
                                        </p:tav>
                                        <p:tav tm="100000">
                                          <p:val>
                                            <p:strVal val="#ppt_w"/>
                                          </p:val>
                                        </p:tav>
                                      </p:tavLst>
                                    </p:anim>
                                    <p:anim calcmode="lin" valueType="num">
                                      <p:cBhvr>
                                        <p:cTn id="101" dur="500" fill="hold"/>
                                        <p:tgtEl>
                                          <p:spTgt spid="47152"/>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0"/>
                                  </p:stCondLst>
                                  <p:childTnLst>
                                    <p:set>
                                      <p:cBhvr>
                                        <p:cTn id="103" dur="1" fill="hold">
                                          <p:stCondLst>
                                            <p:cond delay="0"/>
                                          </p:stCondLst>
                                        </p:cTn>
                                        <p:tgtEl>
                                          <p:spTgt spid="47153"/>
                                        </p:tgtEl>
                                        <p:attrNameLst>
                                          <p:attrName>style.visibility</p:attrName>
                                        </p:attrNameLst>
                                      </p:cBhvr>
                                      <p:to>
                                        <p:strVal val="visible"/>
                                      </p:to>
                                    </p:set>
                                    <p:anim calcmode="lin" valueType="num">
                                      <p:cBhvr>
                                        <p:cTn id="104" dur="500" fill="hold"/>
                                        <p:tgtEl>
                                          <p:spTgt spid="47153"/>
                                        </p:tgtEl>
                                        <p:attrNameLst>
                                          <p:attrName>ppt_w</p:attrName>
                                        </p:attrNameLst>
                                      </p:cBhvr>
                                      <p:tavLst>
                                        <p:tav tm="0">
                                          <p:val>
                                            <p:fltVal val="0"/>
                                          </p:val>
                                        </p:tav>
                                        <p:tav tm="100000">
                                          <p:val>
                                            <p:strVal val="#ppt_w"/>
                                          </p:val>
                                        </p:tav>
                                      </p:tavLst>
                                    </p:anim>
                                    <p:anim calcmode="lin" valueType="num">
                                      <p:cBhvr>
                                        <p:cTn id="105" dur="500" fill="hold"/>
                                        <p:tgtEl>
                                          <p:spTgt spid="47153"/>
                                        </p:tgtEl>
                                        <p:attrNameLst>
                                          <p:attrName>ppt_h</p:attrName>
                                        </p:attrNameLst>
                                      </p:cBhvr>
                                      <p:tavLst>
                                        <p:tav tm="0">
                                          <p:val>
                                            <p:fltVal val="0"/>
                                          </p:val>
                                        </p:tav>
                                        <p:tav tm="100000">
                                          <p:val>
                                            <p:strVal val="#ppt_h"/>
                                          </p:val>
                                        </p:tav>
                                      </p:tavLst>
                                    </p:anim>
                                  </p:childTnLst>
                                </p:cTn>
                              </p:par>
                              <p:par>
                                <p:cTn id="106" presetID="23" presetClass="entr" presetSubtype="16" fill="hold" grpId="0" nodeType="withEffect">
                                  <p:stCondLst>
                                    <p:cond delay="0"/>
                                  </p:stCondLst>
                                  <p:childTnLst>
                                    <p:set>
                                      <p:cBhvr>
                                        <p:cTn id="107" dur="1" fill="hold">
                                          <p:stCondLst>
                                            <p:cond delay="0"/>
                                          </p:stCondLst>
                                        </p:cTn>
                                        <p:tgtEl>
                                          <p:spTgt spid="47154"/>
                                        </p:tgtEl>
                                        <p:attrNameLst>
                                          <p:attrName>style.visibility</p:attrName>
                                        </p:attrNameLst>
                                      </p:cBhvr>
                                      <p:to>
                                        <p:strVal val="visible"/>
                                      </p:to>
                                    </p:set>
                                    <p:anim calcmode="lin" valueType="num">
                                      <p:cBhvr>
                                        <p:cTn id="108" dur="500" fill="hold"/>
                                        <p:tgtEl>
                                          <p:spTgt spid="47154"/>
                                        </p:tgtEl>
                                        <p:attrNameLst>
                                          <p:attrName>ppt_w</p:attrName>
                                        </p:attrNameLst>
                                      </p:cBhvr>
                                      <p:tavLst>
                                        <p:tav tm="0">
                                          <p:val>
                                            <p:fltVal val="0"/>
                                          </p:val>
                                        </p:tav>
                                        <p:tav tm="100000">
                                          <p:val>
                                            <p:strVal val="#ppt_w"/>
                                          </p:val>
                                        </p:tav>
                                      </p:tavLst>
                                    </p:anim>
                                    <p:anim calcmode="lin" valueType="num">
                                      <p:cBhvr>
                                        <p:cTn id="109" dur="500" fill="hold"/>
                                        <p:tgtEl>
                                          <p:spTgt spid="47154"/>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47168"/>
                                        </p:tgtEl>
                                        <p:attrNameLst>
                                          <p:attrName>style.visibility</p:attrName>
                                        </p:attrNameLst>
                                      </p:cBhvr>
                                      <p:to>
                                        <p:strVal val="visible"/>
                                      </p:to>
                                    </p:set>
                                    <p:animEffect transition="in" filter="wipe(left)">
                                      <p:cBhvr>
                                        <p:cTn id="114" dur="500"/>
                                        <p:tgtEl>
                                          <p:spTgt spid="47168"/>
                                        </p:tgtEl>
                                      </p:cBhvr>
                                    </p:animEffect>
                                  </p:childTnLst>
                                </p:cTn>
                              </p:par>
                            </p:childTnLst>
                          </p:cTn>
                        </p:par>
                        <p:par>
                          <p:cTn id="115" fill="hold" nodeType="afterGroup">
                            <p:stCondLst>
                              <p:cond delay="500"/>
                            </p:stCondLst>
                            <p:childTnLst>
                              <p:par>
                                <p:cTn id="116" presetID="22" presetClass="entr" presetSubtype="8" fill="hold" nodeType="afterEffect">
                                  <p:stCondLst>
                                    <p:cond delay="0"/>
                                  </p:stCondLst>
                                  <p:childTnLst>
                                    <p:set>
                                      <p:cBhvr>
                                        <p:cTn id="117" dur="1" fill="hold">
                                          <p:stCondLst>
                                            <p:cond delay="0"/>
                                          </p:stCondLst>
                                        </p:cTn>
                                        <p:tgtEl>
                                          <p:spTgt spid="47166"/>
                                        </p:tgtEl>
                                        <p:attrNameLst>
                                          <p:attrName>style.visibility</p:attrName>
                                        </p:attrNameLst>
                                      </p:cBhvr>
                                      <p:to>
                                        <p:strVal val="visible"/>
                                      </p:to>
                                    </p:set>
                                    <p:animEffect transition="in" filter="wipe(left)">
                                      <p:cBhvr>
                                        <p:cTn id="118" dur="500"/>
                                        <p:tgtEl>
                                          <p:spTgt spid="47166"/>
                                        </p:tgtEl>
                                      </p:cBhvr>
                                    </p:animEffect>
                                  </p:childTnLst>
                                </p:cTn>
                              </p:par>
                            </p:childTnLst>
                          </p:cTn>
                        </p:par>
                        <p:par>
                          <p:cTn id="119" fill="hold" nodeType="afterGroup">
                            <p:stCondLst>
                              <p:cond delay="1000"/>
                            </p:stCondLst>
                            <p:childTnLst>
                              <p:par>
                                <p:cTn id="120" presetID="22" presetClass="entr" presetSubtype="8" fill="hold" nodeType="afterEffect">
                                  <p:stCondLst>
                                    <p:cond delay="0"/>
                                  </p:stCondLst>
                                  <p:childTnLst>
                                    <p:set>
                                      <p:cBhvr>
                                        <p:cTn id="121" dur="1" fill="hold">
                                          <p:stCondLst>
                                            <p:cond delay="0"/>
                                          </p:stCondLst>
                                        </p:cTn>
                                        <p:tgtEl>
                                          <p:spTgt spid="47165"/>
                                        </p:tgtEl>
                                        <p:attrNameLst>
                                          <p:attrName>style.visibility</p:attrName>
                                        </p:attrNameLst>
                                      </p:cBhvr>
                                      <p:to>
                                        <p:strVal val="visible"/>
                                      </p:to>
                                    </p:set>
                                    <p:animEffect transition="in" filter="wipe(left)">
                                      <p:cBhvr>
                                        <p:cTn id="122" dur="500"/>
                                        <p:tgtEl>
                                          <p:spTgt spid="47165"/>
                                        </p:tgtEl>
                                      </p:cBhvr>
                                    </p:animEffect>
                                  </p:childTnLst>
                                </p:cTn>
                              </p:par>
                            </p:childTnLst>
                          </p:cTn>
                        </p:par>
                        <p:par>
                          <p:cTn id="123" fill="hold" nodeType="afterGroup">
                            <p:stCondLst>
                              <p:cond delay="1500"/>
                            </p:stCondLst>
                            <p:childTnLst>
                              <p:par>
                                <p:cTn id="124" presetID="23" presetClass="entr" presetSubtype="16" fill="hold" grpId="0" nodeType="afterEffect">
                                  <p:stCondLst>
                                    <p:cond delay="0"/>
                                  </p:stCondLst>
                                  <p:childTnLst>
                                    <p:set>
                                      <p:cBhvr>
                                        <p:cTn id="125" dur="1" fill="hold">
                                          <p:stCondLst>
                                            <p:cond delay="0"/>
                                          </p:stCondLst>
                                        </p:cTn>
                                        <p:tgtEl>
                                          <p:spTgt spid="47167"/>
                                        </p:tgtEl>
                                        <p:attrNameLst>
                                          <p:attrName>style.visibility</p:attrName>
                                        </p:attrNameLst>
                                      </p:cBhvr>
                                      <p:to>
                                        <p:strVal val="visible"/>
                                      </p:to>
                                    </p:set>
                                    <p:anim calcmode="lin" valueType="num">
                                      <p:cBhvr>
                                        <p:cTn id="126" dur="500" fill="hold"/>
                                        <p:tgtEl>
                                          <p:spTgt spid="47167"/>
                                        </p:tgtEl>
                                        <p:attrNameLst>
                                          <p:attrName>ppt_w</p:attrName>
                                        </p:attrNameLst>
                                      </p:cBhvr>
                                      <p:tavLst>
                                        <p:tav tm="0">
                                          <p:val>
                                            <p:fltVal val="0"/>
                                          </p:val>
                                        </p:tav>
                                        <p:tav tm="100000">
                                          <p:val>
                                            <p:strVal val="#ppt_w"/>
                                          </p:val>
                                        </p:tav>
                                      </p:tavLst>
                                    </p:anim>
                                    <p:anim calcmode="lin" valueType="num">
                                      <p:cBhvr>
                                        <p:cTn id="127" dur="500" fill="hold"/>
                                        <p:tgtEl>
                                          <p:spTgt spid="47167"/>
                                        </p:tgtEl>
                                        <p:attrNameLst>
                                          <p:attrName>ppt_h</p:attrName>
                                        </p:attrNameLst>
                                      </p:cBhvr>
                                      <p:tavLst>
                                        <p:tav tm="0">
                                          <p:val>
                                            <p:fltVal val="0"/>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4" fill="hold" nodeType="clickEffect">
                                  <p:stCondLst>
                                    <p:cond delay="0"/>
                                  </p:stCondLst>
                                  <p:childTnLst>
                                    <p:set>
                                      <p:cBhvr>
                                        <p:cTn id="131" dur="1" fill="hold">
                                          <p:stCondLst>
                                            <p:cond delay="0"/>
                                          </p:stCondLst>
                                        </p:cTn>
                                        <p:tgtEl>
                                          <p:spTgt spid="47174"/>
                                        </p:tgtEl>
                                        <p:attrNameLst>
                                          <p:attrName>style.visibility</p:attrName>
                                        </p:attrNameLst>
                                      </p:cBhvr>
                                      <p:to>
                                        <p:strVal val="visible"/>
                                      </p:to>
                                    </p:set>
                                    <p:animEffect transition="in" filter="wipe(down)">
                                      <p:cBhvr>
                                        <p:cTn id="132" dur="500"/>
                                        <p:tgtEl>
                                          <p:spTgt spid="47174"/>
                                        </p:tgtEl>
                                      </p:cBhvr>
                                    </p:animEffect>
                                  </p:childTnLst>
                                </p:cTn>
                              </p:par>
                            </p:childTnLst>
                          </p:cTn>
                        </p:par>
                        <p:par>
                          <p:cTn id="133" fill="hold" nodeType="afterGroup">
                            <p:stCondLst>
                              <p:cond delay="500"/>
                            </p:stCondLst>
                            <p:childTnLst>
                              <p:par>
                                <p:cTn id="134" presetID="23" presetClass="entr" presetSubtype="16" fill="hold" grpId="0" nodeType="afterEffect">
                                  <p:stCondLst>
                                    <p:cond delay="0"/>
                                  </p:stCondLst>
                                  <p:childTnLst>
                                    <p:set>
                                      <p:cBhvr>
                                        <p:cTn id="135" dur="1" fill="hold">
                                          <p:stCondLst>
                                            <p:cond delay="0"/>
                                          </p:stCondLst>
                                        </p:cTn>
                                        <p:tgtEl>
                                          <p:spTgt spid="47175"/>
                                        </p:tgtEl>
                                        <p:attrNameLst>
                                          <p:attrName>style.visibility</p:attrName>
                                        </p:attrNameLst>
                                      </p:cBhvr>
                                      <p:to>
                                        <p:strVal val="visible"/>
                                      </p:to>
                                    </p:set>
                                    <p:anim calcmode="lin" valueType="num">
                                      <p:cBhvr>
                                        <p:cTn id="136" dur="500" fill="hold"/>
                                        <p:tgtEl>
                                          <p:spTgt spid="47175"/>
                                        </p:tgtEl>
                                        <p:attrNameLst>
                                          <p:attrName>ppt_w</p:attrName>
                                        </p:attrNameLst>
                                      </p:cBhvr>
                                      <p:tavLst>
                                        <p:tav tm="0">
                                          <p:val>
                                            <p:fltVal val="0"/>
                                          </p:val>
                                        </p:tav>
                                        <p:tav tm="100000">
                                          <p:val>
                                            <p:strVal val="#ppt_w"/>
                                          </p:val>
                                        </p:tav>
                                      </p:tavLst>
                                    </p:anim>
                                    <p:anim calcmode="lin" valueType="num">
                                      <p:cBhvr>
                                        <p:cTn id="137" dur="500" fill="hold"/>
                                        <p:tgtEl>
                                          <p:spTgt spid="47175"/>
                                        </p:tgtEl>
                                        <p:attrNameLst>
                                          <p:attrName>ppt_h</p:attrName>
                                        </p:attrNameLst>
                                      </p:cBhvr>
                                      <p:tavLst>
                                        <p:tav tm="0">
                                          <p:val>
                                            <p:fltVal val="0"/>
                                          </p:val>
                                        </p:tav>
                                        <p:tav tm="100000">
                                          <p:val>
                                            <p:strVal val="#ppt_h"/>
                                          </p:val>
                                        </p:tav>
                                      </p:tavLst>
                                    </p:anim>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1" fill="hold" nodeType="clickEffect">
                                  <p:stCondLst>
                                    <p:cond delay="0"/>
                                  </p:stCondLst>
                                  <p:childTnLst>
                                    <p:set>
                                      <p:cBhvr>
                                        <p:cTn id="141" dur="1" fill="hold">
                                          <p:stCondLst>
                                            <p:cond delay="0"/>
                                          </p:stCondLst>
                                        </p:cTn>
                                        <p:tgtEl>
                                          <p:spTgt spid="47169"/>
                                        </p:tgtEl>
                                        <p:attrNameLst>
                                          <p:attrName>style.visibility</p:attrName>
                                        </p:attrNameLst>
                                      </p:cBhvr>
                                      <p:to>
                                        <p:strVal val="visible"/>
                                      </p:to>
                                    </p:set>
                                    <p:animEffect transition="in" filter="wipe(up)">
                                      <p:cBhvr>
                                        <p:cTn id="142" dur="500"/>
                                        <p:tgtEl>
                                          <p:spTgt spid="47169"/>
                                        </p:tgtEl>
                                      </p:cBhvr>
                                    </p:animEffect>
                                  </p:childTnLst>
                                </p:cTn>
                              </p:par>
                            </p:childTnLst>
                          </p:cTn>
                        </p:par>
                        <p:par>
                          <p:cTn id="143" fill="hold" nodeType="afterGroup">
                            <p:stCondLst>
                              <p:cond delay="500"/>
                            </p:stCondLst>
                            <p:childTnLst>
                              <p:par>
                                <p:cTn id="144" presetID="22" presetClass="entr" presetSubtype="8" fill="hold" grpId="0" nodeType="afterEffect">
                                  <p:stCondLst>
                                    <p:cond delay="0"/>
                                  </p:stCondLst>
                                  <p:childTnLst>
                                    <p:set>
                                      <p:cBhvr>
                                        <p:cTn id="145" dur="1" fill="hold">
                                          <p:stCondLst>
                                            <p:cond delay="0"/>
                                          </p:stCondLst>
                                        </p:cTn>
                                        <p:tgtEl>
                                          <p:spTgt spid="47130"/>
                                        </p:tgtEl>
                                        <p:attrNameLst>
                                          <p:attrName>style.visibility</p:attrName>
                                        </p:attrNameLst>
                                      </p:cBhvr>
                                      <p:to>
                                        <p:strVal val="visible"/>
                                      </p:to>
                                    </p:set>
                                    <p:animEffect transition="in" filter="wipe(left)">
                                      <p:cBhvr>
                                        <p:cTn id="146" dur="500"/>
                                        <p:tgtEl>
                                          <p:spTgt spid="47130"/>
                                        </p:tgtEl>
                                      </p:cBhvr>
                                    </p:animEffect>
                                  </p:childTnLst>
                                </p:cTn>
                              </p:par>
                            </p:childTnLst>
                          </p:cTn>
                        </p:par>
                        <p:par>
                          <p:cTn id="147" fill="hold" nodeType="afterGroup">
                            <p:stCondLst>
                              <p:cond delay="1000"/>
                            </p:stCondLst>
                            <p:childTnLst>
                              <p:par>
                                <p:cTn id="148" presetID="1" presetClass="exit" presetSubtype="0" fill="hold" grpId="1" nodeType="afterEffect">
                                  <p:stCondLst>
                                    <p:cond delay="0"/>
                                  </p:stCondLst>
                                  <p:childTnLst>
                                    <p:set>
                                      <p:cBhvr>
                                        <p:cTn id="149" dur="1" fill="hold">
                                          <p:stCondLst>
                                            <p:cond delay="0"/>
                                          </p:stCondLst>
                                        </p:cTn>
                                        <p:tgtEl>
                                          <p:spTgt spid="47130"/>
                                        </p:tgtEl>
                                        <p:attrNameLst>
                                          <p:attrName>style.visibility</p:attrName>
                                        </p:attrNameLst>
                                      </p:cBhvr>
                                      <p:to>
                                        <p:strVal val="hidden"/>
                                      </p:to>
                                    </p:set>
                                  </p:childTnLst>
                                </p:cTn>
                              </p:par>
                            </p:childTnLst>
                          </p:cTn>
                        </p:par>
                        <p:par>
                          <p:cTn id="150" fill="hold" nodeType="afterGroup">
                            <p:stCondLst>
                              <p:cond delay="1000"/>
                            </p:stCondLst>
                            <p:childTnLst>
                              <p:par>
                                <p:cTn id="151" presetID="22" presetClass="entr" presetSubtype="4" fill="hold" nodeType="afterEffect">
                                  <p:stCondLst>
                                    <p:cond delay="0"/>
                                  </p:stCondLst>
                                  <p:childTnLst>
                                    <p:set>
                                      <p:cBhvr>
                                        <p:cTn id="152" dur="1" fill="hold">
                                          <p:stCondLst>
                                            <p:cond delay="0"/>
                                          </p:stCondLst>
                                        </p:cTn>
                                        <p:tgtEl>
                                          <p:spTgt spid="47125"/>
                                        </p:tgtEl>
                                        <p:attrNameLst>
                                          <p:attrName>style.visibility</p:attrName>
                                        </p:attrNameLst>
                                      </p:cBhvr>
                                      <p:to>
                                        <p:strVal val="visible"/>
                                      </p:to>
                                    </p:set>
                                    <p:animEffect transition="in" filter="wipe(down)">
                                      <p:cBhvr>
                                        <p:cTn id="153" dur="500"/>
                                        <p:tgtEl>
                                          <p:spTgt spid="47125"/>
                                        </p:tgtEl>
                                      </p:cBhvr>
                                    </p:animEffect>
                                  </p:childTnLst>
                                </p:cTn>
                              </p:par>
                            </p:childTnLst>
                          </p:cTn>
                        </p:par>
                        <p:par>
                          <p:cTn id="154" fill="hold" nodeType="afterGroup">
                            <p:stCondLst>
                              <p:cond delay="1500"/>
                            </p:stCondLst>
                            <p:childTnLst>
                              <p:par>
                                <p:cTn id="155" presetID="12" presetClass="entr" presetSubtype="4" fill="hold" grpId="0" nodeType="afterEffect">
                                  <p:stCondLst>
                                    <p:cond delay="0"/>
                                  </p:stCondLst>
                                  <p:childTnLst>
                                    <p:set>
                                      <p:cBhvr>
                                        <p:cTn id="156" dur="1" fill="hold">
                                          <p:stCondLst>
                                            <p:cond delay="0"/>
                                          </p:stCondLst>
                                        </p:cTn>
                                        <p:tgtEl>
                                          <p:spTgt spid="47155"/>
                                        </p:tgtEl>
                                        <p:attrNameLst>
                                          <p:attrName>style.visibility</p:attrName>
                                        </p:attrNameLst>
                                      </p:cBhvr>
                                      <p:to>
                                        <p:strVal val="visible"/>
                                      </p:to>
                                    </p:set>
                                    <p:animEffect transition="in" filter="slide(fromBottom)">
                                      <p:cBhvr>
                                        <p:cTn id="157" dur="500"/>
                                        <p:tgtEl>
                                          <p:spTgt spid="47155"/>
                                        </p:tgtEl>
                                      </p:cBhvr>
                                    </p:animEffect>
                                  </p:childTnLst>
                                </p:cTn>
                              </p:par>
                              <p:par>
                                <p:cTn id="158" presetID="12" presetClass="entr" presetSubtype="4" fill="hold" grpId="0" nodeType="withEffect">
                                  <p:stCondLst>
                                    <p:cond delay="0"/>
                                  </p:stCondLst>
                                  <p:childTnLst>
                                    <p:set>
                                      <p:cBhvr>
                                        <p:cTn id="159" dur="1" fill="hold">
                                          <p:stCondLst>
                                            <p:cond delay="0"/>
                                          </p:stCondLst>
                                        </p:cTn>
                                        <p:tgtEl>
                                          <p:spTgt spid="47156"/>
                                        </p:tgtEl>
                                        <p:attrNameLst>
                                          <p:attrName>style.visibility</p:attrName>
                                        </p:attrNameLst>
                                      </p:cBhvr>
                                      <p:to>
                                        <p:strVal val="visible"/>
                                      </p:to>
                                    </p:set>
                                    <p:animEffect transition="in" filter="slide(fromBottom)">
                                      <p:cBhvr>
                                        <p:cTn id="160" dur="500"/>
                                        <p:tgtEl>
                                          <p:spTgt spid="47156"/>
                                        </p:tgtEl>
                                      </p:cBhvr>
                                    </p:animEffect>
                                  </p:childTnLst>
                                </p:cTn>
                              </p:par>
                              <p:par>
                                <p:cTn id="161" presetID="12" presetClass="entr" presetSubtype="4" fill="hold" grpId="0" nodeType="withEffect">
                                  <p:stCondLst>
                                    <p:cond delay="0"/>
                                  </p:stCondLst>
                                  <p:childTnLst>
                                    <p:set>
                                      <p:cBhvr>
                                        <p:cTn id="162" dur="1" fill="hold">
                                          <p:stCondLst>
                                            <p:cond delay="0"/>
                                          </p:stCondLst>
                                        </p:cTn>
                                        <p:tgtEl>
                                          <p:spTgt spid="47157"/>
                                        </p:tgtEl>
                                        <p:attrNameLst>
                                          <p:attrName>style.visibility</p:attrName>
                                        </p:attrNameLst>
                                      </p:cBhvr>
                                      <p:to>
                                        <p:strVal val="visible"/>
                                      </p:to>
                                    </p:set>
                                    <p:animEffect transition="in" filter="slide(fromBottom)">
                                      <p:cBhvr>
                                        <p:cTn id="163" dur="500"/>
                                        <p:tgtEl>
                                          <p:spTgt spid="47157"/>
                                        </p:tgtEl>
                                      </p:cBhvr>
                                    </p:animEffect>
                                  </p:childTnLst>
                                </p:cTn>
                              </p:par>
                              <p:par>
                                <p:cTn id="164" presetID="12" presetClass="entr" presetSubtype="4" fill="hold" grpId="0" nodeType="withEffect">
                                  <p:stCondLst>
                                    <p:cond delay="0"/>
                                  </p:stCondLst>
                                  <p:childTnLst>
                                    <p:set>
                                      <p:cBhvr>
                                        <p:cTn id="165" dur="1" fill="hold">
                                          <p:stCondLst>
                                            <p:cond delay="0"/>
                                          </p:stCondLst>
                                        </p:cTn>
                                        <p:tgtEl>
                                          <p:spTgt spid="47158"/>
                                        </p:tgtEl>
                                        <p:attrNameLst>
                                          <p:attrName>style.visibility</p:attrName>
                                        </p:attrNameLst>
                                      </p:cBhvr>
                                      <p:to>
                                        <p:strVal val="visible"/>
                                      </p:to>
                                    </p:set>
                                    <p:animEffect transition="in" filter="slide(fromBottom)">
                                      <p:cBhvr>
                                        <p:cTn id="166" dur="500"/>
                                        <p:tgtEl>
                                          <p:spTgt spid="47158"/>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47155"/>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47156"/>
                                        </p:tgtEl>
                                        <p:attrNameLst>
                                          <p:attrName>style.visibility</p:attrName>
                                        </p:attrNameLst>
                                      </p:cBhvr>
                                      <p:to>
                                        <p:strVal val="hidden"/>
                                      </p:to>
                                    </p:set>
                                  </p:childTnLst>
                                </p:cTn>
                              </p:par>
                              <p:par>
                                <p:cTn id="173" presetID="1" presetClass="exit" presetSubtype="0" fill="hold" grpId="1" nodeType="withEffect">
                                  <p:stCondLst>
                                    <p:cond delay="0"/>
                                  </p:stCondLst>
                                  <p:childTnLst>
                                    <p:set>
                                      <p:cBhvr>
                                        <p:cTn id="174" dur="1" fill="hold">
                                          <p:stCondLst>
                                            <p:cond delay="0"/>
                                          </p:stCondLst>
                                        </p:cTn>
                                        <p:tgtEl>
                                          <p:spTgt spid="47157"/>
                                        </p:tgtEl>
                                        <p:attrNameLst>
                                          <p:attrName>style.visibility</p:attrName>
                                        </p:attrNameLst>
                                      </p:cBhvr>
                                      <p:to>
                                        <p:strVal val="hidden"/>
                                      </p:to>
                                    </p:set>
                                  </p:childTnLst>
                                </p:cTn>
                              </p:par>
                              <p:par>
                                <p:cTn id="175" presetID="1" presetClass="exit" presetSubtype="0" fill="hold" grpId="1" nodeType="withEffect">
                                  <p:stCondLst>
                                    <p:cond delay="0"/>
                                  </p:stCondLst>
                                  <p:childTnLst>
                                    <p:set>
                                      <p:cBhvr>
                                        <p:cTn id="176" dur="1" fill="hold">
                                          <p:stCondLst>
                                            <p:cond delay="0"/>
                                          </p:stCondLst>
                                        </p:cTn>
                                        <p:tgtEl>
                                          <p:spTgt spid="47158"/>
                                        </p:tgtEl>
                                        <p:attrNameLst>
                                          <p:attrName>style.visibility</p:attrName>
                                        </p:attrNameLst>
                                      </p:cBhvr>
                                      <p:to>
                                        <p:strVal val="hidden"/>
                                      </p:to>
                                    </p:set>
                                  </p:childTnLst>
                                </p:cTn>
                              </p:par>
                            </p:childTnLst>
                          </p:cTn>
                        </p:par>
                        <p:par>
                          <p:cTn id="177" fill="hold" nodeType="afterGroup">
                            <p:stCondLst>
                              <p:cond delay="0"/>
                            </p:stCondLst>
                            <p:childTnLst>
                              <p:par>
                                <p:cTn id="178" presetID="22" presetClass="entr" presetSubtype="4" fill="hold" nodeType="afterEffect">
                                  <p:stCondLst>
                                    <p:cond delay="0"/>
                                  </p:stCondLst>
                                  <p:childTnLst>
                                    <p:set>
                                      <p:cBhvr>
                                        <p:cTn id="179" dur="1" fill="hold">
                                          <p:stCondLst>
                                            <p:cond delay="0"/>
                                          </p:stCondLst>
                                        </p:cTn>
                                        <p:tgtEl>
                                          <p:spTgt spid="47126"/>
                                        </p:tgtEl>
                                        <p:attrNameLst>
                                          <p:attrName>style.visibility</p:attrName>
                                        </p:attrNameLst>
                                      </p:cBhvr>
                                      <p:to>
                                        <p:strVal val="visible"/>
                                      </p:to>
                                    </p:set>
                                    <p:animEffect transition="in" filter="wipe(down)">
                                      <p:cBhvr>
                                        <p:cTn id="180" dur="500"/>
                                        <p:tgtEl>
                                          <p:spTgt spid="47126"/>
                                        </p:tgtEl>
                                      </p:cBhvr>
                                    </p:animEffect>
                                  </p:childTnLst>
                                </p:cTn>
                              </p:par>
                            </p:childTnLst>
                          </p:cTn>
                        </p:par>
                        <p:par>
                          <p:cTn id="181" fill="hold" nodeType="afterGroup">
                            <p:stCondLst>
                              <p:cond delay="500"/>
                            </p:stCondLst>
                            <p:childTnLst>
                              <p:par>
                                <p:cTn id="182" presetID="12" presetClass="entr" presetSubtype="4" fill="hold" grpId="0" nodeType="afterEffect">
                                  <p:stCondLst>
                                    <p:cond delay="0"/>
                                  </p:stCondLst>
                                  <p:childTnLst>
                                    <p:set>
                                      <p:cBhvr>
                                        <p:cTn id="183" dur="1" fill="hold">
                                          <p:stCondLst>
                                            <p:cond delay="0"/>
                                          </p:stCondLst>
                                        </p:cTn>
                                        <p:tgtEl>
                                          <p:spTgt spid="47159"/>
                                        </p:tgtEl>
                                        <p:attrNameLst>
                                          <p:attrName>style.visibility</p:attrName>
                                        </p:attrNameLst>
                                      </p:cBhvr>
                                      <p:to>
                                        <p:strVal val="visible"/>
                                      </p:to>
                                    </p:set>
                                    <p:animEffect transition="in" filter="slide(fromBottom)">
                                      <p:cBhvr>
                                        <p:cTn id="184" dur="500"/>
                                        <p:tgtEl>
                                          <p:spTgt spid="47159"/>
                                        </p:tgtEl>
                                      </p:cBhvr>
                                    </p:animEffect>
                                  </p:childTnLst>
                                </p:cTn>
                              </p:par>
                              <p:par>
                                <p:cTn id="185" presetID="12" presetClass="entr" presetSubtype="4" fill="hold" grpId="0" nodeType="withEffect">
                                  <p:stCondLst>
                                    <p:cond delay="0"/>
                                  </p:stCondLst>
                                  <p:childTnLst>
                                    <p:set>
                                      <p:cBhvr>
                                        <p:cTn id="186" dur="1" fill="hold">
                                          <p:stCondLst>
                                            <p:cond delay="0"/>
                                          </p:stCondLst>
                                        </p:cTn>
                                        <p:tgtEl>
                                          <p:spTgt spid="47161"/>
                                        </p:tgtEl>
                                        <p:attrNameLst>
                                          <p:attrName>style.visibility</p:attrName>
                                        </p:attrNameLst>
                                      </p:cBhvr>
                                      <p:to>
                                        <p:strVal val="visible"/>
                                      </p:to>
                                    </p:set>
                                    <p:animEffect transition="in" filter="slide(fromBottom)">
                                      <p:cBhvr>
                                        <p:cTn id="187" dur="500"/>
                                        <p:tgtEl>
                                          <p:spTgt spid="47161"/>
                                        </p:tgtEl>
                                      </p:cBhvr>
                                    </p:animEffect>
                                  </p:childTnLst>
                                </p:cTn>
                              </p:par>
                              <p:par>
                                <p:cTn id="188" presetID="12" presetClass="entr" presetSubtype="4" fill="hold" grpId="0" nodeType="withEffect">
                                  <p:stCondLst>
                                    <p:cond delay="0"/>
                                  </p:stCondLst>
                                  <p:childTnLst>
                                    <p:set>
                                      <p:cBhvr>
                                        <p:cTn id="189" dur="1" fill="hold">
                                          <p:stCondLst>
                                            <p:cond delay="0"/>
                                          </p:stCondLst>
                                        </p:cTn>
                                        <p:tgtEl>
                                          <p:spTgt spid="47160"/>
                                        </p:tgtEl>
                                        <p:attrNameLst>
                                          <p:attrName>style.visibility</p:attrName>
                                        </p:attrNameLst>
                                      </p:cBhvr>
                                      <p:to>
                                        <p:strVal val="visible"/>
                                      </p:to>
                                    </p:set>
                                    <p:animEffect transition="in" filter="slide(fromBottom)">
                                      <p:cBhvr>
                                        <p:cTn id="190" dur="500"/>
                                        <p:tgtEl>
                                          <p:spTgt spid="47160"/>
                                        </p:tgtEl>
                                      </p:cBhvr>
                                    </p:animEffect>
                                  </p:childTnLst>
                                </p:cTn>
                              </p:par>
                            </p:childTnLst>
                          </p:cTn>
                        </p:par>
                      </p:childTnLst>
                    </p:cTn>
                  </p:par>
                  <p:par>
                    <p:cTn id="191" fill="hold" nodeType="clickPar">
                      <p:stCondLst>
                        <p:cond delay="indefinite"/>
                      </p:stCondLst>
                      <p:childTnLst>
                        <p:par>
                          <p:cTn id="192" fill="hold" nodeType="withGroup">
                            <p:stCondLst>
                              <p:cond delay="0"/>
                            </p:stCondLst>
                            <p:childTnLst>
                              <p:par>
                                <p:cTn id="193" presetID="1" presetClass="exit" presetSubtype="0" fill="hold" grpId="1" nodeType="clickEffect">
                                  <p:stCondLst>
                                    <p:cond delay="0"/>
                                  </p:stCondLst>
                                  <p:childTnLst>
                                    <p:set>
                                      <p:cBhvr>
                                        <p:cTn id="194" dur="1" fill="hold">
                                          <p:stCondLst>
                                            <p:cond delay="0"/>
                                          </p:stCondLst>
                                        </p:cTn>
                                        <p:tgtEl>
                                          <p:spTgt spid="47159"/>
                                        </p:tgtEl>
                                        <p:attrNameLst>
                                          <p:attrName>style.visibility</p:attrName>
                                        </p:attrNameLst>
                                      </p:cBhvr>
                                      <p:to>
                                        <p:strVal val="hidden"/>
                                      </p:to>
                                    </p:set>
                                  </p:childTnLst>
                                </p:cTn>
                              </p:par>
                              <p:par>
                                <p:cTn id="195" presetID="1" presetClass="exit" presetSubtype="0" fill="hold" grpId="1" nodeType="withEffect">
                                  <p:stCondLst>
                                    <p:cond delay="0"/>
                                  </p:stCondLst>
                                  <p:childTnLst>
                                    <p:set>
                                      <p:cBhvr>
                                        <p:cTn id="196" dur="1" fill="hold">
                                          <p:stCondLst>
                                            <p:cond delay="0"/>
                                          </p:stCondLst>
                                        </p:cTn>
                                        <p:tgtEl>
                                          <p:spTgt spid="47161"/>
                                        </p:tgtEl>
                                        <p:attrNameLst>
                                          <p:attrName>style.visibility</p:attrName>
                                        </p:attrNameLst>
                                      </p:cBhvr>
                                      <p:to>
                                        <p:strVal val="hidden"/>
                                      </p:to>
                                    </p:set>
                                  </p:childTnLst>
                                </p:cTn>
                              </p:par>
                              <p:par>
                                <p:cTn id="197" presetID="1" presetClass="exit" presetSubtype="0" fill="hold" grpId="1" nodeType="withEffect">
                                  <p:stCondLst>
                                    <p:cond delay="0"/>
                                  </p:stCondLst>
                                  <p:childTnLst>
                                    <p:set>
                                      <p:cBhvr>
                                        <p:cTn id="198" dur="1" fill="hold">
                                          <p:stCondLst>
                                            <p:cond delay="0"/>
                                          </p:stCondLst>
                                        </p:cTn>
                                        <p:tgtEl>
                                          <p:spTgt spid="47160"/>
                                        </p:tgtEl>
                                        <p:attrNameLst>
                                          <p:attrName>style.visibility</p:attrName>
                                        </p:attrNameLst>
                                      </p:cBhvr>
                                      <p:to>
                                        <p:strVal val="hidden"/>
                                      </p:to>
                                    </p:set>
                                  </p:childTnLst>
                                </p:cTn>
                              </p:par>
                            </p:childTnLst>
                          </p:cTn>
                        </p:par>
                        <p:par>
                          <p:cTn id="199" fill="hold" nodeType="afterGroup">
                            <p:stCondLst>
                              <p:cond delay="0"/>
                            </p:stCondLst>
                            <p:childTnLst>
                              <p:par>
                                <p:cTn id="200" presetID="22" presetClass="entr" presetSubtype="4" fill="hold" nodeType="afterEffect">
                                  <p:stCondLst>
                                    <p:cond delay="0"/>
                                  </p:stCondLst>
                                  <p:childTnLst>
                                    <p:set>
                                      <p:cBhvr>
                                        <p:cTn id="201" dur="1" fill="hold">
                                          <p:stCondLst>
                                            <p:cond delay="0"/>
                                          </p:stCondLst>
                                        </p:cTn>
                                        <p:tgtEl>
                                          <p:spTgt spid="47127"/>
                                        </p:tgtEl>
                                        <p:attrNameLst>
                                          <p:attrName>style.visibility</p:attrName>
                                        </p:attrNameLst>
                                      </p:cBhvr>
                                      <p:to>
                                        <p:strVal val="visible"/>
                                      </p:to>
                                    </p:set>
                                    <p:animEffect transition="in" filter="wipe(down)">
                                      <p:cBhvr>
                                        <p:cTn id="202" dur="500"/>
                                        <p:tgtEl>
                                          <p:spTgt spid="47127"/>
                                        </p:tgtEl>
                                      </p:cBhvr>
                                    </p:animEffect>
                                  </p:childTnLst>
                                </p:cTn>
                              </p:par>
                            </p:childTnLst>
                          </p:cTn>
                        </p:par>
                        <p:par>
                          <p:cTn id="203" fill="hold" nodeType="afterGroup">
                            <p:stCondLst>
                              <p:cond delay="500"/>
                            </p:stCondLst>
                            <p:childTnLst>
                              <p:par>
                                <p:cTn id="204" presetID="12" presetClass="entr" presetSubtype="4" fill="hold" grpId="0" nodeType="afterEffect">
                                  <p:stCondLst>
                                    <p:cond delay="0"/>
                                  </p:stCondLst>
                                  <p:childTnLst>
                                    <p:set>
                                      <p:cBhvr>
                                        <p:cTn id="205" dur="1" fill="hold">
                                          <p:stCondLst>
                                            <p:cond delay="0"/>
                                          </p:stCondLst>
                                        </p:cTn>
                                        <p:tgtEl>
                                          <p:spTgt spid="47162"/>
                                        </p:tgtEl>
                                        <p:attrNameLst>
                                          <p:attrName>style.visibility</p:attrName>
                                        </p:attrNameLst>
                                      </p:cBhvr>
                                      <p:to>
                                        <p:strVal val="visible"/>
                                      </p:to>
                                    </p:set>
                                    <p:animEffect transition="in" filter="slide(fromBottom)">
                                      <p:cBhvr>
                                        <p:cTn id="206" dur="500"/>
                                        <p:tgtEl>
                                          <p:spTgt spid="47162"/>
                                        </p:tgtEl>
                                      </p:cBhvr>
                                    </p:animEffect>
                                  </p:childTnLst>
                                </p:cTn>
                              </p:par>
                              <p:par>
                                <p:cTn id="207" presetID="12" presetClass="entr" presetSubtype="4" fill="hold" grpId="0" nodeType="withEffect">
                                  <p:stCondLst>
                                    <p:cond delay="0"/>
                                  </p:stCondLst>
                                  <p:childTnLst>
                                    <p:set>
                                      <p:cBhvr>
                                        <p:cTn id="208" dur="1" fill="hold">
                                          <p:stCondLst>
                                            <p:cond delay="0"/>
                                          </p:stCondLst>
                                        </p:cTn>
                                        <p:tgtEl>
                                          <p:spTgt spid="47163"/>
                                        </p:tgtEl>
                                        <p:attrNameLst>
                                          <p:attrName>style.visibility</p:attrName>
                                        </p:attrNameLst>
                                      </p:cBhvr>
                                      <p:to>
                                        <p:strVal val="visible"/>
                                      </p:to>
                                    </p:set>
                                    <p:animEffect transition="in" filter="slide(fromBottom)">
                                      <p:cBhvr>
                                        <p:cTn id="209" dur="500"/>
                                        <p:tgtEl>
                                          <p:spTgt spid="47163"/>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1" presetClass="exit" presetSubtype="0" fill="hold" grpId="1" nodeType="clickEffect">
                                  <p:stCondLst>
                                    <p:cond delay="0"/>
                                  </p:stCondLst>
                                  <p:childTnLst>
                                    <p:set>
                                      <p:cBhvr>
                                        <p:cTn id="213" dur="1" fill="hold">
                                          <p:stCondLst>
                                            <p:cond delay="0"/>
                                          </p:stCondLst>
                                        </p:cTn>
                                        <p:tgtEl>
                                          <p:spTgt spid="47162"/>
                                        </p:tgtEl>
                                        <p:attrNameLst>
                                          <p:attrName>style.visibility</p:attrName>
                                        </p:attrNameLst>
                                      </p:cBhvr>
                                      <p:to>
                                        <p:strVal val="hidden"/>
                                      </p:to>
                                    </p:set>
                                  </p:childTnLst>
                                </p:cTn>
                              </p:par>
                              <p:par>
                                <p:cTn id="214" presetID="1" presetClass="exit" presetSubtype="0" fill="hold" grpId="1" nodeType="withEffect">
                                  <p:stCondLst>
                                    <p:cond delay="0"/>
                                  </p:stCondLst>
                                  <p:childTnLst>
                                    <p:set>
                                      <p:cBhvr>
                                        <p:cTn id="215" dur="1" fill="hold">
                                          <p:stCondLst>
                                            <p:cond delay="0"/>
                                          </p:stCondLst>
                                        </p:cTn>
                                        <p:tgtEl>
                                          <p:spTgt spid="47163"/>
                                        </p:tgtEl>
                                        <p:attrNameLst>
                                          <p:attrName>style.visibility</p:attrName>
                                        </p:attrNameLst>
                                      </p:cBhvr>
                                      <p:to>
                                        <p:strVal val="hidden"/>
                                      </p:to>
                                    </p:set>
                                  </p:childTnLst>
                                </p:cTn>
                              </p:par>
                            </p:childTnLst>
                          </p:cTn>
                        </p:par>
                        <p:par>
                          <p:cTn id="216" fill="hold" nodeType="afterGroup">
                            <p:stCondLst>
                              <p:cond delay="0"/>
                            </p:stCondLst>
                            <p:childTnLst>
                              <p:par>
                                <p:cTn id="217" presetID="22" presetClass="entr" presetSubtype="4" fill="hold" nodeType="afterEffect">
                                  <p:stCondLst>
                                    <p:cond delay="0"/>
                                  </p:stCondLst>
                                  <p:childTnLst>
                                    <p:set>
                                      <p:cBhvr>
                                        <p:cTn id="218" dur="1" fill="hold">
                                          <p:stCondLst>
                                            <p:cond delay="0"/>
                                          </p:stCondLst>
                                        </p:cTn>
                                        <p:tgtEl>
                                          <p:spTgt spid="47128"/>
                                        </p:tgtEl>
                                        <p:attrNameLst>
                                          <p:attrName>style.visibility</p:attrName>
                                        </p:attrNameLst>
                                      </p:cBhvr>
                                      <p:to>
                                        <p:strVal val="visible"/>
                                      </p:to>
                                    </p:set>
                                    <p:animEffect transition="in" filter="wipe(down)">
                                      <p:cBhvr>
                                        <p:cTn id="219" dur="500"/>
                                        <p:tgtEl>
                                          <p:spTgt spid="47128"/>
                                        </p:tgtEl>
                                      </p:cBhvr>
                                    </p:animEffect>
                                  </p:childTnLst>
                                </p:cTn>
                              </p:par>
                            </p:childTnLst>
                          </p:cTn>
                        </p:par>
                        <p:par>
                          <p:cTn id="220" fill="hold" nodeType="afterGroup">
                            <p:stCondLst>
                              <p:cond delay="500"/>
                            </p:stCondLst>
                            <p:childTnLst>
                              <p:par>
                                <p:cTn id="221" presetID="12" presetClass="entr" presetSubtype="4" fill="hold" grpId="0" nodeType="afterEffect">
                                  <p:stCondLst>
                                    <p:cond delay="0"/>
                                  </p:stCondLst>
                                  <p:childTnLst>
                                    <p:set>
                                      <p:cBhvr>
                                        <p:cTn id="222" dur="1" fill="hold">
                                          <p:stCondLst>
                                            <p:cond delay="0"/>
                                          </p:stCondLst>
                                        </p:cTn>
                                        <p:tgtEl>
                                          <p:spTgt spid="47164"/>
                                        </p:tgtEl>
                                        <p:attrNameLst>
                                          <p:attrName>style.visibility</p:attrName>
                                        </p:attrNameLst>
                                      </p:cBhvr>
                                      <p:to>
                                        <p:strVal val="visible"/>
                                      </p:to>
                                    </p:set>
                                    <p:animEffect transition="in" filter="slide(fromBottom)">
                                      <p:cBhvr>
                                        <p:cTn id="223" dur="500"/>
                                        <p:tgtEl>
                                          <p:spTgt spid="47164"/>
                                        </p:tgtEl>
                                      </p:cBhvr>
                                    </p:animEffect>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3" presetClass="entr" presetSubtype="16" fill="hold" nodeType="clickEffect">
                                  <p:stCondLst>
                                    <p:cond delay="0"/>
                                  </p:stCondLst>
                                  <p:childTnLst>
                                    <p:set>
                                      <p:cBhvr>
                                        <p:cTn id="227" dur="1" fill="hold">
                                          <p:stCondLst>
                                            <p:cond delay="0"/>
                                          </p:stCondLst>
                                        </p:cTn>
                                        <p:tgtEl>
                                          <p:spTgt spid="47170"/>
                                        </p:tgtEl>
                                        <p:attrNameLst>
                                          <p:attrName>style.visibility</p:attrName>
                                        </p:attrNameLst>
                                      </p:cBhvr>
                                      <p:to>
                                        <p:strVal val="visible"/>
                                      </p:to>
                                    </p:set>
                                    <p:anim calcmode="lin" valueType="num">
                                      <p:cBhvr>
                                        <p:cTn id="228" dur="500" fill="hold"/>
                                        <p:tgtEl>
                                          <p:spTgt spid="47170"/>
                                        </p:tgtEl>
                                        <p:attrNameLst>
                                          <p:attrName>ppt_w</p:attrName>
                                        </p:attrNameLst>
                                      </p:cBhvr>
                                      <p:tavLst>
                                        <p:tav tm="0">
                                          <p:val>
                                            <p:fltVal val="0"/>
                                          </p:val>
                                        </p:tav>
                                        <p:tav tm="100000">
                                          <p:val>
                                            <p:strVal val="#ppt_w"/>
                                          </p:val>
                                        </p:tav>
                                      </p:tavLst>
                                    </p:anim>
                                    <p:anim calcmode="lin" valueType="num">
                                      <p:cBhvr>
                                        <p:cTn id="229" dur="500" fill="hold"/>
                                        <p:tgtEl>
                                          <p:spTgt spid="47170"/>
                                        </p:tgtEl>
                                        <p:attrNameLst>
                                          <p:attrName>ppt_h</p:attrName>
                                        </p:attrNameLst>
                                      </p:cBhvr>
                                      <p:tavLst>
                                        <p:tav tm="0">
                                          <p:val>
                                            <p:fltVal val="0"/>
                                          </p:val>
                                        </p:tav>
                                        <p:tav tm="100000">
                                          <p:val>
                                            <p:strVal val="#ppt_h"/>
                                          </p:val>
                                        </p:tav>
                                      </p:tavLst>
                                    </p:anim>
                                  </p:childTnLst>
                                </p:cTn>
                              </p:par>
                              <p:par>
                                <p:cTn id="230" presetID="12" presetClass="entr" presetSubtype="8" fill="hold" nodeType="withEffect">
                                  <p:stCondLst>
                                    <p:cond delay="0"/>
                                  </p:stCondLst>
                                  <p:childTnLst>
                                    <p:set>
                                      <p:cBhvr>
                                        <p:cTn id="231" dur="1" fill="hold">
                                          <p:stCondLst>
                                            <p:cond delay="0"/>
                                          </p:stCondLst>
                                        </p:cTn>
                                        <p:tgtEl>
                                          <p:spTgt spid="47171"/>
                                        </p:tgtEl>
                                        <p:attrNameLst>
                                          <p:attrName>style.visibility</p:attrName>
                                        </p:attrNameLst>
                                      </p:cBhvr>
                                      <p:to>
                                        <p:strVal val="visible"/>
                                      </p:to>
                                    </p:set>
                                    <p:animEffect transition="in" filter="slide(fromLeft)">
                                      <p:cBhvr>
                                        <p:cTn id="232" dur="500"/>
                                        <p:tgtEl>
                                          <p:spTgt spid="47171"/>
                                        </p:tgtEl>
                                      </p:cBhvr>
                                    </p:animEffect>
                                  </p:childTnLst>
                                </p:cTn>
                              </p:par>
                              <p:par>
                                <p:cTn id="233" presetID="12" presetClass="entr" presetSubtype="8" fill="hold" nodeType="withEffect">
                                  <p:stCondLst>
                                    <p:cond delay="0"/>
                                  </p:stCondLst>
                                  <p:childTnLst>
                                    <p:set>
                                      <p:cBhvr>
                                        <p:cTn id="234" dur="1" fill="hold">
                                          <p:stCondLst>
                                            <p:cond delay="0"/>
                                          </p:stCondLst>
                                        </p:cTn>
                                        <p:tgtEl>
                                          <p:spTgt spid="47172"/>
                                        </p:tgtEl>
                                        <p:attrNameLst>
                                          <p:attrName>style.visibility</p:attrName>
                                        </p:attrNameLst>
                                      </p:cBhvr>
                                      <p:to>
                                        <p:strVal val="visible"/>
                                      </p:to>
                                    </p:set>
                                    <p:animEffect transition="in" filter="slide(fromLeft)">
                                      <p:cBhvr>
                                        <p:cTn id="235" dur="500"/>
                                        <p:tgtEl>
                                          <p:spTgt spid="47172"/>
                                        </p:tgtEl>
                                      </p:cBhvr>
                                    </p:animEffect>
                                  </p:childTnLst>
                                </p:cTn>
                              </p:par>
                            </p:childTnLst>
                          </p:cTn>
                        </p:par>
                        <p:par>
                          <p:cTn id="236" fill="hold" nodeType="afterGroup">
                            <p:stCondLst>
                              <p:cond delay="500"/>
                            </p:stCondLst>
                            <p:childTnLst>
                              <p:par>
                                <p:cTn id="237" presetID="12" presetClass="entr" presetSubtype="4" fill="hold" grpId="0" nodeType="afterEffect">
                                  <p:stCondLst>
                                    <p:cond delay="0"/>
                                  </p:stCondLst>
                                  <p:childTnLst>
                                    <p:set>
                                      <p:cBhvr>
                                        <p:cTn id="238" dur="1" fill="hold">
                                          <p:stCondLst>
                                            <p:cond delay="0"/>
                                          </p:stCondLst>
                                        </p:cTn>
                                        <p:tgtEl>
                                          <p:spTgt spid="47173"/>
                                        </p:tgtEl>
                                        <p:attrNameLst>
                                          <p:attrName>style.visibility</p:attrName>
                                        </p:attrNameLst>
                                      </p:cBhvr>
                                      <p:to>
                                        <p:strVal val="visible"/>
                                      </p:to>
                                    </p:set>
                                    <p:animEffect transition="in" filter="slide(fromBottom)">
                                      <p:cBhvr>
                                        <p:cTn id="239" dur="500"/>
                                        <p:tgtEl>
                                          <p:spTgt spid="4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9" grpId="0"/>
      <p:bldP spid="47129" grpId="1"/>
      <p:bldP spid="47130" grpId="0"/>
      <p:bldP spid="47130" grpId="1"/>
      <p:bldP spid="47131" grpId="0" animBg="1"/>
      <p:bldP spid="47131" grpId="1" animBg="1"/>
      <p:bldP spid="47132" grpId="0" animBg="1"/>
      <p:bldP spid="47132" grpId="1" animBg="1"/>
      <p:bldP spid="47143" grpId="0" animBg="1"/>
      <p:bldP spid="47143" grpId="1" animBg="1"/>
      <p:bldP spid="47144" grpId="0" animBg="1"/>
      <p:bldP spid="47144" grpId="1" animBg="1"/>
      <p:bldP spid="47145" grpId="0" animBg="1"/>
      <p:bldP spid="47145" grpId="1" animBg="1"/>
      <p:bldP spid="47146" grpId="0" animBg="1"/>
      <p:bldP spid="47146" grpId="1" animBg="1"/>
      <p:bldP spid="47147" grpId="0" animBg="1"/>
      <p:bldP spid="47147" grpId="1" animBg="1"/>
      <p:bldP spid="47148" grpId="0" animBg="1"/>
      <p:bldP spid="47148" grpId="1" animBg="1"/>
      <p:bldP spid="47149" grpId="0" animBg="1"/>
      <p:bldP spid="47149" grpId="1" animBg="1"/>
      <p:bldP spid="47150" grpId="0" animBg="1"/>
      <p:bldP spid="47150" grpId="1" animBg="1"/>
      <p:bldP spid="47152" grpId="0" animBg="1"/>
      <p:bldP spid="47153" grpId="0" animBg="1"/>
      <p:bldP spid="47154" grpId="0" animBg="1"/>
      <p:bldP spid="47155" grpId="0" animBg="1"/>
      <p:bldP spid="47155" grpId="1" animBg="1"/>
      <p:bldP spid="47156" grpId="0" animBg="1"/>
      <p:bldP spid="47156" grpId="1" animBg="1"/>
      <p:bldP spid="47157" grpId="0" animBg="1"/>
      <p:bldP spid="47157" grpId="1" animBg="1"/>
      <p:bldP spid="47158" grpId="0" animBg="1"/>
      <p:bldP spid="47158" grpId="1" animBg="1"/>
      <p:bldP spid="47159" grpId="0" animBg="1"/>
      <p:bldP spid="47159" grpId="1" animBg="1"/>
      <p:bldP spid="47160" grpId="0" animBg="1"/>
      <p:bldP spid="47160" grpId="1" animBg="1"/>
      <p:bldP spid="47161" grpId="0" animBg="1"/>
      <p:bldP spid="47161" grpId="1" animBg="1"/>
      <p:bldP spid="47162" grpId="0" animBg="1"/>
      <p:bldP spid="47162" grpId="1" animBg="1"/>
      <p:bldP spid="47163" grpId="0" animBg="1"/>
      <p:bldP spid="47163" grpId="1" animBg="1"/>
      <p:bldP spid="47164" grpId="0" animBg="1"/>
      <p:bldP spid="47167" grpId="0" animBg="1"/>
      <p:bldP spid="47173" grpId="0"/>
      <p:bldP spid="471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B7C579-ACF1-48ED-83E2-5A041E39DDE7}"/>
              </a:ext>
            </a:extLst>
          </p:cNvPr>
          <p:cNvPicPr>
            <a:picLocks noChangeAspect="1"/>
          </p:cNvPicPr>
          <p:nvPr/>
        </p:nvPicPr>
        <p:blipFill>
          <a:blip r:embed="rId3"/>
          <a:stretch>
            <a:fillRect/>
          </a:stretch>
        </p:blipFill>
        <p:spPr>
          <a:xfrm>
            <a:off x="1274764" y="585788"/>
            <a:ext cx="6594472" cy="6272212"/>
          </a:xfrm>
          <a:prstGeom prst="rect">
            <a:avLst/>
          </a:prstGeom>
        </p:spPr>
      </p:pic>
      <p:sp>
        <p:nvSpPr>
          <p:cNvPr id="4" name="Rectangle 5">
            <a:extLst>
              <a:ext uri="{FF2B5EF4-FFF2-40B4-BE49-F238E27FC236}">
                <a16:creationId xmlns:a16="http://schemas.microsoft.com/office/drawing/2014/main" id="{B4081D34-12B6-4B83-9131-21E99C0624B4}"/>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Tree>
    <p:extLst>
      <p:ext uri="{BB962C8B-B14F-4D97-AF65-F5344CB8AC3E}">
        <p14:creationId xmlns:p14="http://schemas.microsoft.com/office/powerpoint/2010/main" val="1491630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2867" name="Rectangle 3">
            <a:extLst>
              <a:ext uri="{FF2B5EF4-FFF2-40B4-BE49-F238E27FC236}">
                <a16:creationId xmlns:a16="http://schemas.microsoft.com/office/drawing/2014/main" id="{DBFB8A93-3E8C-45E3-92DB-EE0D0D0C2B79}"/>
              </a:ext>
            </a:extLst>
          </p:cNvPr>
          <p:cNvSpPr>
            <a:spLocks noGrp="1" noChangeArrowheads="1"/>
          </p:cNvSpPr>
          <p:nvPr>
            <p:ph type="body" sz="half" idx="4294967295"/>
          </p:nvPr>
        </p:nvSpPr>
        <p:spPr>
          <a:xfrm>
            <a:off x="611560" y="980728"/>
            <a:ext cx="8080375" cy="4338637"/>
          </a:xfrm>
        </p:spPr>
        <p:txBody>
          <a:bodyPr/>
          <a:lstStyle/>
          <a:p>
            <a:pPr eaLnBrk="1" hangingPunct="1">
              <a:lnSpc>
                <a:spcPct val="120000"/>
              </a:lnSpc>
              <a:buFont typeface="Wingdings" panose="05000000000000000000" pitchFamily="2" charset="2"/>
              <a:buNone/>
              <a:defRPr/>
            </a:pPr>
            <a:r>
              <a:rPr lang="zh-CN" altLang="en-US" sz="2800" dirty="0">
                <a:effectLst>
                  <a:outerShdw blurRad="38100" dist="38100" dir="2700000" algn="tl">
                    <a:srgbClr val="C0C0C0"/>
                  </a:outerShdw>
                </a:effectLst>
                <a:latin typeface="宋体" panose="02010600030101010101" pitchFamily="2" charset="-122"/>
              </a:rPr>
              <a:t>工作原理：</a:t>
            </a:r>
          </a:p>
          <a:p>
            <a:pPr eaLnBrk="1" hangingPunct="1">
              <a:lnSpc>
                <a:spcPct val="120000"/>
              </a:lnSpc>
              <a:defRPr/>
            </a:pPr>
            <a:r>
              <a:rPr lang="en-US" altLang="zh-CN" sz="2800" dirty="0">
                <a:latin typeface="微软雅黑" panose="020B0503020204020204" pitchFamily="34" charset="-122"/>
                <a:ea typeface="微软雅黑" panose="020B0503020204020204" pitchFamily="34" charset="-122"/>
              </a:rPr>
              <a:t>TCP</a:t>
            </a:r>
            <a:r>
              <a:rPr lang="zh-CN" altLang="en-US" sz="2800" dirty="0">
                <a:latin typeface="微软雅黑" panose="020B0503020204020204" pitchFamily="34" charset="-122"/>
                <a:ea typeface="微软雅黑" panose="020B0503020204020204" pitchFamily="34" charset="-122"/>
              </a:rPr>
              <a:t>包：当建立起一个</a:t>
            </a:r>
            <a:r>
              <a:rPr lang="en-US" altLang="zh-CN" sz="2800" dirty="0">
                <a:latin typeface="微软雅黑" panose="020B0503020204020204" pitchFamily="34" charset="-122"/>
                <a:ea typeface="微软雅黑" panose="020B0503020204020204" pitchFamily="34" charset="-122"/>
              </a:rPr>
              <a:t>TCP</a:t>
            </a:r>
            <a:r>
              <a:rPr lang="zh-CN" altLang="en-US" sz="2800" dirty="0">
                <a:latin typeface="微软雅黑" panose="020B0503020204020204" pitchFamily="34" charset="-122"/>
                <a:ea typeface="微软雅黑" panose="020B0503020204020204" pitchFamily="34" charset="-122"/>
              </a:rPr>
              <a:t>连接时，通过的第一个包被标有包的</a:t>
            </a:r>
            <a:r>
              <a:rPr lang="en-US" altLang="zh-CN" sz="2800" dirty="0">
                <a:latin typeface="微软雅黑" panose="020B0503020204020204" pitchFamily="34" charset="-122"/>
                <a:ea typeface="微软雅黑" panose="020B0503020204020204" pitchFamily="34" charset="-122"/>
              </a:rPr>
              <a:t>SYN</a:t>
            </a:r>
            <a:r>
              <a:rPr lang="zh-CN" altLang="en-US" sz="2800" dirty="0">
                <a:latin typeface="微软雅黑" panose="020B0503020204020204" pitchFamily="34" charset="-122"/>
                <a:ea typeface="微软雅黑" panose="020B0503020204020204" pitchFamily="34" charset="-122"/>
              </a:rPr>
              <a:t>标志。通常情况下，</a:t>
            </a:r>
            <a:r>
              <a:rPr lang="zh-CN" altLang="en-US" sz="2800" dirty="0">
                <a:solidFill>
                  <a:srgbClr val="3399FF"/>
                </a:solidFill>
                <a:latin typeface="微软雅黑" panose="020B0503020204020204" pitchFamily="34" charset="-122"/>
                <a:ea typeface="微软雅黑" panose="020B0503020204020204" pitchFamily="34" charset="-122"/>
              </a:rPr>
              <a:t>防火墙丢弃所有外部的连接企图</a:t>
            </a:r>
            <a:r>
              <a:rPr lang="zh-CN" altLang="en-US" sz="2800" dirty="0">
                <a:latin typeface="微软雅黑" panose="020B0503020204020204" pitchFamily="34" charset="-122"/>
                <a:ea typeface="微软雅黑" panose="020B0503020204020204" pitchFamily="34" charset="-122"/>
              </a:rPr>
              <a:t>，除非已经建立起某条特定规则来处理它们。对内部的连接试图连到外部主机，防火墙注明连接包，允许响应随后在两个系统之间传输的包，直到连接结束为止。在这种方式下，</a:t>
            </a:r>
            <a:r>
              <a:rPr lang="zh-CN" altLang="en-US" sz="2800" dirty="0">
                <a:solidFill>
                  <a:srgbClr val="3399FF"/>
                </a:solidFill>
                <a:latin typeface="微软雅黑" panose="020B0503020204020204" pitchFamily="34" charset="-122"/>
                <a:ea typeface="微软雅黑" panose="020B0503020204020204" pitchFamily="34" charset="-122"/>
              </a:rPr>
              <a:t>传入的包只有在它是响应一个已建立的连接时，才会被允许通过</a:t>
            </a:r>
            <a:r>
              <a:rPr lang="zh-CN" altLang="en-US" sz="2800" dirty="0">
                <a:latin typeface="微软雅黑" panose="020B0503020204020204" pitchFamily="34" charset="-122"/>
                <a:ea typeface="微软雅黑" panose="020B0503020204020204" pitchFamily="34" charset="-122"/>
              </a:rPr>
              <a:t>。 </a:t>
            </a:r>
          </a:p>
        </p:txBody>
      </p:sp>
      <p:sp>
        <p:nvSpPr>
          <p:cNvPr id="4" name="Rectangle 5">
            <a:extLst>
              <a:ext uri="{FF2B5EF4-FFF2-40B4-BE49-F238E27FC236}">
                <a16:creationId xmlns:a16="http://schemas.microsoft.com/office/drawing/2014/main" id="{F0673330-9788-4AC8-894E-B2042515AF4C}"/>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Tree>
  </p:cSld>
  <p:clrMapOvr>
    <a:masterClrMapping/>
  </p:clrMapOvr>
  <p:transition advTm="100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a:extLst>
              <a:ext uri="{FF2B5EF4-FFF2-40B4-BE49-F238E27FC236}">
                <a16:creationId xmlns:a16="http://schemas.microsoft.com/office/drawing/2014/main" id="{BDB48DEA-A668-4764-A2BE-0569F85FFEFA}"/>
              </a:ext>
            </a:extLst>
          </p:cNvPr>
          <p:cNvSpPr>
            <a:spLocks noGrp="1" noChangeArrowheads="1"/>
          </p:cNvSpPr>
          <p:nvPr>
            <p:ph type="body" sz="half" idx="4294967295"/>
          </p:nvPr>
        </p:nvSpPr>
        <p:spPr>
          <a:xfrm>
            <a:off x="244252" y="1196752"/>
            <a:ext cx="8655496" cy="5410200"/>
          </a:xfrm>
        </p:spPr>
        <p:txBody>
          <a:bodyPr>
            <a:normAutofit/>
          </a:bodyPr>
          <a:lstStyle/>
          <a:p>
            <a:pPr eaLnBrk="1" hangingPunct="1">
              <a:lnSpc>
                <a:spcPct val="130000"/>
              </a:lnSpc>
              <a:defRPr/>
            </a:pPr>
            <a:r>
              <a:rPr lang="en-US" altLang="zh-CN" sz="2400" dirty="0">
                <a:latin typeface="微软雅黑" panose="020B0503020204020204" pitchFamily="34" charset="-122"/>
                <a:ea typeface="微软雅黑" panose="020B0503020204020204" pitchFamily="34" charset="-122"/>
              </a:rPr>
              <a:t>UDP</a:t>
            </a:r>
            <a:r>
              <a:rPr lang="zh-CN" altLang="en-US" sz="2400" dirty="0">
                <a:latin typeface="微软雅黑" panose="020B0503020204020204" pitchFamily="34" charset="-122"/>
                <a:ea typeface="微软雅黑" panose="020B0503020204020204" pitchFamily="34" charset="-122"/>
              </a:rPr>
              <a:t>包：</a:t>
            </a:r>
            <a:r>
              <a:rPr lang="en-US" altLang="zh-CN" sz="2400" dirty="0">
                <a:latin typeface="微软雅黑" panose="020B0503020204020204" pitchFamily="34" charset="-122"/>
                <a:ea typeface="微软雅黑" panose="020B0503020204020204" pitchFamily="34" charset="-122"/>
              </a:rPr>
              <a:t>UDP</a:t>
            </a:r>
            <a:r>
              <a:rPr lang="zh-CN" altLang="en-US" sz="2400" dirty="0">
                <a:latin typeface="微软雅黑" panose="020B0503020204020204" pitchFamily="34" charset="-122"/>
                <a:ea typeface="微软雅黑" panose="020B0503020204020204" pitchFamily="34" charset="-122"/>
              </a:rPr>
              <a:t>包比</a:t>
            </a:r>
            <a:r>
              <a:rPr lang="en-US" altLang="zh-CN" sz="2400" dirty="0">
                <a:latin typeface="微软雅黑" panose="020B0503020204020204" pitchFamily="34" charset="-122"/>
                <a:ea typeface="微软雅黑" panose="020B0503020204020204" pitchFamily="34" charset="-122"/>
              </a:rPr>
              <a:t>TCP</a:t>
            </a:r>
            <a:r>
              <a:rPr lang="zh-CN" altLang="en-US" sz="2400" dirty="0">
                <a:latin typeface="微软雅黑" panose="020B0503020204020204" pitchFamily="34" charset="-122"/>
                <a:ea typeface="微软雅黑" panose="020B0503020204020204" pitchFamily="34" charset="-122"/>
              </a:rPr>
              <a:t>包简单，因为它们不包含任何连接或序列信息。它们只包含源地址、目的地址、校验和携带的数据。这种信息的缺乏使得防火墙确定包的合法性很困难，因为没有打开的连接可利用，以测试传入的包是否应被允许通过。可是，如果防火墙跟踪包的状态，就可以确定。</a:t>
            </a:r>
            <a:r>
              <a:rPr lang="zh-CN" altLang="en-US" sz="2400" dirty="0">
                <a:solidFill>
                  <a:srgbClr val="3399FF"/>
                </a:solidFill>
                <a:latin typeface="微软雅黑" panose="020B0503020204020204" pitchFamily="34" charset="-122"/>
                <a:ea typeface="微软雅黑" panose="020B0503020204020204" pitchFamily="34" charset="-122"/>
              </a:rPr>
              <a:t>对传入的包，若它所使用的地址和</a:t>
            </a:r>
            <a:r>
              <a:rPr lang="en-US" altLang="zh-CN" sz="2400" dirty="0">
                <a:solidFill>
                  <a:srgbClr val="3399FF"/>
                </a:solidFill>
                <a:latin typeface="微软雅黑" panose="020B0503020204020204" pitchFamily="34" charset="-122"/>
                <a:ea typeface="微软雅黑" panose="020B0503020204020204" pitchFamily="34" charset="-122"/>
              </a:rPr>
              <a:t>UDP</a:t>
            </a:r>
            <a:r>
              <a:rPr lang="zh-CN" altLang="en-US" sz="2400" dirty="0">
                <a:solidFill>
                  <a:srgbClr val="3399FF"/>
                </a:solidFill>
                <a:latin typeface="微软雅黑" panose="020B0503020204020204" pitchFamily="34" charset="-122"/>
                <a:ea typeface="微软雅黑" panose="020B0503020204020204" pitchFamily="34" charset="-122"/>
              </a:rPr>
              <a:t>包携带的协议与传出的连接请求匹配，该包就被允许通过</a:t>
            </a:r>
            <a:r>
              <a:rPr lang="zh-CN" altLang="en-US" sz="2400" dirty="0">
                <a:latin typeface="微软雅黑" panose="020B0503020204020204" pitchFamily="34" charset="-122"/>
                <a:ea typeface="微软雅黑" panose="020B0503020204020204" pitchFamily="34" charset="-122"/>
              </a:rPr>
              <a:t>。防火墙仔细地跟踪传出的请求，记录下所使用的地址、协议和包的类型，然后对照保存过的信息核对传入的包，以确保这些包是被请求的</a:t>
            </a:r>
          </a:p>
          <a:p>
            <a:pPr eaLnBrk="1" hangingPunct="1">
              <a:lnSpc>
                <a:spcPct val="90000"/>
              </a:lnSpc>
              <a:defRPr/>
            </a:pPr>
            <a:endParaRPr lang="zh-CN" altLang="en-US" sz="2400" dirty="0">
              <a:effectLst>
                <a:outerShdw blurRad="38100" dist="38100" dir="2700000" algn="tl">
                  <a:srgbClr val="C0C0C0"/>
                </a:outerShdw>
              </a:effectLst>
            </a:endParaRPr>
          </a:p>
        </p:txBody>
      </p:sp>
      <p:sp>
        <p:nvSpPr>
          <p:cNvPr id="4" name="Rectangle 5">
            <a:extLst>
              <a:ext uri="{FF2B5EF4-FFF2-40B4-BE49-F238E27FC236}">
                <a16:creationId xmlns:a16="http://schemas.microsoft.com/office/drawing/2014/main" id="{B8C0C3B2-66B1-40CE-97E3-97BECCAF2059}"/>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Tree>
  </p:cSld>
  <p:clrMapOvr>
    <a:masterClrMapping/>
  </p:clrMapOvr>
  <p:transition advTm="1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CF70FBD-B63F-46B3-838C-EC31EEABF59A}"/>
              </a:ext>
            </a:extLst>
          </p:cNvPr>
          <p:cNvSpPr>
            <a:spLocks noGrp="1"/>
          </p:cNvSpPr>
          <p:nvPr>
            <p:ph type="body" idx="1"/>
          </p:nvPr>
        </p:nvSpPr>
        <p:spPr>
          <a:xfrm>
            <a:off x="0" y="5229225"/>
            <a:ext cx="9144000" cy="1828800"/>
          </a:xfrm>
        </p:spPr>
        <p:txBody>
          <a:bodyPr>
            <a:normAutofit/>
          </a:bodyPr>
          <a:lstStyle/>
          <a:p>
            <a:pPr>
              <a:defRPr/>
            </a:pPr>
            <a:endParaRPr lang="en-US" dirty="0"/>
          </a:p>
          <a:p>
            <a:pPr algn="ctr">
              <a:defRPr/>
            </a:pPr>
            <a:r>
              <a:rPr lang="zh-CN" altLang="en-US" sz="2800" b="1" dirty="0">
                <a:solidFill>
                  <a:schemeClr val="tx2">
                    <a:lumMod val="10000"/>
                  </a:schemeClr>
                </a:solidFill>
              </a:rPr>
              <a:t>状态防火墙连接状态表示例</a:t>
            </a:r>
            <a:endParaRPr lang="en-US" sz="2800" b="1" dirty="0">
              <a:solidFill>
                <a:schemeClr val="tx2">
                  <a:lumMod val="10000"/>
                </a:schemeClr>
              </a:solidFill>
            </a:endParaRPr>
          </a:p>
        </p:txBody>
      </p:sp>
      <p:pic>
        <p:nvPicPr>
          <p:cNvPr id="40963" name="图片 1">
            <a:extLst>
              <a:ext uri="{FF2B5EF4-FFF2-40B4-BE49-F238E27FC236}">
                <a16:creationId xmlns:a16="http://schemas.microsoft.com/office/drawing/2014/main" id="{3AB0A38C-E18D-4C28-AACD-066CEBE51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8050"/>
            <a:ext cx="91440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02517098-29EF-4049-848A-6045A22A0B41}"/>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状态检测</a:t>
            </a:r>
            <a:r>
              <a:rPr lang="zh-CN" altLang="en-US" sz="3200" b="1" dirty="0"/>
              <a:t>包过滤防火墙</a:t>
            </a:r>
            <a:endParaRPr lang="zh-CN" altLang="en-US" b="1" dirty="0"/>
          </a:p>
        </p:txBody>
      </p:sp>
    </p:spTree>
  </p:cSld>
  <p:clrMapOvr>
    <a:masterClrMapping/>
  </p:clrMapOvr>
  <p:transition>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57CAF3DE-6480-4C4A-8DAE-7643F00DEE7C}"/>
              </a:ext>
            </a:extLst>
          </p:cNvPr>
          <p:cNvSpPr>
            <a:spLocks noGrp="1" noChangeArrowheads="1"/>
          </p:cNvSpPr>
          <p:nvPr>
            <p:ph type="body" idx="1"/>
          </p:nvPr>
        </p:nvSpPr>
        <p:spPr>
          <a:xfrm>
            <a:off x="661988" y="671512"/>
            <a:ext cx="3178175" cy="1252538"/>
          </a:xfrm>
        </p:spPr>
        <p:txBody>
          <a:bodyPr/>
          <a:lstStyle/>
          <a:p>
            <a:pPr eaLnBrk="1" hangingPunct="1">
              <a:buFontTx/>
              <a:buNone/>
            </a:pPr>
            <a:r>
              <a:rPr lang="zh-CN" altLang="en-US" sz="2400" b="1" dirty="0"/>
              <a:t>优点：</a:t>
            </a:r>
          </a:p>
          <a:p>
            <a:pPr eaLnBrk="1" hangingPunct="1">
              <a:buFontTx/>
              <a:buNone/>
            </a:pPr>
            <a:r>
              <a:rPr lang="en-US" altLang="zh-CN" sz="2400" b="1" dirty="0"/>
              <a:t>1</a:t>
            </a:r>
            <a:r>
              <a:rPr lang="zh-CN" altLang="en-US" sz="2400" b="1" dirty="0"/>
              <a:t>、安全性高</a:t>
            </a:r>
          </a:p>
          <a:p>
            <a:pPr eaLnBrk="1" hangingPunct="1">
              <a:buFontTx/>
              <a:buNone/>
            </a:pPr>
            <a:r>
              <a:rPr lang="en-US" altLang="zh-CN" sz="2400" b="1" dirty="0"/>
              <a:t>2</a:t>
            </a:r>
            <a:r>
              <a:rPr lang="zh-CN" altLang="en-US" sz="2400" b="1" dirty="0"/>
              <a:t>、提供应用层的安全</a:t>
            </a:r>
          </a:p>
        </p:txBody>
      </p:sp>
      <p:sp>
        <p:nvSpPr>
          <p:cNvPr id="48133" name="Text Box 5">
            <a:extLst>
              <a:ext uri="{FF2B5EF4-FFF2-40B4-BE49-F238E27FC236}">
                <a16:creationId xmlns:a16="http://schemas.microsoft.com/office/drawing/2014/main" id="{2EA49A7C-F5F3-41BF-8B26-AB61ADB7539A}"/>
              </a:ext>
            </a:extLst>
          </p:cNvPr>
          <p:cNvSpPr txBox="1">
            <a:spLocks noChangeArrowheads="1"/>
          </p:cNvSpPr>
          <p:nvPr/>
        </p:nvSpPr>
        <p:spPr bwMode="auto">
          <a:xfrm>
            <a:off x="5076825" y="527984"/>
            <a:ext cx="359963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t>缺点：</a:t>
            </a:r>
          </a:p>
          <a:p>
            <a:pPr eaLnBrk="1" hangingPunct="1">
              <a:spcBef>
                <a:spcPct val="0"/>
              </a:spcBef>
              <a:buFontTx/>
              <a:buNone/>
            </a:pPr>
            <a:r>
              <a:rPr lang="en-US" altLang="zh-CN" sz="2400" b="1" dirty="0"/>
              <a:t>1</a:t>
            </a:r>
            <a:r>
              <a:rPr lang="zh-CN" altLang="en-US" sz="2400" b="1" dirty="0"/>
              <a:t>、性能差</a:t>
            </a:r>
          </a:p>
          <a:p>
            <a:pPr eaLnBrk="1" hangingPunct="1">
              <a:spcBef>
                <a:spcPct val="0"/>
              </a:spcBef>
              <a:buFontTx/>
              <a:buNone/>
            </a:pPr>
            <a:r>
              <a:rPr lang="en-US" altLang="zh-CN" sz="2400" b="1" dirty="0"/>
              <a:t>2</a:t>
            </a:r>
            <a:r>
              <a:rPr lang="zh-CN" altLang="en-US" sz="2400" b="1" dirty="0"/>
              <a:t>、伸缩性差</a:t>
            </a:r>
          </a:p>
          <a:p>
            <a:pPr eaLnBrk="1" hangingPunct="1">
              <a:spcBef>
                <a:spcPct val="0"/>
              </a:spcBef>
              <a:buFontTx/>
              <a:buNone/>
            </a:pPr>
            <a:r>
              <a:rPr lang="en-US" altLang="zh-CN" sz="2400" b="1" dirty="0"/>
              <a:t>3</a:t>
            </a:r>
            <a:r>
              <a:rPr lang="zh-CN" altLang="en-US" sz="2400" b="1" dirty="0"/>
              <a:t>、只支持有限的应用</a:t>
            </a:r>
          </a:p>
          <a:p>
            <a:pPr eaLnBrk="1" hangingPunct="1">
              <a:spcBef>
                <a:spcPct val="0"/>
              </a:spcBef>
              <a:buFontTx/>
              <a:buNone/>
            </a:pPr>
            <a:r>
              <a:rPr lang="en-US" altLang="zh-CN" sz="2400" b="1" dirty="0"/>
              <a:t>4</a:t>
            </a:r>
            <a:r>
              <a:rPr lang="zh-CN" altLang="en-US" sz="2400" b="1" dirty="0"/>
              <a:t>、不透明</a:t>
            </a:r>
          </a:p>
        </p:txBody>
      </p:sp>
      <p:sp>
        <p:nvSpPr>
          <p:cNvPr id="43014" name="Text Box 6">
            <a:extLst>
              <a:ext uri="{FF2B5EF4-FFF2-40B4-BE49-F238E27FC236}">
                <a16:creationId xmlns:a16="http://schemas.microsoft.com/office/drawing/2014/main" id="{FD261C60-5564-4A1D-A583-A2203E117E69}"/>
              </a:ext>
            </a:extLst>
          </p:cNvPr>
          <p:cNvSpPr txBox="1">
            <a:spLocks noChangeArrowheads="1"/>
          </p:cNvSpPr>
          <p:nvPr/>
        </p:nvSpPr>
        <p:spPr bwMode="auto">
          <a:xfrm>
            <a:off x="1692275" y="3141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应用层</a:t>
            </a:r>
          </a:p>
        </p:txBody>
      </p:sp>
      <p:sp>
        <p:nvSpPr>
          <p:cNvPr id="43015" name="Text Box 7">
            <a:extLst>
              <a:ext uri="{FF2B5EF4-FFF2-40B4-BE49-F238E27FC236}">
                <a16:creationId xmlns:a16="http://schemas.microsoft.com/office/drawing/2014/main" id="{3CA2BCFB-9E6A-47BB-8C94-1F1185E74DE7}"/>
              </a:ext>
            </a:extLst>
          </p:cNvPr>
          <p:cNvSpPr txBox="1">
            <a:spLocks noChangeArrowheads="1"/>
          </p:cNvSpPr>
          <p:nvPr/>
        </p:nvSpPr>
        <p:spPr bwMode="auto">
          <a:xfrm>
            <a:off x="1692275" y="35734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表达层</a:t>
            </a:r>
          </a:p>
        </p:txBody>
      </p:sp>
      <p:sp>
        <p:nvSpPr>
          <p:cNvPr id="43016" name="Text Box 8">
            <a:extLst>
              <a:ext uri="{FF2B5EF4-FFF2-40B4-BE49-F238E27FC236}">
                <a16:creationId xmlns:a16="http://schemas.microsoft.com/office/drawing/2014/main" id="{F38F7684-20B1-47A2-9912-C1F981D7AA19}"/>
              </a:ext>
            </a:extLst>
          </p:cNvPr>
          <p:cNvSpPr txBox="1">
            <a:spLocks noChangeArrowheads="1"/>
          </p:cNvSpPr>
          <p:nvPr/>
        </p:nvSpPr>
        <p:spPr bwMode="auto">
          <a:xfrm>
            <a:off x="1692275" y="40052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会话层</a:t>
            </a:r>
          </a:p>
        </p:txBody>
      </p:sp>
      <p:sp>
        <p:nvSpPr>
          <p:cNvPr id="43017" name="Text Box 9">
            <a:extLst>
              <a:ext uri="{FF2B5EF4-FFF2-40B4-BE49-F238E27FC236}">
                <a16:creationId xmlns:a16="http://schemas.microsoft.com/office/drawing/2014/main" id="{A740FB40-810D-474F-A721-662196AAE80D}"/>
              </a:ext>
            </a:extLst>
          </p:cNvPr>
          <p:cNvSpPr txBox="1">
            <a:spLocks noChangeArrowheads="1"/>
          </p:cNvSpPr>
          <p:nvPr/>
        </p:nvSpPr>
        <p:spPr bwMode="auto">
          <a:xfrm>
            <a:off x="1692275" y="44370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传输层</a:t>
            </a:r>
          </a:p>
        </p:txBody>
      </p:sp>
      <p:sp>
        <p:nvSpPr>
          <p:cNvPr id="43018" name="Text Box 10">
            <a:extLst>
              <a:ext uri="{FF2B5EF4-FFF2-40B4-BE49-F238E27FC236}">
                <a16:creationId xmlns:a16="http://schemas.microsoft.com/office/drawing/2014/main" id="{562DB9D5-7709-40A2-806D-F492FD2E239B}"/>
              </a:ext>
            </a:extLst>
          </p:cNvPr>
          <p:cNvSpPr txBox="1">
            <a:spLocks noChangeArrowheads="1"/>
          </p:cNvSpPr>
          <p:nvPr/>
        </p:nvSpPr>
        <p:spPr bwMode="auto">
          <a:xfrm>
            <a:off x="1692275" y="48688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网络层</a:t>
            </a:r>
          </a:p>
        </p:txBody>
      </p:sp>
      <p:sp>
        <p:nvSpPr>
          <p:cNvPr id="43019" name="Text Box 11">
            <a:extLst>
              <a:ext uri="{FF2B5EF4-FFF2-40B4-BE49-F238E27FC236}">
                <a16:creationId xmlns:a16="http://schemas.microsoft.com/office/drawing/2014/main" id="{168F873C-AEA0-4196-ADA0-FA1D45D73D68}"/>
              </a:ext>
            </a:extLst>
          </p:cNvPr>
          <p:cNvSpPr txBox="1">
            <a:spLocks noChangeArrowheads="1"/>
          </p:cNvSpPr>
          <p:nvPr/>
        </p:nvSpPr>
        <p:spPr bwMode="auto">
          <a:xfrm>
            <a:off x="1692275" y="5300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链路层</a:t>
            </a:r>
          </a:p>
        </p:txBody>
      </p:sp>
      <p:sp>
        <p:nvSpPr>
          <p:cNvPr id="43020" name="Text Box 12">
            <a:extLst>
              <a:ext uri="{FF2B5EF4-FFF2-40B4-BE49-F238E27FC236}">
                <a16:creationId xmlns:a16="http://schemas.microsoft.com/office/drawing/2014/main" id="{EEDAA501-9C21-4028-9E49-F50572176C85}"/>
              </a:ext>
            </a:extLst>
          </p:cNvPr>
          <p:cNvSpPr txBox="1">
            <a:spLocks noChangeArrowheads="1"/>
          </p:cNvSpPr>
          <p:nvPr/>
        </p:nvSpPr>
        <p:spPr bwMode="auto">
          <a:xfrm>
            <a:off x="1692275" y="5734050"/>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物理层</a:t>
            </a:r>
          </a:p>
        </p:txBody>
      </p:sp>
      <p:pic>
        <p:nvPicPr>
          <p:cNvPr id="43021" name="Picture 13" descr="台">
            <a:extLst>
              <a:ext uri="{FF2B5EF4-FFF2-40B4-BE49-F238E27FC236}">
                <a16:creationId xmlns:a16="http://schemas.microsoft.com/office/drawing/2014/main" id="{CC974BE3-F9C1-4687-BBD2-4EDCFFCFDDC0}"/>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827088" y="4868863"/>
            <a:ext cx="742950"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Text Box 14">
            <a:extLst>
              <a:ext uri="{FF2B5EF4-FFF2-40B4-BE49-F238E27FC236}">
                <a16:creationId xmlns:a16="http://schemas.microsoft.com/office/drawing/2014/main" id="{F82F5711-B864-4D82-9B1F-F3E6455BD749}"/>
              </a:ext>
            </a:extLst>
          </p:cNvPr>
          <p:cNvSpPr txBox="1">
            <a:spLocks noChangeArrowheads="1"/>
          </p:cNvSpPr>
          <p:nvPr/>
        </p:nvSpPr>
        <p:spPr bwMode="auto">
          <a:xfrm>
            <a:off x="4067175" y="3141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应用层</a:t>
            </a:r>
          </a:p>
        </p:txBody>
      </p:sp>
      <p:sp>
        <p:nvSpPr>
          <p:cNvPr id="43023" name="Text Box 15">
            <a:extLst>
              <a:ext uri="{FF2B5EF4-FFF2-40B4-BE49-F238E27FC236}">
                <a16:creationId xmlns:a16="http://schemas.microsoft.com/office/drawing/2014/main" id="{3B43F61A-347B-4F22-A854-8327326FF991}"/>
              </a:ext>
            </a:extLst>
          </p:cNvPr>
          <p:cNvSpPr txBox="1">
            <a:spLocks noChangeArrowheads="1"/>
          </p:cNvSpPr>
          <p:nvPr/>
        </p:nvSpPr>
        <p:spPr bwMode="auto">
          <a:xfrm>
            <a:off x="4067175" y="35734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表达层</a:t>
            </a:r>
          </a:p>
        </p:txBody>
      </p:sp>
      <p:sp>
        <p:nvSpPr>
          <p:cNvPr id="43024" name="Text Box 16">
            <a:extLst>
              <a:ext uri="{FF2B5EF4-FFF2-40B4-BE49-F238E27FC236}">
                <a16:creationId xmlns:a16="http://schemas.microsoft.com/office/drawing/2014/main" id="{0285D973-FAB0-438A-8F2D-2F771DBCE485}"/>
              </a:ext>
            </a:extLst>
          </p:cNvPr>
          <p:cNvSpPr txBox="1">
            <a:spLocks noChangeArrowheads="1"/>
          </p:cNvSpPr>
          <p:nvPr/>
        </p:nvSpPr>
        <p:spPr bwMode="auto">
          <a:xfrm>
            <a:off x="4067175" y="40052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会话层</a:t>
            </a:r>
          </a:p>
        </p:txBody>
      </p:sp>
      <p:sp>
        <p:nvSpPr>
          <p:cNvPr id="43025" name="Text Box 17">
            <a:extLst>
              <a:ext uri="{FF2B5EF4-FFF2-40B4-BE49-F238E27FC236}">
                <a16:creationId xmlns:a16="http://schemas.microsoft.com/office/drawing/2014/main" id="{1B8C7826-9096-4C19-9AF3-6800F4BD7FB9}"/>
              </a:ext>
            </a:extLst>
          </p:cNvPr>
          <p:cNvSpPr txBox="1">
            <a:spLocks noChangeArrowheads="1"/>
          </p:cNvSpPr>
          <p:nvPr/>
        </p:nvSpPr>
        <p:spPr bwMode="auto">
          <a:xfrm>
            <a:off x="4067175" y="44370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传输层</a:t>
            </a:r>
          </a:p>
        </p:txBody>
      </p:sp>
      <p:sp>
        <p:nvSpPr>
          <p:cNvPr id="43026" name="Text Box 18">
            <a:extLst>
              <a:ext uri="{FF2B5EF4-FFF2-40B4-BE49-F238E27FC236}">
                <a16:creationId xmlns:a16="http://schemas.microsoft.com/office/drawing/2014/main" id="{0981722C-A9D7-4C4F-B419-948D82B2FE05}"/>
              </a:ext>
            </a:extLst>
          </p:cNvPr>
          <p:cNvSpPr txBox="1">
            <a:spLocks noChangeArrowheads="1"/>
          </p:cNvSpPr>
          <p:nvPr/>
        </p:nvSpPr>
        <p:spPr bwMode="auto">
          <a:xfrm>
            <a:off x="4067175" y="48688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网络层</a:t>
            </a:r>
          </a:p>
        </p:txBody>
      </p:sp>
      <p:sp>
        <p:nvSpPr>
          <p:cNvPr id="43027" name="Text Box 19">
            <a:extLst>
              <a:ext uri="{FF2B5EF4-FFF2-40B4-BE49-F238E27FC236}">
                <a16:creationId xmlns:a16="http://schemas.microsoft.com/office/drawing/2014/main" id="{C95C41C2-7701-43A1-84A9-FC65B213D48A}"/>
              </a:ext>
            </a:extLst>
          </p:cNvPr>
          <p:cNvSpPr txBox="1">
            <a:spLocks noChangeArrowheads="1"/>
          </p:cNvSpPr>
          <p:nvPr/>
        </p:nvSpPr>
        <p:spPr bwMode="auto">
          <a:xfrm>
            <a:off x="4067175" y="5300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链路层</a:t>
            </a:r>
          </a:p>
        </p:txBody>
      </p:sp>
      <p:sp>
        <p:nvSpPr>
          <p:cNvPr id="43028" name="Text Box 20">
            <a:extLst>
              <a:ext uri="{FF2B5EF4-FFF2-40B4-BE49-F238E27FC236}">
                <a16:creationId xmlns:a16="http://schemas.microsoft.com/office/drawing/2014/main" id="{6254A326-54B3-4463-A640-5AADBB72CE21}"/>
              </a:ext>
            </a:extLst>
          </p:cNvPr>
          <p:cNvSpPr txBox="1">
            <a:spLocks noChangeArrowheads="1"/>
          </p:cNvSpPr>
          <p:nvPr/>
        </p:nvSpPr>
        <p:spPr bwMode="auto">
          <a:xfrm>
            <a:off x="4067175" y="5734050"/>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物理层</a:t>
            </a:r>
          </a:p>
        </p:txBody>
      </p:sp>
      <p:sp>
        <p:nvSpPr>
          <p:cNvPr id="43029" name="Text Box 21">
            <a:extLst>
              <a:ext uri="{FF2B5EF4-FFF2-40B4-BE49-F238E27FC236}">
                <a16:creationId xmlns:a16="http://schemas.microsoft.com/office/drawing/2014/main" id="{6027B896-8904-4EA0-81EF-96017E8C8319}"/>
              </a:ext>
            </a:extLst>
          </p:cNvPr>
          <p:cNvSpPr txBox="1">
            <a:spLocks noChangeArrowheads="1"/>
          </p:cNvSpPr>
          <p:nvPr/>
        </p:nvSpPr>
        <p:spPr bwMode="auto">
          <a:xfrm>
            <a:off x="6443663" y="3141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应用层</a:t>
            </a:r>
          </a:p>
        </p:txBody>
      </p:sp>
      <p:sp>
        <p:nvSpPr>
          <p:cNvPr id="43030" name="Text Box 22">
            <a:extLst>
              <a:ext uri="{FF2B5EF4-FFF2-40B4-BE49-F238E27FC236}">
                <a16:creationId xmlns:a16="http://schemas.microsoft.com/office/drawing/2014/main" id="{6D29B72F-3340-4185-8B77-7C4154BE8E59}"/>
              </a:ext>
            </a:extLst>
          </p:cNvPr>
          <p:cNvSpPr txBox="1">
            <a:spLocks noChangeArrowheads="1"/>
          </p:cNvSpPr>
          <p:nvPr/>
        </p:nvSpPr>
        <p:spPr bwMode="auto">
          <a:xfrm>
            <a:off x="6443663" y="35734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表达层</a:t>
            </a:r>
          </a:p>
        </p:txBody>
      </p:sp>
      <p:sp>
        <p:nvSpPr>
          <p:cNvPr id="43031" name="Text Box 23">
            <a:extLst>
              <a:ext uri="{FF2B5EF4-FFF2-40B4-BE49-F238E27FC236}">
                <a16:creationId xmlns:a16="http://schemas.microsoft.com/office/drawing/2014/main" id="{64837B3A-5F6D-482C-9CA2-271FB77CFF7E}"/>
              </a:ext>
            </a:extLst>
          </p:cNvPr>
          <p:cNvSpPr txBox="1">
            <a:spLocks noChangeArrowheads="1"/>
          </p:cNvSpPr>
          <p:nvPr/>
        </p:nvSpPr>
        <p:spPr bwMode="auto">
          <a:xfrm>
            <a:off x="6443663" y="40052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会话层</a:t>
            </a:r>
          </a:p>
        </p:txBody>
      </p:sp>
      <p:sp>
        <p:nvSpPr>
          <p:cNvPr id="43032" name="Text Box 24">
            <a:extLst>
              <a:ext uri="{FF2B5EF4-FFF2-40B4-BE49-F238E27FC236}">
                <a16:creationId xmlns:a16="http://schemas.microsoft.com/office/drawing/2014/main" id="{173DA39D-A697-49CA-A0F2-EC1F8A4AA3CE}"/>
              </a:ext>
            </a:extLst>
          </p:cNvPr>
          <p:cNvSpPr txBox="1">
            <a:spLocks noChangeArrowheads="1"/>
          </p:cNvSpPr>
          <p:nvPr/>
        </p:nvSpPr>
        <p:spPr bwMode="auto">
          <a:xfrm>
            <a:off x="6443663" y="44370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传输层</a:t>
            </a:r>
          </a:p>
        </p:txBody>
      </p:sp>
      <p:sp>
        <p:nvSpPr>
          <p:cNvPr id="43033" name="Text Box 25">
            <a:extLst>
              <a:ext uri="{FF2B5EF4-FFF2-40B4-BE49-F238E27FC236}">
                <a16:creationId xmlns:a16="http://schemas.microsoft.com/office/drawing/2014/main" id="{810BB9E8-6D33-445A-8636-7BE45081C9AB}"/>
              </a:ext>
            </a:extLst>
          </p:cNvPr>
          <p:cNvSpPr txBox="1">
            <a:spLocks noChangeArrowheads="1"/>
          </p:cNvSpPr>
          <p:nvPr/>
        </p:nvSpPr>
        <p:spPr bwMode="auto">
          <a:xfrm>
            <a:off x="6443663" y="48688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网络层</a:t>
            </a:r>
          </a:p>
        </p:txBody>
      </p:sp>
      <p:sp>
        <p:nvSpPr>
          <p:cNvPr id="43034" name="Text Box 26">
            <a:extLst>
              <a:ext uri="{FF2B5EF4-FFF2-40B4-BE49-F238E27FC236}">
                <a16:creationId xmlns:a16="http://schemas.microsoft.com/office/drawing/2014/main" id="{1FC9D017-0222-40A3-9BEA-ACF25B509505}"/>
              </a:ext>
            </a:extLst>
          </p:cNvPr>
          <p:cNvSpPr txBox="1">
            <a:spLocks noChangeArrowheads="1"/>
          </p:cNvSpPr>
          <p:nvPr/>
        </p:nvSpPr>
        <p:spPr bwMode="auto">
          <a:xfrm>
            <a:off x="6443663" y="5300663"/>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链路层</a:t>
            </a:r>
          </a:p>
        </p:txBody>
      </p:sp>
      <p:sp>
        <p:nvSpPr>
          <p:cNvPr id="43035" name="Text Box 27">
            <a:extLst>
              <a:ext uri="{FF2B5EF4-FFF2-40B4-BE49-F238E27FC236}">
                <a16:creationId xmlns:a16="http://schemas.microsoft.com/office/drawing/2014/main" id="{C511CEED-BDAA-4565-B7FC-3B37289B06ED}"/>
              </a:ext>
            </a:extLst>
          </p:cNvPr>
          <p:cNvSpPr txBox="1">
            <a:spLocks noChangeArrowheads="1"/>
          </p:cNvSpPr>
          <p:nvPr/>
        </p:nvSpPr>
        <p:spPr bwMode="auto">
          <a:xfrm>
            <a:off x="6443663" y="5734050"/>
            <a:ext cx="727075" cy="314325"/>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物理层</a:t>
            </a:r>
          </a:p>
        </p:txBody>
      </p:sp>
      <p:pic>
        <p:nvPicPr>
          <p:cNvPr id="43036" name="Picture 28" descr="服">
            <a:extLst>
              <a:ext uri="{FF2B5EF4-FFF2-40B4-BE49-F238E27FC236}">
                <a16:creationId xmlns:a16="http://schemas.microsoft.com/office/drawing/2014/main" id="{9E9A2C80-66DA-4AD1-B1A7-B838B57CA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850" y="4724400"/>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57" name="Line 29">
            <a:extLst>
              <a:ext uri="{FF2B5EF4-FFF2-40B4-BE49-F238E27FC236}">
                <a16:creationId xmlns:a16="http://schemas.microsoft.com/office/drawing/2014/main" id="{FCFC4158-7524-4778-B64F-46B616A17FD8}"/>
              </a:ext>
            </a:extLst>
          </p:cNvPr>
          <p:cNvSpPr>
            <a:spLocks noChangeShapeType="1"/>
          </p:cNvSpPr>
          <p:nvPr/>
        </p:nvSpPr>
        <p:spPr bwMode="auto">
          <a:xfrm>
            <a:off x="1403350" y="5013325"/>
            <a:ext cx="2663825" cy="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59" name="Line 31">
            <a:extLst>
              <a:ext uri="{FF2B5EF4-FFF2-40B4-BE49-F238E27FC236}">
                <a16:creationId xmlns:a16="http://schemas.microsoft.com/office/drawing/2014/main" id="{955F44BB-E72C-4D51-A520-861071027943}"/>
              </a:ext>
            </a:extLst>
          </p:cNvPr>
          <p:cNvSpPr>
            <a:spLocks noChangeShapeType="1"/>
          </p:cNvSpPr>
          <p:nvPr/>
        </p:nvSpPr>
        <p:spPr bwMode="auto">
          <a:xfrm>
            <a:off x="4787900" y="5013325"/>
            <a:ext cx="2590800" cy="0"/>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0" name="Line 32">
            <a:extLst>
              <a:ext uri="{FF2B5EF4-FFF2-40B4-BE49-F238E27FC236}">
                <a16:creationId xmlns:a16="http://schemas.microsoft.com/office/drawing/2014/main" id="{CCFA5C4E-F9D5-4443-86CC-DB96DC69CB75}"/>
              </a:ext>
            </a:extLst>
          </p:cNvPr>
          <p:cNvSpPr>
            <a:spLocks noChangeShapeType="1"/>
          </p:cNvSpPr>
          <p:nvPr/>
        </p:nvSpPr>
        <p:spPr bwMode="auto">
          <a:xfrm flipV="1">
            <a:off x="4067175" y="3357563"/>
            <a:ext cx="0" cy="1655762"/>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1" name="Line 33">
            <a:extLst>
              <a:ext uri="{FF2B5EF4-FFF2-40B4-BE49-F238E27FC236}">
                <a16:creationId xmlns:a16="http://schemas.microsoft.com/office/drawing/2014/main" id="{8D8E2C6F-6D79-4BA0-A5F2-B8DF03F835FB}"/>
              </a:ext>
            </a:extLst>
          </p:cNvPr>
          <p:cNvSpPr>
            <a:spLocks noChangeShapeType="1"/>
          </p:cNvSpPr>
          <p:nvPr/>
        </p:nvSpPr>
        <p:spPr bwMode="auto">
          <a:xfrm flipV="1">
            <a:off x="4787900" y="3357563"/>
            <a:ext cx="0" cy="1655762"/>
          </a:xfrm>
          <a:prstGeom prst="line">
            <a:avLst/>
          </a:prstGeom>
          <a:noFill/>
          <a:ln w="762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3041" name="Picture 34" descr="墙">
            <a:extLst>
              <a:ext uri="{FF2B5EF4-FFF2-40B4-BE49-F238E27FC236}">
                <a16:creationId xmlns:a16="http://schemas.microsoft.com/office/drawing/2014/main" id="{1CD91425-ADF3-4568-AF02-5D1A14B7F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6237288"/>
            <a:ext cx="1081087"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63" name="Rectangle 35">
            <a:extLst>
              <a:ext uri="{FF2B5EF4-FFF2-40B4-BE49-F238E27FC236}">
                <a16:creationId xmlns:a16="http://schemas.microsoft.com/office/drawing/2014/main" id="{2771E461-9B1C-4779-BC90-9395E9021E64}"/>
              </a:ext>
            </a:extLst>
          </p:cNvPr>
          <p:cNvSpPr>
            <a:spLocks noChangeArrowheads="1"/>
          </p:cNvSpPr>
          <p:nvPr/>
        </p:nvSpPr>
        <p:spPr bwMode="auto">
          <a:xfrm>
            <a:off x="3851275" y="3141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3300"/>
                </a:solidFill>
              </a:rPr>
              <a:t>●</a:t>
            </a:r>
          </a:p>
        </p:txBody>
      </p:sp>
      <p:sp>
        <p:nvSpPr>
          <p:cNvPr id="48164" name="Rectangle 36">
            <a:extLst>
              <a:ext uri="{FF2B5EF4-FFF2-40B4-BE49-F238E27FC236}">
                <a16:creationId xmlns:a16="http://schemas.microsoft.com/office/drawing/2014/main" id="{5CB5D16F-B8A5-48FB-B92D-B82C4556A9A5}"/>
              </a:ext>
            </a:extLst>
          </p:cNvPr>
          <p:cNvSpPr>
            <a:spLocks noChangeArrowheads="1"/>
          </p:cNvSpPr>
          <p:nvPr/>
        </p:nvSpPr>
        <p:spPr bwMode="auto">
          <a:xfrm>
            <a:off x="4572000" y="3141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3300"/>
                </a:solidFill>
              </a:rPr>
              <a:t>●</a:t>
            </a:r>
          </a:p>
        </p:txBody>
      </p:sp>
      <p:sp>
        <p:nvSpPr>
          <p:cNvPr id="48165" name="Text Box 37">
            <a:extLst>
              <a:ext uri="{FF2B5EF4-FFF2-40B4-BE49-F238E27FC236}">
                <a16:creationId xmlns:a16="http://schemas.microsoft.com/office/drawing/2014/main" id="{290F9C43-2087-43C6-A937-0EF9DBCFC613}"/>
              </a:ext>
            </a:extLst>
          </p:cNvPr>
          <p:cNvSpPr txBox="1">
            <a:spLocks noChangeArrowheads="1"/>
          </p:cNvSpPr>
          <p:nvPr/>
        </p:nvSpPr>
        <p:spPr bwMode="auto">
          <a:xfrm>
            <a:off x="3059113" y="234950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3300"/>
                </a:solidFill>
              </a:rPr>
              <a:t>HTTP</a:t>
            </a:r>
          </a:p>
        </p:txBody>
      </p:sp>
      <p:sp>
        <p:nvSpPr>
          <p:cNvPr id="48166" name="Text Box 38">
            <a:extLst>
              <a:ext uri="{FF2B5EF4-FFF2-40B4-BE49-F238E27FC236}">
                <a16:creationId xmlns:a16="http://schemas.microsoft.com/office/drawing/2014/main" id="{9E220327-D836-4B66-B00F-8722E4A97242}"/>
              </a:ext>
            </a:extLst>
          </p:cNvPr>
          <p:cNvSpPr txBox="1">
            <a:spLocks noChangeArrowheads="1"/>
          </p:cNvSpPr>
          <p:nvPr/>
        </p:nvSpPr>
        <p:spPr bwMode="auto">
          <a:xfrm>
            <a:off x="4067175" y="2349500"/>
            <a:ext cx="615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3300"/>
                </a:solidFill>
              </a:rPr>
              <a:t>FTP</a:t>
            </a:r>
          </a:p>
        </p:txBody>
      </p:sp>
      <p:sp>
        <p:nvSpPr>
          <p:cNvPr id="48167" name="Text Box 39">
            <a:extLst>
              <a:ext uri="{FF2B5EF4-FFF2-40B4-BE49-F238E27FC236}">
                <a16:creationId xmlns:a16="http://schemas.microsoft.com/office/drawing/2014/main" id="{80A61C38-FBE7-4E0B-A6EB-9B9ED3DD4223}"/>
              </a:ext>
            </a:extLst>
          </p:cNvPr>
          <p:cNvSpPr txBox="1">
            <a:spLocks noChangeArrowheads="1"/>
          </p:cNvSpPr>
          <p:nvPr/>
        </p:nvSpPr>
        <p:spPr bwMode="auto">
          <a:xfrm>
            <a:off x="4840288" y="2349500"/>
            <a:ext cx="819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FF3300"/>
                </a:solidFill>
              </a:rPr>
              <a:t>SMTP</a:t>
            </a:r>
          </a:p>
        </p:txBody>
      </p:sp>
      <p:sp>
        <p:nvSpPr>
          <p:cNvPr id="48168" name="Line 40">
            <a:extLst>
              <a:ext uri="{FF2B5EF4-FFF2-40B4-BE49-F238E27FC236}">
                <a16:creationId xmlns:a16="http://schemas.microsoft.com/office/drawing/2014/main" id="{C2986D84-8F94-4F0E-8D1D-D9A74AF1C804}"/>
              </a:ext>
            </a:extLst>
          </p:cNvPr>
          <p:cNvSpPr>
            <a:spLocks noChangeShapeType="1"/>
          </p:cNvSpPr>
          <p:nvPr/>
        </p:nvSpPr>
        <p:spPr bwMode="auto">
          <a:xfrm>
            <a:off x="3563938" y="2636838"/>
            <a:ext cx="576262" cy="504825"/>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69" name="Line 41">
            <a:extLst>
              <a:ext uri="{FF2B5EF4-FFF2-40B4-BE49-F238E27FC236}">
                <a16:creationId xmlns:a16="http://schemas.microsoft.com/office/drawing/2014/main" id="{9DBB7DD8-476D-4DD5-9E77-A60A94BEF5B0}"/>
              </a:ext>
            </a:extLst>
          </p:cNvPr>
          <p:cNvSpPr>
            <a:spLocks noChangeShapeType="1"/>
          </p:cNvSpPr>
          <p:nvPr/>
        </p:nvSpPr>
        <p:spPr bwMode="auto">
          <a:xfrm>
            <a:off x="4356100" y="2636838"/>
            <a:ext cx="0" cy="504825"/>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170" name="Line 42">
            <a:extLst>
              <a:ext uri="{FF2B5EF4-FFF2-40B4-BE49-F238E27FC236}">
                <a16:creationId xmlns:a16="http://schemas.microsoft.com/office/drawing/2014/main" id="{DB9C98C6-192D-47C3-9586-49E052AAF7BC}"/>
              </a:ext>
            </a:extLst>
          </p:cNvPr>
          <p:cNvSpPr>
            <a:spLocks noChangeShapeType="1"/>
          </p:cNvSpPr>
          <p:nvPr/>
        </p:nvSpPr>
        <p:spPr bwMode="auto">
          <a:xfrm flipH="1">
            <a:off x="4643438" y="2636838"/>
            <a:ext cx="576262" cy="504825"/>
          </a:xfrm>
          <a:prstGeom prst="line">
            <a:avLst/>
          </a:prstGeom>
          <a:noFill/>
          <a:ln w="9525">
            <a:solidFill>
              <a:srgbClr val="FF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Rectangle 5">
            <a:extLst>
              <a:ext uri="{FF2B5EF4-FFF2-40B4-BE49-F238E27FC236}">
                <a16:creationId xmlns:a16="http://schemas.microsoft.com/office/drawing/2014/main" id="{9A9C4B42-C486-409A-8B66-D5F45D5C6823}"/>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8157"/>
                                        </p:tgtEl>
                                        <p:attrNameLst>
                                          <p:attrName>style.visibility</p:attrName>
                                        </p:attrNameLst>
                                      </p:cBhvr>
                                      <p:to>
                                        <p:strVal val="visible"/>
                                      </p:to>
                                    </p:set>
                                    <p:animEffect transition="in" filter="wipe(left)">
                                      <p:cBhvr>
                                        <p:cTn id="7" dur="500"/>
                                        <p:tgtEl>
                                          <p:spTgt spid="48157"/>
                                        </p:tgtEl>
                                      </p:cBhvr>
                                    </p:animEffect>
                                  </p:childTnLst>
                                </p:cTn>
                              </p:par>
                              <p:par>
                                <p:cTn id="8" presetID="22" presetClass="entr" presetSubtype="2" fill="hold" nodeType="withEffect">
                                  <p:stCondLst>
                                    <p:cond delay="0"/>
                                  </p:stCondLst>
                                  <p:childTnLst>
                                    <p:set>
                                      <p:cBhvr>
                                        <p:cTn id="9" dur="1" fill="hold">
                                          <p:stCondLst>
                                            <p:cond delay="0"/>
                                          </p:stCondLst>
                                        </p:cTn>
                                        <p:tgtEl>
                                          <p:spTgt spid="48159"/>
                                        </p:tgtEl>
                                        <p:attrNameLst>
                                          <p:attrName>style.visibility</p:attrName>
                                        </p:attrNameLst>
                                      </p:cBhvr>
                                      <p:to>
                                        <p:strVal val="visible"/>
                                      </p:to>
                                    </p:set>
                                    <p:animEffect transition="in" filter="wipe(right)">
                                      <p:cBhvr>
                                        <p:cTn id="10" dur="500"/>
                                        <p:tgtEl>
                                          <p:spTgt spid="48159"/>
                                        </p:tgtEl>
                                      </p:cBhvr>
                                    </p:animEffect>
                                  </p:childTnLst>
                                </p:cTn>
                              </p:par>
                            </p:childTnLst>
                          </p:cTn>
                        </p:par>
                        <p:par>
                          <p:cTn id="11" fill="hold" nodeType="afterGroup">
                            <p:stCondLst>
                              <p:cond delay="500"/>
                            </p:stCondLst>
                            <p:childTnLst>
                              <p:par>
                                <p:cTn id="12" presetID="22" presetClass="entr" presetSubtype="4" fill="hold" nodeType="afterEffect">
                                  <p:stCondLst>
                                    <p:cond delay="0"/>
                                  </p:stCondLst>
                                  <p:childTnLst>
                                    <p:set>
                                      <p:cBhvr>
                                        <p:cTn id="13" dur="1" fill="hold">
                                          <p:stCondLst>
                                            <p:cond delay="0"/>
                                          </p:stCondLst>
                                        </p:cTn>
                                        <p:tgtEl>
                                          <p:spTgt spid="48160"/>
                                        </p:tgtEl>
                                        <p:attrNameLst>
                                          <p:attrName>style.visibility</p:attrName>
                                        </p:attrNameLst>
                                      </p:cBhvr>
                                      <p:to>
                                        <p:strVal val="visible"/>
                                      </p:to>
                                    </p:set>
                                    <p:animEffect transition="in" filter="wipe(down)">
                                      <p:cBhvr>
                                        <p:cTn id="14" dur="500"/>
                                        <p:tgtEl>
                                          <p:spTgt spid="48160"/>
                                        </p:tgtEl>
                                      </p:cBhvr>
                                    </p:animEffect>
                                  </p:childTnLst>
                                </p:cTn>
                              </p:par>
                              <p:par>
                                <p:cTn id="15" presetID="22" presetClass="entr" presetSubtype="4" fill="hold" nodeType="withEffect">
                                  <p:stCondLst>
                                    <p:cond delay="0"/>
                                  </p:stCondLst>
                                  <p:childTnLst>
                                    <p:set>
                                      <p:cBhvr>
                                        <p:cTn id="16" dur="1" fill="hold">
                                          <p:stCondLst>
                                            <p:cond delay="0"/>
                                          </p:stCondLst>
                                        </p:cTn>
                                        <p:tgtEl>
                                          <p:spTgt spid="48161"/>
                                        </p:tgtEl>
                                        <p:attrNameLst>
                                          <p:attrName>style.visibility</p:attrName>
                                        </p:attrNameLst>
                                      </p:cBhvr>
                                      <p:to>
                                        <p:strVal val="visible"/>
                                      </p:to>
                                    </p:set>
                                    <p:animEffect transition="in" filter="wipe(down)">
                                      <p:cBhvr>
                                        <p:cTn id="17" dur="500"/>
                                        <p:tgtEl>
                                          <p:spTgt spid="48161"/>
                                        </p:tgtEl>
                                      </p:cBhvr>
                                    </p:animEffect>
                                  </p:childTnLst>
                                </p:cTn>
                              </p:par>
                            </p:childTnLst>
                          </p:cTn>
                        </p:par>
                        <p:par>
                          <p:cTn id="18" fill="hold" nodeType="afterGroup">
                            <p:stCondLst>
                              <p:cond delay="1000"/>
                            </p:stCondLst>
                            <p:childTnLst>
                              <p:par>
                                <p:cTn id="19" presetID="23" presetClass="entr" presetSubtype="16" fill="hold" grpId="0" nodeType="afterEffect">
                                  <p:stCondLst>
                                    <p:cond delay="0"/>
                                  </p:stCondLst>
                                  <p:childTnLst>
                                    <p:set>
                                      <p:cBhvr>
                                        <p:cTn id="20" dur="1" fill="hold">
                                          <p:stCondLst>
                                            <p:cond delay="0"/>
                                          </p:stCondLst>
                                        </p:cTn>
                                        <p:tgtEl>
                                          <p:spTgt spid="48163"/>
                                        </p:tgtEl>
                                        <p:attrNameLst>
                                          <p:attrName>style.visibility</p:attrName>
                                        </p:attrNameLst>
                                      </p:cBhvr>
                                      <p:to>
                                        <p:strVal val="visible"/>
                                      </p:to>
                                    </p:set>
                                    <p:anim calcmode="lin" valueType="num">
                                      <p:cBhvr>
                                        <p:cTn id="21" dur="500" fill="hold"/>
                                        <p:tgtEl>
                                          <p:spTgt spid="48163"/>
                                        </p:tgtEl>
                                        <p:attrNameLst>
                                          <p:attrName>ppt_w</p:attrName>
                                        </p:attrNameLst>
                                      </p:cBhvr>
                                      <p:tavLst>
                                        <p:tav tm="0">
                                          <p:val>
                                            <p:fltVal val="0"/>
                                          </p:val>
                                        </p:tav>
                                        <p:tav tm="100000">
                                          <p:val>
                                            <p:strVal val="#ppt_w"/>
                                          </p:val>
                                        </p:tav>
                                      </p:tavLst>
                                    </p:anim>
                                    <p:anim calcmode="lin" valueType="num">
                                      <p:cBhvr>
                                        <p:cTn id="22" dur="500" fill="hold"/>
                                        <p:tgtEl>
                                          <p:spTgt spid="48163"/>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48164"/>
                                        </p:tgtEl>
                                        <p:attrNameLst>
                                          <p:attrName>style.visibility</p:attrName>
                                        </p:attrNameLst>
                                      </p:cBhvr>
                                      <p:to>
                                        <p:strVal val="visible"/>
                                      </p:to>
                                    </p:set>
                                    <p:anim calcmode="lin" valueType="num">
                                      <p:cBhvr>
                                        <p:cTn id="25" dur="500" fill="hold"/>
                                        <p:tgtEl>
                                          <p:spTgt spid="48164"/>
                                        </p:tgtEl>
                                        <p:attrNameLst>
                                          <p:attrName>ppt_w</p:attrName>
                                        </p:attrNameLst>
                                      </p:cBhvr>
                                      <p:tavLst>
                                        <p:tav tm="0">
                                          <p:val>
                                            <p:fltVal val="0"/>
                                          </p:val>
                                        </p:tav>
                                        <p:tav tm="100000">
                                          <p:val>
                                            <p:strVal val="#ppt_w"/>
                                          </p:val>
                                        </p:tav>
                                      </p:tavLst>
                                    </p:anim>
                                    <p:anim calcmode="lin" valueType="num">
                                      <p:cBhvr>
                                        <p:cTn id="26" dur="500" fill="hold"/>
                                        <p:tgtEl>
                                          <p:spTgt spid="48164"/>
                                        </p:tgtEl>
                                        <p:attrNameLst>
                                          <p:attrName>ppt_h</p:attrName>
                                        </p:attrNameLst>
                                      </p:cBhvr>
                                      <p:tavLst>
                                        <p:tav tm="0">
                                          <p:val>
                                            <p:fltVal val="0"/>
                                          </p:val>
                                        </p:tav>
                                        <p:tav tm="100000">
                                          <p:val>
                                            <p:strVal val="#ppt_h"/>
                                          </p:val>
                                        </p:tav>
                                      </p:tavLst>
                                    </p:anim>
                                  </p:childTnLst>
                                </p:cTn>
                              </p:par>
                            </p:childTnLst>
                          </p:cTn>
                        </p:par>
                        <p:par>
                          <p:cTn id="27" fill="hold" nodeType="afterGroup">
                            <p:stCondLst>
                              <p:cond delay="1500"/>
                            </p:stCondLst>
                            <p:childTnLst>
                              <p:par>
                                <p:cTn id="28" presetID="23" presetClass="entr" presetSubtype="16" fill="hold" grpId="0" nodeType="afterEffect">
                                  <p:stCondLst>
                                    <p:cond delay="0"/>
                                  </p:stCondLst>
                                  <p:childTnLst>
                                    <p:set>
                                      <p:cBhvr>
                                        <p:cTn id="29" dur="1" fill="hold">
                                          <p:stCondLst>
                                            <p:cond delay="0"/>
                                          </p:stCondLst>
                                        </p:cTn>
                                        <p:tgtEl>
                                          <p:spTgt spid="48165"/>
                                        </p:tgtEl>
                                        <p:attrNameLst>
                                          <p:attrName>style.visibility</p:attrName>
                                        </p:attrNameLst>
                                      </p:cBhvr>
                                      <p:to>
                                        <p:strVal val="visible"/>
                                      </p:to>
                                    </p:set>
                                    <p:anim calcmode="lin" valueType="num">
                                      <p:cBhvr>
                                        <p:cTn id="30" dur="500" fill="hold"/>
                                        <p:tgtEl>
                                          <p:spTgt spid="48165"/>
                                        </p:tgtEl>
                                        <p:attrNameLst>
                                          <p:attrName>ppt_w</p:attrName>
                                        </p:attrNameLst>
                                      </p:cBhvr>
                                      <p:tavLst>
                                        <p:tav tm="0">
                                          <p:val>
                                            <p:fltVal val="0"/>
                                          </p:val>
                                        </p:tav>
                                        <p:tav tm="100000">
                                          <p:val>
                                            <p:strVal val="#ppt_w"/>
                                          </p:val>
                                        </p:tav>
                                      </p:tavLst>
                                    </p:anim>
                                    <p:anim calcmode="lin" valueType="num">
                                      <p:cBhvr>
                                        <p:cTn id="31" dur="500" fill="hold"/>
                                        <p:tgtEl>
                                          <p:spTgt spid="48165"/>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48166"/>
                                        </p:tgtEl>
                                        <p:attrNameLst>
                                          <p:attrName>style.visibility</p:attrName>
                                        </p:attrNameLst>
                                      </p:cBhvr>
                                      <p:to>
                                        <p:strVal val="visible"/>
                                      </p:to>
                                    </p:set>
                                    <p:anim calcmode="lin" valueType="num">
                                      <p:cBhvr>
                                        <p:cTn id="34" dur="500" fill="hold"/>
                                        <p:tgtEl>
                                          <p:spTgt spid="48166"/>
                                        </p:tgtEl>
                                        <p:attrNameLst>
                                          <p:attrName>ppt_w</p:attrName>
                                        </p:attrNameLst>
                                      </p:cBhvr>
                                      <p:tavLst>
                                        <p:tav tm="0">
                                          <p:val>
                                            <p:fltVal val="0"/>
                                          </p:val>
                                        </p:tav>
                                        <p:tav tm="100000">
                                          <p:val>
                                            <p:strVal val="#ppt_w"/>
                                          </p:val>
                                        </p:tav>
                                      </p:tavLst>
                                    </p:anim>
                                    <p:anim calcmode="lin" valueType="num">
                                      <p:cBhvr>
                                        <p:cTn id="35" dur="500" fill="hold"/>
                                        <p:tgtEl>
                                          <p:spTgt spid="48166"/>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48167"/>
                                        </p:tgtEl>
                                        <p:attrNameLst>
                                          <p:attrName>style.visibility</p:attrName>
                                        </p:attrNameLst>
                                      </p:cBhvr>
                                      <p:to>
                                        <p:strVal val="visible"/>
                                      </p:to>
                                    </p:set>
                                    <p:anim calcmode="lin" valueType="num">
                                      <p:cBhvr>
                                        <p:cTn id="38" dur="500" fill="hold"/>
                                        <p:tgtEl>
                                          <p:spTgt spid="48167"/>
                                        </p:tgtEl>
                                        <p:attrNameLst>
                                          <p:attrName>ppt_w</p:attrName>
                                        </p:attrNameLst>
                                      </p:cBhvr>
                                      <p:tavLst>
                                        <p:tav tm="0">
                                          <p:val>
                                            <p:fltVal val="0"/>
                                          </p:val>
                                        </p:tav>
                                        <p:tav tm="100000">
                                          <p:val>
                                            <p:strVal val="#ppt_w"/>
                                          </p:val>
                                        </p:tav>
                                      </p:tavLst>
                                    </p:anim>
                                    <p:anim calcmode="lin" valueType="num">
                                      <p:cBhvr>
                                        <p:cTn id="39" dur="500" fill="hold"/>
                                        <p:tgtEl>
                                          <p:spTgt spid="48167"/>
                                        </p:tgtEl>
                                        <p:attrNameLst>
                                          <p:attrName>ppt_h</p:attrName>
                                        </p:attrNameLst>
                                      </p:cBhvr>
                                      <p:tavLst>
                                        <p:tav tm="0">
                                          <p:val>
                                            <p:fltVal val="0"/>
                                          </p:val>
                                        </p:tav>
                                        <p:tav tm="100000">
                                          <p:val>
                                            <p:strVal val="#ppt_h"/>
                                          </p:val>
                                        </p:tav>
                                      </p:tavLst>
                                    </p:anim>
                                  </p:childTnLst>
                                </p:cTn>
                              </p:par>
                            </p:childTnLst>
                          </p:cTn>
                        </p:par>
                        <p:par>
                          <p:cTn id="40" fill="hold" nodeType="afterGroup">
                            <p:stCondLst>
                              <p:cond delay="2000"/>
                            </p:stCondLst>
                            <p:childTnLst>
                              <p:par>
                                <p:cTn id="41" presetID="4" presetClass="entr" presetSubtype="16" fill="hold" nodeType="afterEffect">
                                  <p:stCondLst>
                                    <p:cond delay="0"/>
                                  </p:stCondLst>
                                  <p:childTnLst>
                                    <p:set>
                                      <p:cBhvr>
                                        <p:cTn id="42" dur="1" fill="hold">
                                          <p:stCondLst>
                                            <p:cond delay="0"/>
                                          </p:stCondLst>
                                        </p:cTn>
                                        <p:tgtEl>
                                          <p:spTgt spid="48168"/>
                                        </p:tgtEl>
                                        <p:attrNameLst>
                                          <p:attrName>style.visibility</p:attrName>
                                        </p:attrNameLst>
                                      </p:cBhvr>
                                      <p:to>
                                        <p:strVal val="visible"/>
                                      </p:to>
                                    </p:set>
                                    <p:animEffect transition="in" filter="box(in)">
                                      <p:cBhvr>
                                        <p:cTn id="43" dur="500"/>
                                        <p:tgtEl>
                                          <p:spTgt spid="48168"/>
                                        </p:tgtEl>
                                      </p:cBhvr>
                                    </p:animEffect>
                                  </p:childTnLst>
                                </p:cTn>
                              </p:par>
                              <p:par>
                                <p:cTn id="44" presetID="4" presetClass="entr" presetSubtype="16" fill="hold" nodeType="withEffect">
                                  <p:stCondLst>
                                    <p:cond delay="0"/>
                                  </p:stCondLst>
                                  <p:childTnLst>
                                    <p:set>
                                      <p:cBhvr>
                                        <p:cTn id="45" dur="1" fill="hold">
                                          <p:stCondLst>
                                            <p:cond delay="0"/>
                                          </p:stCondLst>
                                        </p:cTn>
                                        <p:tgtEl>
                                          <p:spTgt spid="48169"/>
                                        </p:tgtEl>
                                        <p:attrNameLst>
                                          <p:attrName>style.visibility</p:attrName>
                                        </p:attrNameLst>
                                      </p:cBhvr>
                                      <p:to>
                                        <p:strVal val="visible"/>
                                      </p:to>
                                    </p:set>
                                    <p:animEffect transition="in" filter="box(in)">
                                      <p:cBhvr>
                                        <p:cTn id="46" dur="500"/>
                                        <p:tgtEl>
                                          <p:spTgt spid="48169"/>
                                        </p:tgtEl>
                                      </p:cBhvr>
                                    </p:animEffect>
                                  </p:childTnLst>
                                </p:cTn>
                              </p:par>
                              <p:par>
                                <p:cTn id="47" presetID="4" presetClass="entr" presetSubtype="16" fill="hold" nodeType="withEffect">
                                  <p:stCondLst>
                                    <p:cond delay="0"/>
                                  </p:stCondLst>
                                  <p:childTnLst>
                                    <p:set>
                                      <p:cBhvr>
                                        <p:cTn id="48" dur="1" fill="hold">
                                          <p:stCondLst>
                                            <p:cond delay="0"/>
                                          </p:stCondLst>
                                        </p:cTn>
                                        <p:tgtEl>
                                          <p:spTgt spid="48170"/>
                                        </p:tgtEl>
                                        <p:attrNameLst>
                                          <p:attrName>style.visibility</p:attrName>
                                        </p:attrNameLst>
                                      </p:cBhvr>
                                      <p:to>
                                        <p:strVal val="visible"/>
                                      </p:to>
                                    </p:set>
                                    <p:animEffect transition="in" filter="box(in)">
                                      <p:cBhvr>
                                        <p:cTn id="49" dur="500"/>
                                        <p:tgtEl>
                                          <p:spTgt spid="4817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48131">
                                            <p:txEl>
                                              <p:pRg st="0" end="0"/>
                                            </p:txEl>
                                          </p:spTgt>
                                        </p:tgtEl>
                                        <p:attrNameLst>
                                          <p:attrName>style.visibility</p:attrName>
                                        </p:attrNameLst>
                                      </p:cBhvr>
                                      <p:to>
                                        <p:strVal val="visible"/>
                                      </p:to>
                                    </p:set>
                                    <p:animEffect transition="in" filter="slide(fromBottom)">
                                      <p:cBhvr>
                                        <p:cTn id="54" dur="500"/>
                                        <p:tgtEl>
                                          <p:spTgt spid="48131">
                                            <p:txEl>
                                              <p:pRg st="0" end="0"/>
                                            </p:txEl>
                                          </p:spTgt>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48131">
                                            <p:txEl>
                                              <p:pRg st="1" end="1"/>
                                            </p:txEl>
                                          </p:spTgt>
                                        </p:tgtEl>
                                        <p:attrNameLst>
                                          <p:attrName>style.visibility</p:attrName>
                                        </p:attrNameLst>
                                      </p:cBhvr>
                                      <p:to>
                                        <p:strVal val="visible"/>
                                      </p:to>
                                    </p:set>
                                    <p:animEffect transition="in" filter="slide(fromBottom)">
                                      <p:cBhvr>
                                        <p:cTn id="57" dur="500"/>
                                        <p:tgtEl>
                                          <p:spTgt spid="48131">
                                            <p:txEl>
                                              <p:pRg st="1" end="1"/>
                                            </p:txEl>
                                          </p:spTgt>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48131">
                                            <p:txEl>
                                              <p:pRg st="2" end="2"/>
                                            </p:txEl>
                                          </p:spTgt>
                                        </p:tgtEl>
                                        <p:attrNameLst>
                                          <p:attrName>style.visibility</p:attrName>
                                        </p:attrNameLst>
                                      </p:cBhvr>
                                      <p:to>
                                        <p:strVal val="visible"/>
                                      </p:to>
                                    </p:set>
                                    <p:animEffect transition="in" filter="slide(fromBottom)">
                                      <p:cBhvr>
                                        <p:cTn id="60" dur="500"/>
                                        <p:tgtEl>
                                          <p:spTgt spid="48131">
                                            <p:txEl>
                                              <p:pRg st="2" end="2"/>
                                            </p:txEl>
                                          </p:spTgt>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48133"/>
                                        </p:tgtEl>
                                        <p:attrNameLst>
                                          <p:attrName>style.visibility</p:attrName>
                                        </p:attrNameLst>
                                      </p:cBhvr>
                                      <p:to>
                                        <p:strVal val="visible"/>
                                      </p:to>
                                    </p:set>
                                    <p:animEffect transition="in" filter="slide(fromBottom)">
                                      <p:cBhvr>
                                        <p:cTn id="63"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uiExpand="1" build="p"/>
      <p:bldP spid="48133" grpId="0"/>
      <p:bldP spid="48163" grpId="0"/>
      <p:bldP spid="48164" grpId="0"/>
      <p:bldP spid="48165" grpId="0"/>
      <p:bldP spid="48166" grpId="0"/>
      <p:bldP spid="4816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Text Box 5">
            <a:extLst>
              <a:ext uri="{FF2B5EF4-FFF2-40B4-BE49-F238E27FC236}">
                <a16:creationId xmlns:a16="http://schemas.microsoft.com/office/drawing/2014/main" id="{693880BE-B28E-4AA1-9B30-BD0805D1415C}"/>
              </a:ext>
            </a:extLst>
          </p:cNvPr>
          <p:cNvSpPr txBox="1">
            <a:spLocks noChangeArrowheads="1"/>
          </p:cNvSpPr>
          <p:nvPr/>
        </p:nvSpPr>
        <p:spPr bwMode="auto">
          <a:xfrm>
            <a:off x="611188" y="11969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44037" name="Text Box 6">
            <a:extLst>
              <a:ext uri="{FF2B5EF4-FFF2-40B4-BE49-F238E27FC236}">
                <a16:creationId xmlns:a16="http://schemas.microsoft.com/office/drawing/2014/main" id="{E757AC85-6153-47BA-92D8-6F10CDDDBCF1}"/>
              </a:ext>
            </a:extLst>
          </p:cNvPr>
          <p:cNvSpPr txBox="1">
            <a:spLocks noChangeArrowheads="1"/>
          </p:cNvSpPr>
          <p:nvPr/>
        </p:nvSpPr>
        <p:spPr bwMode="auto">
          <a:xfrm>
            <a:off x="611188" y="20605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44038" name="Text Box 7">
            <a:extLst>
              <a:ext uri="{FF2B5EF4-FFF2-40B4-BE49-F238E27FC236}">
                <a16:creationId xmlns:a16="http://schemas.microsoft.com/office/drawing/2014/main" id="{8C334525-5DF0-489B-ACD1-0D65EFCBDAFE}"/>
              </a:ext>
            </a:extLst>
          </p:cNvPr>
          <p:cNvSpPr txBox="1">
            <a:spLocks noChangeArrowheads="1"/>
          </p:cNvSpPr>
          <p:nvPr/>
        </p:nvSpPr>
        <p:spPr bwMode="auto">
          <a:xfrm>
            <a:off x="611188" y="29241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44039" name="Text Box 8">
            <a:extLst>
              <a:ext uri="{FF2B5EF4-FFF2-40B4-BE49-F238E27FC236}">
                <a16:creationId xmlns:a16="http://schemas.microsoft.com/office/drawing/2014/main" id="{DA43CE95-C1BE-4E37-8729-2A6A60FC707E}"/>
              </a:ext>
            </a:extLst>
          </p:cNvPr>
          <p:cNvSpPr txBox="1">
            <a:spLocks noChangeArrowheads="1"/>
          </p:cNvSpPr>
          <p:nvPr/>
        </p:nvSpPr>
        <p:spPr bwMode="auto">
          <a:xfrm>
            <a:off x="611188" y="3860800"/>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pic>
        <p:nvPicPr>
          <p:cNvPr id="44040" name="Picture 9" descr="台">
            <a:extLst>
              <a:ext uri="{FF2B5EF4-FFF2-40B4-BE49-F238E27FC236}">
                <a16:creationId xmlns:a16="http://schemas.microsoft.com/office/drawing/2014/main" id="{20DB7967-0FC7-46A6-B088-36C9712E6759}"/>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684213" y="5589588"/>
            <a:ext cx="7429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10" descr="墙">
            <a:extLst>
              <a:ext uri="{FF2B5EF4-FFF2-40B4-BE49-F238E27FC236}">
                <a16:creationId xmlns:a16="http://schemas.microsoft.com/office/drawing/2014/main" id="{4A86FA31-8BD9-48F1-9C85-8329BABF9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300663"/>
            <a:ext cx="4159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11" descr="服">
            <a:extLst>
              <a:ext uri="{FF2B5EF4-FFF2-40B4-BE49-F238E27FC236}">
                <a16:creationId xmlns:a16="http://schemas.microsoft.com/office/drawing/2014/main" id="{36012344-DAAC-414B-A5C9-25CFA601BC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1013" y="5516563"/>
            <a:ext cx="3905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3" name="Text Box 12">
            <a:extLst>
              <a:ext uri="{FF2B5EF4-FFF2-40B4-BE49-F238E27FC236}">
                <a16:creationId xmlns:a16="http://schemas.microsoft.com/office/drawing/2014/main" id="{5152591D-3B19-488A-8D3B-D15F77739647}"/>
              </a:ext>
            </a:extLst>
          </p:cNvPr>
          <p:cNvSpPr txBox="1">
            <a:spLocks noChangeArrowheads="1"/>
          </p:cNvSpPr>
          <p:nvPr/>
        </p:nvSpPr>
        <p:spPr bwMode="auto">
          <a:xfrm>
            <a:off x="7667625" y="3860800"/>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sp>
        <p:nvSpPr>
          <p:cNvPr id="44044" name="Text Box 13">
            <a:extLst>
              <a:ext uri="{FF2B5EF4-FFF2-40B4-BE49-F238E27FC236}">
                <a16:creationId xmlns:a16="http://schemas.microsoft.com/office/drawing/2014/main" id="{3F30E499-238A-45C4-B8C8-23C8B2460F2A}"/>
              </a:ext>
            </a:extLst>
          </p:cNvPr>
          <p:cNvSpPr txBox="1">
            <a:spLocks noChangeArrowheads="1"/>
          </p:cNvSpPr>
          <p:nvPr/>
        </p:nvSpPr>
        <p:spPr bwMode="auto">
          <a:xfrm>
            <a:off x="7667625" y="29241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44045" name="Text Box 14">
            <a:extLst>
              <a:ext uri="{FF2B5EF4-FFF2-40B4-BE49-F238E27FC236}">
                <a16:creationId xmlns:a16="http://schemas.microsoft.com/office/drawing/2014/main" id="{5F726568-ACDE-47C4-8102-5E1BCDB0CD4C}"/>
              </a:ext>
            </a:extLst>
          </p:cNvPr>
          <p:cNvSpPr txBox="1">
            <a:spLocks noChangeArrowheads="1"/>
          </p:cNvSpPr>
          <p:nvPr/>
        </p:nvSpPr>
        <p:spPr bwMode="auto">
          <a:xfrm>
            <a:off x="7667625" y="20605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44046" name="Text Box 15">
            <a:extLst>
              <a:ext uri="{FF2B5EF4-FFF2-40B4-BE49-F238E27FC236}">
                <a16:creationId xmlns:a16="http://schemas.microsoft.com/office/drawing/2014/main" id="{AF91DE3A-EEB6-42CA-A524-455311BE2299}"/>
              </a:ext>
            </a:extLst>
          </p:cNvPr>
          <p:cNvSpPr txBox="1">
            <a:spLocks noChangeArrowheads="1"/>
          </p:cNvSpPr>
          <p:nvPr/>
        </p:nvSpPr>
        <p:spPr bwMode="auto">
          <a:xfrm>
            <a:off x="7667625" y="11969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49168" name="Line 16">
            <a:extLst>
              <a:ext uri="{FF2B5EF4-FFF2-40B4-BE49-F238E27FC236}">
                <a16:creationId xmlns:a16="http://schemas.microsoft.com/office/drawing/2014/main" id="{63316266-AC36-4D2F-9FC5-DDC55F2BB0D4}"/>
              </a:ext>
            </a:extLst>
          </p:cNvPr>
          <p:cNvSpPr>
            <a:spLocks noChangeShapeType="1"/>
          </p:cNvSpPr>
          <p:nvPr/>
        </p:nvSpPr>
        <p:spPr bwMode="auto">
          <a:xfrm>
            <a:off x="10429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69" name="Line 17">
            <a:extLst>
              <a:ext uri="{FF2B5EF4-FFF2-40B4-BE49-F238E27FC236}">
                <a16:creationId xmlns:a16="http://schemas.microsoft.com/office/drawing/2014/main" id="{98139D5F-4F39-45F0-9E65-DA5B6D1C3A16}"/>
              </a:ext>
            </a:extLst>
          </p:cNvPr>
          <p:cNvSpPr>
            <a:spLocks noChangeShapeType="1"/>
          </p:cNvSpPr>
          <p:nvPr/>
        </p:nvSpPr>
        <p:spPr bwMode="auto">
          <a:xfrm>
            <a:off x="1042988" y="2349500"/>
            <a:ext cx="0" cy="576263"/>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0" name="Line 18">
            <a:extLst>
              <a:ext uri="{FF2B5EF4-FFF2-40B4-BE49-F238E27FC236}">
                <a16:creationId xmlns:a16="http://schemas.microsoft.com/office/drawing/2014/main" id="{D7AD0F4D-E8F0-42FD-9418-BCF667E81145}"/>
              </a:ext>
            </a:extLst>
          </p:cNvPr>
          <p:cNvSpPr>
            <a:spLocks noChangeShapeType="1"/>
          </p:cNvSpPr>
          <p:nvPr/>
        </p:nvSpPr>
        <p:spPr bwMode="auto">
          <a:xfrm>
            <a:off x="10429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1" name="Line 19">
            <a:extLst>
              <a:ext uri="{FF2B5EF4-FFF2-40B4-BE49-F238E27FC236}">
                <a16:creationId xmlns:a16="http://schemas.microsoft.com/office/drawing/2014/main" id="{024B94DE-283D-4D9D-A51D-DAAF0AE92C3F}"/>
              </a:ext>
            </a:extLst>
          </p:cNvPr>
          <p:cNvSpPr>
            <a:spLocks noChangeShapeType="1"/>
          </p:cNvSpPr>
          <p:nvPr/>
        </p:nvSpPr>
        <p:spPr bwMode="auto">
          <a:xfrm>
            <a:off x="1042988" y="4149725"/>
            <a:ext cx="0" cy="15113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1" name="Line 20">
            <a:extLst>
              <a:ext uri="{FF2B5EF4-FFF2-40B4-BE49-F238E27FC236}">
                <a16:creationId xmlns:a16="http://schemas.microsoft.com/office/drawing/2014/main" id="{D7C56B03-352D-4FDF-911D-AE6B58C1561E}"/>
              </a:ext>
            </a:extLst>
          </p:cNvPr>
          <p:cNvSpPr>
            <a:spLocks noChangeShapeType="1"/>
          </p:cNvSpPr>
          <p:nvPr/>
        </p:nvSpPr>
        <p:spPr bwMode="auto">
          <a:xfrm>
            <a:off x="1258888" y="5949950"/>
            <a:ext cx="3384550"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52" name="Line 21">
            <a:extLst>
              <a:ext uri="{FF2B5EF4-FFF2-40B4-BE49-F238E27FC236}">
                <a16:creationId xmlns:a16="http://schemas.microsoft.com/office/drawing/2014/main" id="{80F76C2B-19C7-4832-8070-53683E7F272C}"/>
              </a:ext>
            </a:extLst>
          </p:cNvPr>
          <p:cNvSpPr>
            <a:spLocks noChangeShapeType="1"/>
          </p:cNvSpPr>
          <p:nvPr/>
        </p:nvSpPr>
        <p:spPr bwMode="auto">
          <a:xfrm>
            <a:off x="4932363" y="5949950"/>
            <a:ext cx="3241675"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4" name="Line 22">
            <a:extLst>
              <a:ext uri="{FF2B5EF4-FFF2-40B4-BE49-F238E27FC236}">
                <a16:creationId xmlns:a16="http://schemas.microsoft.com/office/drawing/2014/main" id="{6D8B396B-86F0-40AB-AB88-659100EE055A}"/>
              </a:ext>
            </a:extLst>
          </p:cNvPr>
          <p:cNvSpPr>
            <a:spLocks noChangeShapeType="1"/>
          </p:cNvSpPr>
          <p:nvPr/>
        </p:nvSpPr>
        <p:spPr bwMode="auto">
          <a:xfrm flipV="1">
            <a:off x="8243888" y="4149725"/>
            <a:ext cx="0" cy="1366838"/>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5" name="Line 23">
            <a:extLst>
              <a:ext uri="{FF2B5EF4-FFF2-40B4-BE49-F238E27FC236}">
                <a16:creationId xmlns:a16="http://schemas.microsoft.com/office/drawing/2014/main" id="{48AC20B4-5D6E-4988-9173-78893328D20D}"/>
              </a:ext>
            </a:extLst>
          </p:cNvPr>
          <p:cNvSpPr>
            <a:spLocks noChangeShapeType="1"/>
          </p:cNvSpPr>
          <p:nvPr/>
        </p:nvSpPr>
        <p:spPr bwMode="auto">
          <a:xfrm flipV="1">
            <a:off x="82438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6" name="Line 24">
            <a:extLst>
              <a:ext uri="{FF2B5EF4-FFF2-40B4-BE49-F238E27FC236}">
                <a16:creationId xmlns:a16="http://schemas.microsoft.com/office/drawing/2014/main" id="{B01D39D1-E861-4A99-9D48-7D2C10669F9F}"/>
              </a:ext>
            </a:extLst>
          </p:cNvPr>
          <p:cNvSpPr>
            <a:spLocks noChangeShapeType="1"/>
          </p:cNvSpPr>
          <p:nvPr/>
        </p:nvSpPr>
        <p:spPr bwMode="auto">
          <a:xfrm flipV="1">
            <a:off x="8243888" y="2349500"/>
            <a:ext cx="0" cy="57467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7" name="Line 25">
            <a:extLst>
              <a:ext uri="{FF2B5EF4-FFF2-40B4-BE49-F238E27FC236}">
                <a16:creationId xmlns:a16="http://schemas.microsoft.com/office/drawing/2014/main" id="{E27268B9-C2FC-4506-9682-4BA7BEE25EB8}"/>
              </a:ext>
            </a:extLst>
          </p:cNvPr>
          <p:cNvSpPr>
            <a:spLocks noChangeShapeType="1"/>
          </p:cNvSpPr>
          <p:nvPr/>
        </p:nvSpPr>
        <p:spPr bwMode="auto">
          <a:xfrm flipV="1">
            <a:off x="82438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78" name="Text Box 26">
            <a:extLst>
              <a:ext uri="{FF2B5EF4-FFF2-40B4-BE49-F238E27FC236}">
                <a16:creationId xmlns:a16="http://schemas.microsoft.com/office/drawing/2014/main" id="{26AC49AA-3CD9-4103-B1ED-CF71ECE5A28C}"/>
              </a:ext>
            </a:extLst>
          </p:cNvPr>
          <p:cNvSpPr txBox="1">
            <a:spLocks noChangeArrowheads="1"/>
          </p:cNvSpPr>
          <p:nvPr/>
        </p:nvSpPr>
        <p:spPr bwMode="auto">
          <a:xfrm>
            <a:off x="1331913"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49179" name="Text Box 27">
            <a:extLst>
              <a:ext uri="{FF2B5EF4-FFF2-40B4-BE49-F238E27FC236}">
                <a16:creationId xmlns:a16="http://schemas.microsoft.com/office/drawing/2014/main" id="{42DDC3C3-8D1D-4996-8AAE-812F4E54851E}"/>
              </a:ext>
            </a:extLst>
          </p:cNvPr>
          <p:cNvSpPr txBox="1">
            <a:spLocks noChangeArrowheads="1"/>
          </p:cNvSpPr>
          <p:nvPr/>
        </p:nvSpPr>
        <p:spPr bwMode="auto">
          <a:xfrm>
            <a:off x="4859338"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49180" name="Text Box 28">
            <a:extLst>
              <a:ext uri="{FF2B5EF4-FFF2-40B4-BE49-F238E27FC236}">
                <a16:creationId xmlns:a16="http://schemas.microsoft.com/office/drawing/2014/main" id="{F57C01D5-E8DA-4050-9336-E2D052268FEA}"/>
              </a:ext>
            </a:extLst>
          </p:cNvPr>
          <p:cNvSpPr txBox="1">
            <a:spLocks noChangeArrowheads="1"/>
          </p:cNvSpPr>
          <p:nvPr/>
        </p:nvSpPr>
        <p:spPr bwMode="auto">
          <a:xfrm>
            <a:off x="1979613" y="11969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181" name="Text Box 29">
            <a:extLst>
              <a:ext uri="{FF2B5EF4-FFF2-40B4-BE49-F238E27FC236}">
                <a16:creationId xmlns:a16="http://schemas.microsoft.com/office/drawing/2014/main" id="{498ACBA8-5F29-4C43-A4FD-78B4ED6F1A9D}"/>
              </a:ext>
            </a:extLst>
          </p:cNvPr>
          <p:cNvSpPr txBox="1">
            <a:spLocks noChangeArrowheads="1"/>
          </p:cNvSpPr>
          <p:nvPr/>
        </p:nvSpPr>
        <p:spPr bwMode="auto">
          <a:xfrm>
            <a:off x="2484438" y="20605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4061" name="Line 30">
            <a:extLst>
              <a:ext uri="{FF2B5EF4-FFF2-40B4-BE49-F238E27FC236}">
                <a16:creationId xmlns:a16="http://schemas.microsoft.com/office/drawing/2014/main" id="{A99948E0-329E-4CB8-98CA-845CC1ACDFA0}"/>
              </a:ext>
            </a:extLst>
          </p:cNvPr>
          <p:cNvSpPr>
            <a:spLocks noChangeShapeType="1"/>
          </p:cNvSpPr>
          <p:nvPr/>
        </p:nvSpPr>
        <p:spPr bwMode="auto">
          <a:xfrm>
            <a:off x="10429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2" name="Line 31">
            <a:extLst>
              <a:ext uri="{FF2B5EF4-FFF2-40B4-BE49-F238E27FC236}">
                <a16:creationId xmlns:a16="http://schemas.microsoft.com/office/drawing/2014/main" id="{C204A103-220D-41FD-AB5A-74A343096434}"/>
              </a:ext>
            </a:extLst>
          </p:cNvPr>
          <p:cNvSpPr>
            <a:spLocks noChangeShapeType="1"/>
          </p:cNvSpPr>
          <p:nvPr/>
        </p:nvSpPr>
        <p:spPr bwMode="auto">
          <a:xfrm>
            <a:off x="10429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3" name="Line 32">
            <a:extLst>
              <a:ext uri="{FF2B5EF4-FFF2-40B4-BE49-F238E27FC236}">
                <a16:creationId xmlns:a16="http://schemas.microsoft.com/office/drawing/2014/main" id="{DE4307B6-54D1-4776-97BC-77736F72ED5D}"/>
              </a:ext>
            </a:extLst>
          </p:cNvPr>
          <p:cNvSpPr>
            <a:spLocks noChangeShapeType="1"/>
          </p:cNvSpPr>
          <p:nvPr/>
        </p:nvSpPr>
        <p:spPr bwMode="auto">
          <a:xfrm>
            <a:off x="10429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4" name="Line 33">
            <a:extLst>
              <a:ext uri="{FF2B5EF4-FFF2-40B4-BE49-F238E27FC236}">
                <a16:creationId xmlns:a16="http://schemas.microsoft.com/office/drawing/2014/main" id="{BF065FEE-213A-4102-A8FA-68DF20690AE0}"/>
              </a:ext>
            </a:extLst>
          </p:cNvPr>
          <p:cNvSpPr>
            <a:spLocks noChangeShapeType="1"/>
          </p:cNvSpPr>
          <p:nvPr/>
        </p:nvSpPr>
        <p:spPr bwMode="auto">
          <a:xfrm>
            <a:off x="1042988" y="4149725"/>
            <a:ext cx="0" cy="14398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5" name="Line 34">
            <a:extLst>
              <a:ext uri="{FF2B5EF4-FFF2-40B4-BE49-F238E27FC236}">
                <a16:creationId xmlns:a16="http://schemas.microsoft.com/office/drawing/2014/main" id="{11A86967-991E-4116-803C-DF49C694E7F1}"/>
              </a:ext>
            </a:extLst>
          </p:cNvPr>
          <p:cNvSpPr>
            <a:spLocks noChangeShapeType="1"/>
          </p:cNvSpPr>
          <p:nvPr/>
        </p:nvSpPr>
        <p:spPr bwMode="auto">
          <a:xfrm>
            <a:off x="1258888" y="5949950"/>
            <a:ext cx="338455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6" name="Line 35">
            <a:extLst>
              <a:ext uri="{FF2B5EF4-FFF2-40B4-BE49-F238E27FC236}">
                <a16:creationId xmlns:a16="http://schemas.microsoft.com/office/drawing/2014/main" id="{6BAB381A-FE1E-41AB-90B5-2278CA9AA056}"/>
              </a:ext>
            </a:extLst>
          </p:cNvPr>
          <p:cNvSpPr>
            <a:spLocks noChangeShapeType="1"/>
          </p:cNvSpPr>
          <p:nvPr/>
        </p:nvSpPr>
        <p:spPr bwMode="auto">
          <a:xfrm>
            <a:off x="4859338" y="5949950"/>
            <a:ext cx="324167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7" name="Line 36">
            <a:extLst>
              <a:ext uri="{FF2B5EF4-FFF2-40B4-BE49-F238E27FC236}">
                <a16:creationId xmlns:a16="http://schemas.microsoft.com/office/drawing/2014/main" id="{0AAEBE7C-38CC-4D2C-8274-7CB1063F0CB4}"/>
              </a:ext>
            </a:extLst>
          </p:cNvPr>
          <p:cNvSpPr>
            <a:spLocks noChangeShapeType="1"/>
          </p:cNvSpPr>
          <p:nvPr/>
        </p:nvSpPr>
        <p:spPr bwMode="auto">
          <a:xfrm>
            <a:off x="8243888" y="4149725"/>
            <a:ext cx="0" cy="13684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8" name="Line 37">
            <a:extLst>
              <a:ext uri="{FF2B5EF4-FFF2-40B4-BE49-F238E27FC236}">
                <a16:creationId xmlns:a16="http://schemas.microsoft.com/office/drawing/2014/main" id="{758F7046-1AF9-443D-91E7-1407522FE2AE}"/>
              </a:ext>
            </a:extLst>
          </p:cNvPr>
          <p:cNvSpPr>
            <a:spLocks noChangeShapeType="1"/>
          </p:cNvSpPr>
          <p:nvPr/>
        </p:nvSpPr>
        <p:spPr bwMode="auto">
          <a:xfrm>
            <a:off x="82438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69" name="Line 38">
            <a:extLst>
              <a:ext uri="{FF2B5EF4-FFF2-40B4-BE49-F238E27FC236}">
                <a16:creationId xmlns:a16="http://schemas.microsoft.com/office/drawing/2014/main" id="{4806CF15-FE59-4407-8CD6-01C2B3EEFD8D}"/>
              </a:ext>
            </a:extLst>
          </p:cNvPr>
          <p:cNvSpPr>
            <a:spLocks noChangeShapeType="1"/>
          </p:cNvSpPr>
          <p:nvPr/>
        </p:nvSpPr>
        <p:spPr bwMode="auto">
          <a:xfrm>
            <a:off x="82438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70" name="Line 39">
            <a:extLst>
              <a:ext uri="{FF2B5EF4-FFF2-40B4-BE49-F238E27FC236}">
                <a16:creationId xmlns:a16="http://schemas.microsoft.com/office/drawing/2014/main" id="{68F07EBE-61F4-49CF-BEAE-42E5FDDCF40A}"/>
              </a:ext>
            </a:extLst>
          </p:cNvPr>
          <p:cNvSpPr>
            <a:spLocks noChangeShapeType="1"/>
          </p:cNvSpPr>
          <p:nvPr/>
        </p:nvSpPr>
        <p:spPr bwMode="auto">
          <a:xfrm>
            <a:off x="82438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192" name="Text Box 40">
            <a:extLst>
              <a:ext uri="{FF2B5EF4-FFF2-40B4-BE49-F238E27FC236}">
                <a16:creationId xmlns:a16="http://schemas.microsoft.com/office/drawing/2014/main" id="{C38343C7-3B1B-43B5-8FEA-AB5B85AC1800}"/>
              </a:ext>
            </a:extLst>
          </p:cNvPr>
          <p:cNvSpPr txBox="1">
            <a:spLocks noChangeArrowheads="1"/>
          </p:cNvSpPr>
          <p:nvPr/>
        </p:nvSpPr>
        <p:spPr bwMode="auto">
          <a:xfrm>
            <a:off x="1979613"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193" name="Text Box 41">
            <a:extLst>
              <a:ext uri="{FF2B5EF4-FFF2-40B4-BE49-F238E27FC236}">
                <a16:creationId xmlns:a16="http://schemas.microsoft.com/office/drawing/2014/main" id="{5769ECD3-D4E9-4A68-A8FE-BF59EEBA8E66}"/>
              </a:ext>
            </a:extLst>
          </p:cNvPr>
          <p:cNvSpPr txBox="1">
            <a:spLocks noChangeArrowheads="1"/>
          </p:cNvSpPr>
          <p:nvPr/>
        </p:nvSpPr>
        <p:spPr bwMode="auto">
          <a:xfrm>
            <a:off x="2771775" y="29241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194" name="Text Box 42">
            <a:extLst>
              <a:ext uri="{FF2B5EF4-FFF2-40B4-BE49-F238E27FC236}">
                <a16:creationId xmlns:a16="http://schemas.microsoft.com/office/drawing/2014/main" id="{112D3ED2-9B07-43D4-A539-1307E06EC7A9}"/>
              </a:ext>
            </a:extLst>
          </p:cNvPr>
          <p:cNvSpPr txBox="1">
            <a:spLocks noChangeArrowheads="1"/>
          </p:cNvSpPr>
          <p:nvPr/>
        </p:nvSpPr>
        <p:spPr bwMode="auto">
          <a:xfrm>
            <a:off x="1979613" y="2924175"/>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9195" name="Text Box 43">
            <a:extLst>
              <a:ext uri="{FF2B5EF4-FFF2-40B4-BE49-F238E27FC236}">
                <a16:creationId xmlns:a16="http://schemas.microsoft.com/office/drawing/2014/main" id="{B17813F3-538D-4EEC-95C3-0F66037E086B}"/>
              </a:ext>
            </a:extLst>
          </p:cNvPr>
          <p:cNvSpPr txBox="1">
            <a:spLocks noChangeArrowheads="1"/>
          </p:cNvSpPr>
          <p:nvPr/>
        </p:nvSpPr>
        <p:spPr bwMode="auto">
          <a:xfrm>
            <a:off x="2268538"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196" name="Text Box 44">
            <a:extLst>
              <a:ext uri="{FF2B5EF4-FFF2-40B4-BE49-F238E27FC236}">
                <a16:creationId xmlns:a16="http://schemas.microsoft.com/office/drawing/2014/main" id="{FBA574E3-D17D-48BC-ACFF-007C7490BF97}"/>
              </a:ext>
            </a:extLst>
          </p:cNvPr>
          <p:cNvSpPr txBox="1">
            <a:spLocks noChangeArrowheads="1"/>
          </p:cNvSpPr>
          <p:nvPr/>
        </p:nvSpPr>
        <p:spPr bwMode="auto">
          <a:xfrm>
            <a:off x="3276600" y="3860800"/>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197" name="Text Box 45">
            <a:extLst>
              <a:ext uri="{FF2B5EF4-FFF2-40B4-BE49-F238E27FC236}">
                <a16:creationId xmlns:a16="http://schemas.microsoft.com/office/drawing/2014/main" id="{E3B9FBFD-E65D-4AC6-BDE4-31946A71494A}"/>
              </a:ext>
            </a:extLst>
          </p:cNvPr>
          <p:cNvSpPr txBox="1">
            <a:spLocks noChangeArrowheads="1"/>
          </p:cNvSpPr>
          <p:nvPr/>
        </p:nvSpPr>
        <p:spPr bwMode="auto">
          <a:xfrm>
            <a:off x="2771775"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198" name="Text Box 46">
            <a:extLst>
              <a:ext uri="{FF2B5EF4-FFF2-40B4-BE49-F238E27FC236}">
                <a16:creationId xmlns:a16="http://schemas.microsoft.com/office/drawing/2014/main" id="{8BF4DCF9-967F-4762-AC1F-00CE1E080A3A}"/>
              </a:ext>
            </a:extLst>
          </p:cNvPr>
          <p:cNvSpPr txBox="1">
            <a:spLocks noChangeArrowheads="1"/>
          </p:cNvSpPr>
          <p:nvPr/>
        </p:nvSpPr>
        <p:spPr bwMode="auto">
          <a:xfrm>
            <a:off x="2484438" y="3860800"/>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49199" name="Text Box 47">
            <a:extLst>
              <a:ext uri="{FF2B5EF4-FFF2-40B4-BE49-F238E27FC236}">
                <a16:creationId xmlns:a16="http://schemas.microsoft.com/office/drawing/2014/main" id="{A7654CB1-3FDB-459A-A3DC-2365C5F01BEE}"/>
              </a:ext>
            </a:extLst>
          </p:cNvPr>
          <p:cNvSpPr txBox="1">
            <a:spLocks noChangeArrowheads="1"/>
          </p:cNvSpPr>
          <p:nvPr/>
        </p:nvSpPr>
        <p:spPr bwMode="auto">
          <a:xfrm>
            <a:off x="1979613"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49200" name="Line 48">
            <a:extLst>
              <a:ext uri="{FF2B5EF4-FFF2-40B4-BE49-F238E27FC236}">
                <a16:creationId xmlns:a16="http://schemas.microsoft.com/office/drawing/2014/main" id="{43BF3161-45CC-4EB4-BF29-9BAD2BB26D95}"/>
              </a:ext>
            </a:extLst>
          </p:cNvPr>
          <p:cNvSpPr>
            <a:spLocks noChangeShapeType="1"/>
          </p:cNvSpPr>
          <p:nvPr/>
        </p:nvSpPr>
        <p:spPr bwMode="auto">
          <a:xfrm flipV="1">
            <a:off x="45720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01" name="Text Box 49">
            <a:extLst>
              <a:ext uri="{FF2B5EF4-FFF2-40B4-BE49-F238E27FC236}">
                <a16:creationId xmlns:a16="http://schemas.microsoft.com/office/drawing/2014/main" id="{E6EC0E87-2EA6-466D-8E63-DF85E90B8C1A}"/>
              </a:ext>
            </a:extLst>
          </p:cNvPr>
          <p:cNvSpPr txBox="1">
            <a:spLocks noChangeArrowheads="1"/>
          </p:cNvSpPr>
          <p:nvPr/>
        </p:nvSpPr>
        <p:spPr bwMode="auto">
          <a:xfrm>
            <a:off x="4716463" y="4437063"/>
            <a:ext cx="866775" cy="284162"/>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202" name="Text Box 50">
            <a:extLst>
              <a:ext uri="{FF2B5EF4-FFF2-40B4-BE49-F238E27FC236}">
                <a16:creationId xmlns:a16="http://schemas.microsoft.com/office/drawing/2014/main" id="{07170658-B982-4B05-B251-21F192DF3EEA}"/>
              </a:ext>
            </a:extLst>
          </p:cNvPr>
          <p:cNvSpPr txBox="1">
            <a:spLocks noChangeArrowheads="1"/>
          </p:cNvSpPr>
          <p:nvPr/>
        </p:nvSpPr>
        <p:spPr bwMode="auto">
          <a:xfrm>
            <a:off x="3924300" y="4437063"/>
            <a:ext cx="338138" cy="284162"/>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9203" name="Text Box 51">
            <a:extLst>
              <a:ext uri="{FF2B5EF4-FFF2-40B4-BE49-F238E27FC236}">
                <a16:creationId xmlns:a16="http://schemas.microsoft.com/office/drawing/2014/main" id="{E92EA095-B37D-4892-BF0D-D4954D7B1BF5}"/>
              </a:ext>
            </a:extLst>
          </p:cNvPr>
          <p:cNvSpPr txBox="1">
            <a:spLocks noChangeArrowheads="1"/>
          </p:cNvSpPr>
          <p:nvPr/>
        </p:nvSpPr>
        <p:spPr bwMode="auto">
          <a:xfrm>
            <a:off x="4213225" y="4437063"/>
            <a:ext cx="498475" cy="284162"/>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204" name="Text Box 52">
            <a:extLst>
              <a:ext uri="{FF2B5EF4-FFF2-40B4-BE49-F238E27FC236}">
                <a16:creationId xmlns:a16="http://schemas.microsoft.com/office/drawing/2014/main" id="{EBA00A87-A088-46E0-8DC7-BD11AB81344D}"/>
              </a:ext>
            </a:extLst>
          </p:cNvPr>
          <p:cNvSpPr txBox="1">
            <a:spLocks noChangeArrowheads="1"/>
          </p:cNvSpPr>
          <p:nvPr/>
        </p:nvSpPr>
        <p:spPr bwMode="auto">
          <a:xfrm>
            <a:off x="6516688" y="3860800"/>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205" name="Text Box 53">
            <a:extLst>
              <a:ext uri="{FF2B5EF4-FFF2-40B4-BE49-F238E27FC236}">
                <a16:creationId xmlns:a16="http://schemas.microsoft.com/office/drawing/2014/main" id="{90F0D366-979D-4D56-9697-0F8A50791F60}"/>
              </a:ext>
            </a:extLst>
          </p:cNvPr>
          <p:cNvSpPr txBox="1">
            <a:spLocks noChangeArrowheads="1"/>
          </p:cNvSpPr>
          <p:nvPr/>
        </p:nvSpPr>
        <p:spPr bwMode="auto">
          <a:xfrm>
            <a:off x="6013450"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206" name="Text Box 54">
            <a:extLst>
              <a:ext uri="{FF2B5EF4-FFF2-40B4-BE49-F238E27FC236}">
                <a16:creationId xmlns:a16="http://schemas.microsoft.com/office/drawing/2014/main" id="{899E24D9-A3AA-4C96-92BE-518BC9648880}"/>
              </a:ext>
            </a:extLst>
          </p:cNvPr>
          <p:cNvSpPr txBox="1">
            <a:spLocks noChangeArrowheads="1"/>
          </p:cNvSpPr>
          <p:nvPr/>
        </p:nvSpPr>
        <p:spPr bwMode="auto">
          <a:xfrm>
            <a:off x="5724525" y="3860800"/>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49207" name="Text Box 55">
            <a:extLst>
              <a:ext uri="{FF2B5EF4-FFF2-40B4-BE49-F238E27FC236}">
                <a16:creationId xmlns:a16="http://schemas.microsoft.com/office/drawing/2014/main" id="{48DD70AA-ACEE-42E7-82CF-82491415C6A7}"/>
              </a:ext>
            </a:extLst>
          </p:cNvPr>
          <p:cNvSpPr txBox="1">
            <a:spLocks noChangeArrowheads="1"/>
          </p:cNvSpPr>
          <p:nvPr/>
        </p:nvSpPr>
        <p:spPr bwMode="auto">
          <a:xfrm>
            <a:off x="5221288"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49208" name="Text Box 56">
            <a:extLst>
              <a:ext uri="{FF2B5EF4-FFF2-40B4-BE49-F238E27FC236}">
                <a16:creationId xmlns:a16="http://schemas.microsoft.com/office/drawing/2014/main" id="{13DC777D-1D13-46D5-868A-66A9F1CCC0A3}"/>
              </a:ext>
            </a:extLst>
          </p:cNvPr>
          <p:cNvSpPr txBox="1">
            <a:spLocks noChangeArrowheads="1"/>
          </p:cNvSpPr>
          <p:nvPr/>
        </p:nvSpPr>
        <p:spPr bwMode="auto">
          <a:xfrm>
            <a:off x="6516688" y="29241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209" name="Text Box 57">
            <a:extLst>
              <a:ext uri="{FF2B5EF4-FFF2-40B4-BE49-F238E27FC236}">
                <a16:creationId xmlns:a16="http://schemas.microsoft.com/office/drawing/2014/main" id="{895256C4-BC52-4F1C-A497-32D009CC7448}"/>
              </a:ext>
            </a:extLst>
          </p:cNvPr>
          <p:cNvSpPr txBox="1">
            <a:spLocks noChangeArrowheads="1"/>
          </p:cNvSpPr>
          <p:nvPr/>
        </p:nvSpPr>
        <p:spPr bwMode="auto">
          <a:xfrm>
            <a:off x="5724525" y="2924175"/>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49210" name="Text Box 58">
            <a:extLst>
              <a:ext uri="{FF2B5EF4-FFF2-40B4-BE49-F238E27FC236}">
                <a16:creationId xmlns:a16="http://schemas.microsoft.com/office/drawing/2014/main" id="{245B6BEA-19C1-4C41-9D97-A755792152D2}"/>
              </a:ext>
            </a:extLst>
          </p:cNvPr>
          <p:cNvSpPr txBox="1">
            <a:spLocks noChangeArrowheads="1"/>
          </p:cNvSpPr>
          <p:nvPr/>
        </p:nvSpPr>
        <p:spPr bwMode="auto">
          <a:xfrm>
            <a:off x="6013450"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211" name="Text Box 59">
            <a:extLst>
              <a:ext uri="{FF2B5EF4-FFF2-40B4-BE49-F238E27FC236}">
                <a16:creationId xmlns:a16="http://schemas.microsoft.com/office/drawing/2014/main" id="{BB6D0F10-59D0-4D80-A721-3E41956FA876}"/>
              </a:ext>
            </a:extLst>
          </p:cNvPr>
          <p:cNvSpPr txBox="1">
            <a:spLocks noChangeArrowheads="1"/>
          </p:cNvSpPr>
          <p:nvPr/>
        </p:nvSpPr>
        <p:spPr bwMode="auto">
          <a:xfrm>
            <a:off x="6516688" y="20605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212" name="Text Box 60">
            <a:extLst>
              <a:ext uri="{FF2B5EF4-FFF2-40B4-BE49-F238E27FC236}">
                <a16:creationId xmlns:a16="http://schemas.microsoft.com/office/drawing/2014/main" id="{696AED02-8312-47E9-8028-D145AE0D343B}"/>
              </a:ext>
            </a:extLst>
          </p:cNvPr>
          <p:cNvSpPr txBox="1">
            <a:spLocks noChangeArrowheads="1"/>
          </p:cNvSpPr>
          <p:nvPr/>
        </p:nvSpPr>
        <p:spPr bwMode="auto">
          <a:xfrm>
            <a:off x="6013450"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49213" name="Text Box 61">
            <a:extLst>
              <a:ext uri="{FF2B5EF4-FFF2-40B4-BE49-F238E27FC236}">
                <a16:creationId xmlns:a16="http://schemas.microsoft.com/office/drawing/2014/main" id="{6AE3F73B-5E63-4580-96D1-D2A19CBEEB2C}"/>
              </a:ext>
            </a:extLst>
          </p:cNvPr>
          <p:cNvSpPr txBox="1">
            <a:spLocks noChangeArrowheads="1"/>
          </p:cNvSpPr>
          <p:nvPr/>
        </p:nvSpPr>
        <p:spPr bwMode="auto">
          <a:xfrm>
            <a:off x="6516688" y="1196975"/>
            <a:ext cx="8667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11010010</a:t>
            </a:r>
          </a:p>
        </p:txBody>
      </p:sp>
      <p:sp>
        <p:nvSpPr>
          <p:cNvPr id="49214" name="Line 62">
            <a:extLst>
              <a:ext uri="{FF2B5EF4-FFF2-40B4-BE49-F238E27FC236}">
                <a16:creationId xmlns:a16="http://schemas.microsoft.com/office/drawing/2014/main" id="{A09F51E3-4F67-45DC-AD40-169C456C94A6}"/>
              </a:ext>
            </a:extLst>
          </p:cNvPr>
          <p:cNvSpPr>
            <a:spLocks noChangeShapeType="1"/>
          </p:cNvSpPr>
          <p:nvPr/>
        </p:nvSpPr>
        <p:spPr bwMode="auto">
          <a:xfrm>
            <a:off x="5364163" y="3500438"/>
            <a:ext cx="0" cy="8636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15" name="Line 63">
            <a:extLst>
              <a:ext uri="{FF2B5EF4-FFF2-40B4-BE49-F238E27FC236}">
                <a16:creationId xmlns:a16="http://schemas.microsoft.com/office/drawing/2014/main" id="{E08D519F-687B-493C-A945-EEC9467520C0}"/>
              </a:ext>
            </a:extLst>
          </p:cNvPr>
          <p:cNvSpPr>
            <a:spLocks noChangeShapeType="1"/>
          </p:cNvSpPr>
          <p:nvPr/>
        </p:nvSpPr>
        <p:spPr bwMode="auto">
          <a:xfrm>
            <a:off x="5076825" y="3500438"/>
            <a:ext cx="0" cy="8636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16" name="Text Box 64">
            <a:extLst>
              <a:ext uri="{FF2B5EF4-FFF2-40B4-BE49-F238E27FC236}">
                <a16:creationId xmlns:a16="http://schemas.microsoft.com/office/drawing/2014/main" id="{D2429B95-B1A7-476D-A460-1459E946264D}"/>
              </a:ext>
            </a:extLst>
          </p:cNvPr>
          <p:cNvSpPr txBox="1">
            <a:spLocks noChangeArrowheads="1"/>
          </p:cNvSpPr>
          <p:nvPr/>
        </p:nvSpPr>
        <p:spPr bwMode="auto">
          <a:xfrm>
            <a:off x="4643438" y="3213100"/>
            <a:ext cx="1082675" cy="314325"/>
          </a:xfrm>
          <a:prstGeom prst="rect">
            <a:avLst/>
          </a:prstGeom>
          <a:solidFill>
            <a:srgbClr val="008000">
              <a:alpha val="59999"/>
            </a:srgb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只检查数据</a:t>
            </a:r>
          </a:p>
        </p:txBody>
      </p:sp>
      <p:sp>
        <p:nvSpPr>
          <p:cNvPr id="49217" name="Line 65">
            <a:extLst>
              <a:ext uri="{FF2B5EF4-FFF2-40B4-BE49-F238E27FC236}">
                <a16:creationId xmlns:a16="http://schemas.microsoft.com/office/drawing/2014/main" id="{F02A8422-B7BB-42EB-91B3-A3C378101A69}"/>
              </a:ext>
            </a:extLst>
          </p:cNvPr>
          <p:cNvSpPr>
            <a:spLocks noChangeShapeType="1"/>
          </p:cNvSpPr>
          <p:nvPr/>
        </p:nvSpPr>
        <p:spPr bwMode="auto">
          <a:xfrm>
            <a:off x="4787900" y="4365625"/>
            <a:ext cx="790575" cy="0"/>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18" name="Line 66">
            <a:extLst>
              <a:ext uri="{FF2B5EF4-FFF2-40B4-BE49-F238E27FC236}">
                <a16:creationId xmlns:a16="http://schemas.microsoft.com/office/drawing/2014/main" id="{2814322B-3CFA-4F12-BFEB-47FBFA8F2F68}"/>
              </a:ext>
            </a:extLst>
          </p:cNvPr>
          <p:cNvSpPr>
            <a:spLocks noChangeShapeType="1"/>
          </p:cNvSpPr>
          <p:nvPr/>
        </p:nvSpPr>
        <p:spPr bwMode="auto">
          <a:xfrm>
            <a:off x="47879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223" name="AutoShape 71">
            <a:extLst>
              <a:ext uri="{FF2B5EF4-FFF2-40B4-BE49-F238E27FC236}">
                <a16:creationId xmlns:a16="http://schemas.microsoft.com/office/drawing/2014/main" id="{D353D8FE-EE70-49A9-8AF3-92CCD475AE4D}"/>
              </a:ext>
            </a:extLst>
          </p:cNvPr>
          <p:cNvSpPr>
            <a:spLocks noChangeArrowheads="1"/>
          </p:cNvSpPr>
          <p:nvPr/>
        </p:nvSpPr>
        <p:spPr bwMode="auto">
          <a:xfrm flipV="1">
            <a:off x="3924300" y="4221163"/>
            <a:ext cx="792163" cy="647700"/>
          </a:xfrm>
          <a:prstGeom prst="wedgeEllipseCallout">
            <a:avLst>
              <a:gd name="adj1" fmla="val -87278"/>
              <a:gd name="adj2" fmla="val 125000"/>
            </a:avLst>
          </a:prstGeom>
          <a:solidFill>
            <a:schemeClr val="bg1">
              <a:alpha val="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49225" name="Text Box 73">
            <a:extLst>
              <a:ext uri="{FF2B5EF4-FFF2-40B4-BE49-F238E27FC236}">
                <a16:creationId xmlns:a16="http://schemas.microsoft.com/office/drawing/2014/main" id="{F4F5C7C7-6B8D-48E8-A78B-B0194545FD4A}"/>
              </a:ext>
            </a:extLst>
          </p:cNvPr>
          <p:cNvSpPr txBox="1">
            <a:spLocks noChangeArrowheads="1"/>
          </p:cNvSpPr>
          <p:nvPr/>
        </p:nvSpPr>
        <p:spPr bwMode="auto">
          <a:xfrm>
            <a:off x="2386013" y="3305175"/>
            <a:ext cx="17843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1</a:t>
            </a:r>
            <a:r>
              <a:rPr lang="zh-CN" altLang="en-US" sz="1200" b="1"/>
              <a:t>、不检查</a:t>
            </a:r>
            <a:r>
              <a:rPr lang="en-US" altLang="zh-CN" sz="1200" b="1"/>
              <a:t>IP</a:t>
            </a:r>
            <a:r>
              <a:rPr lang="zh-CN" altLang="en-US" sz="1200" b="1"/>
              <a:t>、</a:t>
            </a:r>
            <a:r>
              <a:rPr lang="en-US" altLang="zh-CN" sz="1200" b="1"/>
              <a:t>TCP</a:t>
            </a:r>
            <a:r>
              <a:rPr lang="zh-CN" altLang="en-US" sz="1200" b="1"/>
              <a:t>报头</a:t>
            </a:r>
          </a:p>
          <a:p>
            <a:pPr eaLnBrk="1" hangingPunct="1">
              <a:spcBef>
                <a:spcPct val="0"/>
              </a:spcBef>
              <a:buFontTx/>
              <a:buNone/>
            </a:pPr>
            <a:r>
              <a:rPr lang="en-US" altLang="zh-CN" sz="1200" b="1"/>
              <a:t>2</a:t>
            </a:r>
            <a:r>
              <a:rPr lang="zh-CN" altLang="en-US" sz="1200" b="1"/>
              <a:t>、不建立连接状态表</a:t>
            </a:r>
          </a:p>
          <a:p>
            <a:pPr eaLnBrk="1" hangingPunct="1">
              <a:spcBef>
                <a:spcPct val="0"/>
              </a:spcBef>
              <a:buFontTx/>
              <a:buNone/>
            </a:pPr>
            <a:r>
              <a:rPr lang="en-US" altLang="zh-CN" sz="1200" b="1"/>
              <a:t>3</a:t>
            </a:r>
            <a:r>
              <a:rPr lang="zh-CN" altLang="en-US" sz="1200" b="1"/>
              <a:t>、网络层保护较弱</a:t>
            </a:r>
          </a:p>
        </p:txBody>
      </p:sp>
      <p:sp>
        <p:nvSpPr>
          <p:cNvPr id="68" name="Rectangle 5">
            <a:extLst>
              <a:ext uri="{FF2B5EF4-FFF2-40B4-BE49-F238E27FC236}">
                <a16:creationId xmlns:a16="http://schemas.microsoft.com/office/drawing/2014/main" id="{8D53646D-6A41-483F-85EF-1F147A50792B}"/>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9180"/>
                                        </p:tgtEl>
                                        <p:attrNameLst>
                                          <p:attrName>style.visibility</p:attrName>
                                        </p:attrNameLst>
                                      </p:cBhvr>
                                      <p:to>
                                        <p:strVal val="visible"/>
                                      </p:to>
                                    </p:set>
                                    <p:animEffect transition="in" filter="slide(fromTop)">
                                      <p:cBhvr>
                                        <p:cTn id="7" dur="500"/>
                                        <p:tgtEl>
                                          <p:spTgt spid="491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9168"/>
                                        </p:tgtEl>
                                        <p:attrNameLst>
                                          <p:attrName>style.visibility</p:attrName>
                                        </p:attrNameLst>
                                      </p:cBhvr>
                                      <p:to>
                                        <p:strVal val="visible"/>
                                      </p:to>
                                    </p:set>
                                    <p:animEffect transition="in" filter="wipe(up)">
                                      <p:cBhvr>
                                        <p:cTn id="12" dur="500"/>
                                        <p:tgtEl>
                                          <p:spTgt spid="49168"/>
                                        </p:tgtEl>
                                      </p:cBhvr>
                                    </p:animEffect>
                                  </p:childTnLst>
                                </p:cTn>
                              </p:par>
                            </p:childTnLst>
                          </p:cTn>
                        </p:par>
                        <p:par>
                          <p:cTn id="13" fill="hold" nodeType="afterGroup">
                            <p:stCondLst>
                              <p:cond delay="500"/>
                            </p:stCondLst>
                            <p:childTnLst>
                              <p:par>
                                <p:cTn id="14" presetID="1" presetClass="exit" presetSubtype="0" fill="hold" grpId="1" nodeType="afterEffect">
                                  <p:stCondLst>
                                    <p:cond delay="0"/>
                                  </p:stCondLst>
                                  <p:childTnLst>
                                    <p:set>
                                      <p:cBhvr>
                                        <p:cTn id="15" dur="1" fill="hold">
                                          <p:stCondLst>
                                            <p:cond delay="0"/>
                                          </p:stCondLst>
                                        </p:cTn>
                                        <p:tgtEl>
                                          <p:spTgt spid="49180"/>
                                        </p:tgtEl>
                                        <p:attrNameLst>
                                          <p:attrName>style.visibility</p:attrName>
                                        </p:attrNameLst>
                                      </p:cBhvr>
                                      <p:to>
                                        <p:strVal val="hidden"/>
                                      </p:to>
                                    </p:set>
                                  </p:childTnLst>
                                </p:cTn>
                              </p:par>
                            </p:childTnLst>
                          </p:cTn>
                        </p:par>
                        <p:par>
                          <p:cTn id="16" fill="hold" nodeType="afterGroup">
                            <p:stCondLst>
                              <p:cond delay="500"/>
                            </p:stCondLst>
                            <p:childTnLst>
                              <p:par>
                                <p:cTn id="17" presetID="12" presetClass="entr" presetSubtype="1" fill="hold" grpId="0" nodeType="afterEffect">
                                  <p:stCondLst>
                                    <p:cond delay="0"/>
                                  </p:stCondLst>
                                  <p:childTnLst>
                                    <p:set>
                                      <p:cBhvr>
                                        <p:cTn id="18" dur="1" fill="hold">
                                          <p:stCondLst>
                                            <p:cond delay="0"/>
                                          </p:stCondLst>
                                        </p:cTn>
                                        <p:tgtEl>
                                          <p:spTgt spid="49181"/>
                                        </p:tgtEl>
                                        <p:attrNameLst>
                                          <p:attrName>style.visibility</p:attrName>
                                        </p:attrNameLst>
                                      </p:cBhvr>
                                      <p:to>
                                        <p:strVal val="visible"/>
                                      </p:to>
                                    </p:set>
                                    <p:animEffect transition="in" filter="slide(fromTop)">
                                      <p:cBhvr>
                                        <p:cTn id="19" dur="500"/>
                                        <p:tgtEl>
                                          <p:spTgt spid="49181"/>
                                        </p:tgtEl>
                                      </p:cBhvr>
                                    </p:animEffect>
                                  </p:childTnLst>
                                </p:cTn>
                              </p:par>
                            </p:childTnLst>
                          </p:cTn>
                        </p:par>
                        <p:par>
                          <p:cTn id="20" fill="hold" nodeType="afterGroup">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49192"/>
                                        </p:tgtEl>
                                        <p:attrNameLst>
                                          <p:attrName>style.visibility</p:attrName>
                                        </p:attrNameLst>
                                      </p:cBhvr>
                                      <p:to>
                                        <p:strVal val="visible"/>
                                      </p:to>
                                    </p:set>
                                    <p:animEffect transition="in" filter="slide(fromLeft)">
                                      <p:cBhvr>
                                        <p:cTn id="23" dur="500"/>
                                        <p:tgtEl>
                                          <p:spTgt spid="4919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49169"/>
                                        </p:tgtEl>
                                        <p:attrNameLst>
                                          <p:attrName>style.visibility</p:attrName>
                                        </p:attrNameLst>
                                      </p:cBhvr>
                                      <p:to>
                                        <p:strVal val="visible"/>
                                      </p:to>
                                    </p:set>
                                    <p:animEffect transition="in" filter="wipe(up)">
                                      <p:cBhvr>
                                        <p:cTn id="28" dur="500"/>
                                        <p:tgtEl>
                                          <p:spTgt spid="49169"/>
                                        </p:tgtEl>
                                      </p:cBhvr>
                                    </p:animEffect>
                                  </p:childTnLst>
                                </p:cTn>
                              </p:par>
                            </p:childTnLst>
                          </p:cTn>
                        </p:par>
                        <p:par>
                          <p:cTn id="29" fill="hold" nodeType="afterGroup">
                            <p:stCondLst>
                              <p:cond delay="500"/>
                            </p:stCondLst>
                            <p:childTnLst>
                              <p:par>
                                <p:cTn id="30" presetID="1" presetClass="exit" presetSubtype="0" fill="hold" grpId="1" nodeType="afterEffect">
                                  <p:stCondLst>
                                    <p:cond delay="0"/>
                                  </p:stCondLst>
                                  <p:childTnLst>
                                    <p:set>
                                      <p:cBhvr>
                                        <p:cTn id="31" dur="1" fill="hold">
                                          <p:stCondLst>
                                            <p:cond delay="0"/>
                                          </p:stCondLst>
                                        </p:cTn>
                                        <p:tgtEl>
                                          <p:spTgt spid="4918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9192"/>
                                        </p:tgtEl>
                                        <p:attrNameLst>
                                          <p:attrName>style.visibility</p:attrName>
                                        </p:attrNameLst>
                                      </p:cBhvr>
                                      <p:to>
                                        <p:strVal val="hidden"/>
                                      </p:to>
                                    </p:set>
                                  </p:childTnLst>
                                </p:cTn>
                              </p:par>
                            </p:childTnLst>
                          </p:cTn>
                        </p:par>
                        <p:par>
                          <p:cTn id="34" fill="hold" nodeType="afterGroup">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49193"/>
                                        </p:tgtEl>
                                        <p:attrNameLst>
                                          <p:attrName>style.visibility</p:attrName>
                                        </p:attrNameLst>
                                      </p:cBhvr>
                                      <p:to>
                                        <p:strVal val="visible"/>
                                      </p:to>
                                    </p:set>
                                    <p:animEffect transition="in" filter="slide(fromTop)">
                                      <p:cBhvr>
                                        <p:cTn id="37" dur="500"/>
                                        <p:tgtEl>
                                          <p:spTgt spid="49193"/>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49195"/>
                                        </p:tgtEl>
                                        <p:attrNameLst>
                                          <p:attrName>style.visibility</p:attrName>
                                        </p:attrNameLst>
                                      </p:cBhvr>
                                      <p:to>
                                        <p:strVal val="visible"/>
                                      </p:to>
                                    </p:set>
                                    <p:animEffect transition="in" filter="slide(fromTop)">
                                      <p:cBhvr>
                                        <p:cTn id="40" dur="500"/>
                                        <p:tgtEl>
                                          <p:spTgt spid="49195"/>
                                        </p:tgtEl>
                                      </p:cBhvr>
                                    </p:animEffect>
                                  </p:childTnLst>
                                </p:cTn>
                              </p:par>
                            </p:childTnLst>
                          </p:cTn>
                        </p:par>
                        <p:par>
                          <p:cTn id="41" fill="hold" nodeType="afterGroup">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49194"/>
                                        </p:tgtEl>
                                        <p:attrNameLst>
                                          <p:attrName>style.visibility</p:attrName>
                                        </p:attrNameLst>
                                      </p:cBhvr>
                                      <p:to>
                                        <p:strVal val="visible"/>
                                      </p:to>
                                    </p:set>
                                    <p:animEffect transition="in" filter="slide(fromLeft)">
                                      <p:cBhvr>
                                        <p:cTn id="44" dur="500"/>
                                        <p:tgtEl>
                                          <p:spTgt spid="4919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49170"/>
                                        </p:tgtEl>
                                        <p:attrNameLst>
                                          <p:attrName>style.visibility</p:attrName>
                                        </p:attrNameLst>
                                      </p:cBhvr>
                                      <p:to>
                                        <p:strVal val="visible"/>
                                      </p:to>
                                    </p:set>
                                    <p:animEffect transition="in" filter="wipe(up)">
                                      <p:cBhvr>
                                        <p:cTn id="49" dur="500"/>
                                        <p:tgtEl>
                                          <p:spTgt spid="49170"/>
                                        </p:tgtEl>
                                      </p:cBhvr>
                                    </p:animEffect>
                                  </p:childTnLst>
                                </p:cTn>
                              </p:par>
                            </p:childTnLst>
                          </p:cTn>
                        </p:par>
                        <p:par>
                          <p:cTn id="50" fill="hold" nodeType="afterGroup">
                            <p:stCondLst>
                              <p:cond delay="500"/>
                            </p:stCondLst>
                            <p:childTnLst>
                              <p:par>
                                <p:cTn id="51" presetID="1" presetClass="exit" presetSubtype="0" fill="hold" grpId="1" nodeType="afterEffect">
                                  <p:stCondLst>
                                    <p:cond delay="0"/>
                                  </p:stCondLst>
                                  <p:childTnLst>
                                    <p:set>
                                      <p:cBhvr>
                                        <p:cTn id="52" dur="1" fill="hold">
                                          <p:stCondLst>
                                            <p:cond delay="0"/>
                                          </p:stCondLst>
                                        </p:cTn>
                                        <p:tgtEl>
                                          <p:spTgt spid="4919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919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9194"/>
                                        </p:tgtEl>
                                        <p:attrNameLst>
                                          <p:attrName>style.visibility</p:attrName>
                                        </p:attrNameLst>
                                      </p:cBhvr>
                                      <p:to>
                                        <p:strVal val="hidden"/>
                                      </p:to>
                                    </p:set>
                                  </p:childTnLst>
                                </p:cTn>
                              </p:par>
                            </p:childTnLst>
                          </p:cTn>
                        </p:par>
                        <p:par>
                          <p:cTn id="57" fill="hold" nodeType="afterGroup">
                            <p:stCondLst>
                              <p:cond delay="500"/>
                            </p:stCondLst>
                            <p:childTnLst>
                              <p:par>
                                <p:cTn id="58" presetID="12" presetClass="entr" presetSubtype="1" fill="hold" grpId="0" nodeType="afterEffect">
                                  <p:stCondLst>
                                    <p:cond delay="0"/>
                                  </p:stCondLst>
                                  <p:childTnLst>
                                    <p:set>
                                      <p:cBhvr>
                                        <p:cTn id="59" dur="1" fill="hold">
                                          <p:stCondLst>
                                            <p:cond delay="0"/>
                                          </p:stCondLst>
                                        </p:cTn>
                                        <p:tgtEl>
                                          <p:spTgt spid="49196"/>
                                        </p:tgtEl>
                                        <p:attrNameLst>
                                          <p:attrName>style.visibility</p:attrName>
                                        </p:attrNameLst>
                                      </p:cBhvr>
                                      <p:to>
                                        <p:strVal val="visible"/>
                                      </p:to>
                                    </p:set>
                                    <p:animEffect transition="in" filter="slide(fromTop)">
                                      <p:cBhvr>
                                        <p:cTn id="60" dur="500"/>
                                        <p:tgtEl>
                                          <p:spTgt spid="49196"/>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49197"/>
                                        </p:tgtEl>
                                        <p:attrNameLst>
                                          <p:attrName>style.visibility</p:attrName>
                                        </p:attrNameLst>
                                      </p:cBhvr>
                                      <p:to>
                                        <p:strVal val="visible"/>
                                      </p:to>
                                    </p:set>
                                    <p:animEffect transition="in" filter="slide(fromTop)">
                                      <p:cBhvr>
                                        <p:cTn id="63" dur="500"/>
                                        <p:tgtEl>
                                          <p:spTgt spid="49197"/>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49198"/>
                                        </p:tgtEl>
                                        <p:attrNameLst>
                                          <p:attrName>style.visibility</p:attrName>
                                        </p:attrNameLst>
                                      </p:cBhvr>
                                      <p:to>
                                        <p:strVal val="visible"/>
                                      </p:to>
                                    </p:set>
                                    <p:animEffect transition="in" filter="slide(fromTop)">
                                      <p:cBhvr>
                                        <p:cTn id="66" dur="500"/>
                                        <p:tgtEl>
                                          <p:spTgt spid="49198"/>
                                        </p:tgtEl>
                                      </p:cBhvr>
                                    </p:animEffect>
                                  </p:childTnLst>
                                </p:cTn>
                              </p:par>
                            </p:childTnLst>
                          </p:cTn>
                        </p:par>
                        <p:par>
                          <p:cTn id="67" fill="hold" nodeType="afterGroup">
                            <p:stCondLst>
                              <p:cond delay="1000"/>
                            </p:stCondLst>
                            <p:childTnLst>
                              <p:par>
                                <p:cTn id="68" presetID="12" presetClass="entr" presetSubtype="8" fill="hold" grpId="0" nodeType="afterEffect">
                                  <p:stCondLst>
                                    <p:cond delay="0"/>
                                  </p:stCondLst>
                                  <p:childTnLst>
                                    <p:set>
                                      <p:cBhvr>
                                        <p:cTn id="69" dur="1" fill="hold">
                                          <p:stCondLst>
                                            <p:cond delay="0"/>
                                          </p:stCondLst>
                                        </p:cTn>
                                        <p:tgtEl>
                                          <p:spTgt spid="49199"/>
                                        </p:tgtEl>
                                        <p:attrNameLst>
                                          <p:attrName>style.visibility</p:attrName>
                                        </p:attrNameLst>
                                      </p:cBhvr>
                                      <p:to>
                                        <p:strVal val="visible"/>
                                      </p:to>
                                    </p:set>
                                    <p:animEffect transition="in" filter="slide(fromLeft)">
                                      <p:cBhvr>
                                        <p:cTn id="70" dur="500"/>
                                        <p:tgtEl>
                                          <p:spTgt spid="49199"/>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49171"/>
                                        </p:tgtEl>
                                        <p:attrNameLst>
                                          <p:attrName>style.visibility</p:attrName>
                                        </p:attrNameLst>
                                      </p:cBhvr>
                                      <p:to>
                                        <p:strVal val="visible"/>
                                      </p:to>
                                    </p:set>
                                    <p:animEffect transition="in" filter="wipe(up)">
                                      <p:cBhvr>
                                        <p:cTn id="75" dur="500"/>
                                        <p:tgtEl>
                                          <p:spTgt spid="49171"/>
                                        </p:tgtEl>
                                      </p:cBhvr>
                                    </p:animEffect>
                                  </p:childTnLst>
                                </p:cTn>
                              </p:par>
                            </p:childTnLst>
                          </p:cTn>
                        </p:par>
                        <p:par>
                          <p:cTn id="76" fill="hold" nodeType="afterGroup">
                            <p:stCondLst>
                              <p:cond delay="500"/>
                            </p:stCondLst>
                            <p:childTnLst>
                              <p:par>
                                <p:cTn id="77" presetID="1" presetClass="exit" presetSubtype="0" fill="hold" grpId="1" nodeType="afterEffect">
                                  <p:stCondLst>
                                    <p:cond delay="0"/>
                                  </p:stCondLst>
                                  <p:childTnLst>
                                    <p:set>
                                      <p:cBhvr>
                                        <p:cTn id="78" dur="1" fill="hold">
                                          <p:stCondLst>
                                            <p:cond delay="0"/>
                                          </p:stCondLst>
                                        </p:cTn>
                                        <p:tgtEl>
                                          <p:spTgt spid="4919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49197"/>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49198"/>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49199"/>
                                        </p:tgtEl>
                                        <p:attrNameLst>
                                          <p:attrName>style.visibility</p:attrName>
                                        </p:attrNameLst>
                                      </p:cBhvr>
                                      <p:to>
                                        <p:strVal val="hidden"/>
                                      </p:to>
                                    </p:set>
                                  </p:childTnLst>
                                </p:cTn>
                              </p:par>
                            </p:childTnLst>
                          </p:cTn>
                        </p:par>
                        <p:par>
                          <p:cTn id="85" fill="hold" nodeType="afterGroup">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49178"/>
                                        </p:tgtEl>
                                        <p:attrNameLst>
                                          <p:attrName>style.visibility</p:attrName>
                                        </p:attrNameLst>
                                      </p:cBhvr>
                                      <p:to>
                                        <p:strVal val="visible"/>
                                      </p:to>
                                    </p:set>
                                    <p:animEffect transition="in" filter="wipe(left)">
                                      <p:cBhvr>
                                        <p:cTn id="88" dur="500"/>
                                        <p:tgtEl>
                                          <p:spTgt spid="49178"/>
                                        </p:tgtEl>
                                      </p:cBhvr>
                                    </p:animEffect>
                                  </p:childTnLst>
                                </p:cTn>
                              </p:par>
                            </p:childTnLst>
                          </p:cTn>
                        </p:par>
                        <p:par>
                          <p:cTn id="89" fill="hold" nodeType="afterGroup">
                            <p:stCondLst>
                              <p:cond delay="1000"/>
                            </p:stCondLst>
                            <p:childTnLst>
                              <p:par>
                                <p:cTn id="90" presetID="1" presetClass="exit" presetSubtype="0" fill="hold" grpId="1" nodeType="afterEffect">
                                  <p:stCondLst>
                                    <p:cond delay="0"/>
                                  </p:stCondLst>
                                  <p:childTnLst>
                                    <p:set>
                                      <p:cBhvr>
                                        <p:cTn id="91" dur="1" fill="hold">
                                          <p:stCondLst>
                                            <p:cond delay="0"/>
                                          </p:stCondLst>
                                        </p:cTn>
                                        <p:tgtEl>
                                          <p:spTgt spid="49178"/>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nodeType="clickEffect">
                                  <p:stCondLst>
                                    <p:cond delay="0"/>
                                  </p:stCondLst>
                                  <p:childTnLst>
                                    <p:set>
                                      <p:cBhvr>
                                        <p:cTn id="95" dur="1" fill="hold">
                                          <p:stCondLst>
                                            <p:cond delay="0"/>
                                          </p:stCondLst>
                                        </p:cTn>
                                        <p:tgtEl>
                                          <p:spTgt spid="49200"/>
                                        </p:tgtEl>
                                        <p:attrNameLst>
                                          <p:attrName>style.visibility</p:attrName>
                                        </p:attrNameLst>
                                      </p:cBhvr>
                                      <p:to>
                                        <p:strVal val="visible"/>
                                      </p:to>
                                    </p:set>
                                    <p:animEffect transition="in" filter="wipe(down)">
                                      <p:cBhvr>
                                        <p:cTn id="96" dur="500"/>
                                        <p:tgtEl>
                                          <p:spTgt spid="49200"/>
                                        </p:tgtEl>
                                      </p:cBhvr>
                                    </p:animEffect>
                                  </p:childTnLst>
                                </p:cTn>
                              </p:par>
                            </p:childTnLst>
                          </p:cTn>
                        </p:par>
                        <p:par>
                          <p:cTn id="97" fill="hold" nodeType="afterGroup">
                            <p:stCondLst>
                              <p:cond delay="500"/>
                            </p:stCondLst>
                            <p:childTnLst>
                              <p:par>
                                <p:cTn id="98" presetID="23" presetClass="entr" presetSubtype="16" fill="hold" grpId="0" nodeType="afterEffect">
                                  <p:stCondLst>
                                    <p:cond delay="0"/>
                                  </p:stCondLst>
                                  <p:childTnLst>
                                    <p:set>
                                      <p:cBhvr>
                                        <p:cTn id="99" dur="1" fill="hold">
                                          <p:stCondLst>
                                            <p:cond delay="0"/>
                                          </p:stCondLst>
                                        </p:cTn>
                                        <p:tgtEl>
                                          <p:spTgt spid="49201"/>
                                        </p:tgtEl>
                                        <p:attrNameLst>
                                          <p:attrName>style.visibility</p:attrName>
                                        </p:attrNameLst>
                                      </p:cBhvr>
                                      <p:to>
                                        <p:strVal val="visible"/>
                                      </p:to>
                                    </p:set>
                                    <p:anim calcmode="lin" valueType="num">
                                      <p:cBhvr>
                                        <p:cTn id="100" dur="500" fill="hold"/>
                                        <p:tgtEl>
                                          <p:spTgt spid="49201"/>
                                        </p:tgtEl>
                                        <p:attrNameLst>
                                          <p:attrName>ppt_w</p:attrName>
                                        </p:attrNameLst>
                                      </p:cBhvr>
                                      <p:tavLst>
                                        <p:tav tm="0">
                                          <p:val>
                                            <p:fltVal val="0"/>
                                          </p:val>
                                        </p:tav>
                                        <p:tav tm="100000">
                                          <p:val>
                                            <p:strVal val="#ppt_w"/>
                                          </p:val>
                                        </p:tav>
                                      </p:tavLst>
                                    </p:anim>
                                    <p:anim calcmode="lin" valueType="num">
                                      <p:cBhvr>
                                        <p:cTn id="101" dur="500" fill="hold"/>
                                        <p:tgtEl>
                                          <p:spTgt spid="49201"/>
                                        </p:tgtEl>
                                        <p:attrNameLst>
                                          <p:attrName>ppt_h</p:attrName>
                                        </p:attrNameLst>
                                      </p:cBhvr>
                                      <p:tavLst>
                                        <p:tav tm="0">
                                          <p:val>
                                            <p:fltVal val="0"/>
                                          </p:val>
                                        </p:tav>
                                        <p:tav tm="100000">
                                          <p:val>
                                            <p:strVal val="#ppt_h"/>
                                          </p:val>
                                        </p:tav>
                                      </p:tavLst>
                                    </p:anim>
                                  </p:childTnLst>
                                </p:cTn>
                              </p:par>
                              <p:par>
                                <p:cTn id="102" presetID="23" presetClass="entr" presetSubtype="16" fill="hold" grpId="0" nodeType="withEffect">
                                  <p:stCondLst>
                                    <p:cond delay="0"/>
                                  </p:stCondLst>
                                  <p:childTnLst>
                                    <p:set>
                                      <p:cBhvr>
                                        <p:cTn id="103" dur="1" fill="hold">
                                          <p:stCondLst>
                                            <p:cond delay="0"/>
                                          </p:stCondLst>
                                        </p:cTn>
                                        <p:tgtEl>
                                          <p:spTgt spid="49202"/>
                                        </p:tgtEl>
                                        <p:attrNameLst>
                                          <p:attrName>style.visibility</p:attrName>
                                        </p:attrNameLst>
                                      </p:cBhvr>
                                      <p:to>
                                        <p:strVal val="visible"/>
                                      </p:to>
                                    </p:set>
                                    <p:anim calcmode="lin" valueType="num">
                                      <p:cBhvr>
                                        <p:cTn id="104" dur="500" fill="hold"/>
                                        <p:tgtEl>
                                          <p:spTgt spid="49202"/>
                                        </p:tgtEl>
                                        <p:attrNameLst>
                                          <p:attrName>ppt_w</p:attrName>
                                        </p:attrNameLst>
                                      </p:cBhvr>
                                      <p:tavLst>
                                        <p:tav tm="0">
                                          <p:val>
                                            <p:fltVal val="0"/>
                                          </p:val>
                                        </p:tav>
                                        <p:tav tm="100000">
                                          <p:val>
                                            <p:strVal val="#ppt_w"/>
                                          </p:val>
                                        </p:tav>
                                      </p:tavLst>
                                    </p:anim>
                                    <p:anim calcmode="lin" valueType="num">
                                      <p:cBhvr>
                                        <p:cTn id="105" dur="500" fill="hold"/>
                                        <p:tgtEl>
                                          <p:spTgt spid="49202"/>
                                        </p:tgtEl>
                                        <p:attrNameLst>
                                          <p:attrName>ppt_h</p:attrName>
                                        </p:attrNameLst>
                                      </p:cBhvr>
                                      <p:tavLst>
                                        <p:tav tm="0">
                                          <p:val>
                                            <p:fltVal val="0"/>
                                          </p:val>
                                        </p:tav>
                                        <p:tav tm="100000">
                                          <p:val>
                                            <p:strVal val="#ppt_h"/>
                                          </p:val>
                                        </p:tav>
                                      </p:tavLst>
                                    </p:anim>
                                  </p:childTnLst>
                                </p:cTn>
                              </p:par>
                              <p:par>
                                <p:cTn id="106" presetID="23" presetClass="entr" presetSubtype="16" fill="hold" grpId="0" nodeType="withEffect">
                                  <p:stCondLst>
                                    <p:cond delay="0"/>
                                  </p:stCondLst>
                                  <p:childTnLst>
                                    <p:set>
                                      <p:cBhvr>
                                        <p:cTn id="107" dur="1" fill="hold">
                                          <p:stCondLst>
                                            <p:cond delay="0"/>
                                          </p:stCondLst>
                                        </p:cTn>
                                        <p:tgtEl>
                                          <p:spTgt spid="49203"/>
                                        </p:tgtEl>
                                        <p:attrNameLst>
                                          <p:attrName>style.visibility</p:attrName>
                                        </p:attrNameLst>
                                      </p:cBhvr>
                                      <p:to>
                                        <p:strVal val="visible"/>
                                      </p:to>
                                    </p:set>
                                    <p:anim calcmode="lin" valueType="num">
                                      <p:cBhvr>
                                        <p:cTn id="108" dur="500" fill="hold"/>
                                        <p:tgtEl>
                                          <p:spTgt spid="49203"/>
                                        </p:tgtEl>
                                        <p:attrNameLst>
                                          <p:attrName>ppt_w</p:attrName>
                                        </p:attrNameLst>
                                      </p:cBhvr>
                                      <p:tavLst>
                                        <p:tav tm="0">
                                          <p:val>
                                            <p:fltVal val="0"/>
                                          </p:val>
                                        </p:tav>
                                        <p:tav tm="100000">
                                          <p:val>
                                            <p:strVal val="#ppt_w"/>
                                          </p:val>
                                        </p:tav>
                                      </p:tavLst>
                                    </p:anim>
                                    <p:anim calcmode="lin" valueType="num">
                                      <p:cBhvr>
                                        <p:cTn id="109" dur="500" fill="hold"/>
                                        <p:tgtEl>
                                          <p:spTgt spid="49203"/>
                                        </p:tgtEl>
                                        <p:attrNameLst>
                                          <p:attrName>ppt_h</p:attrName>
                                        </p:attrNameLst>
                                      </p:cBhvr>
                                      <p:tavLst>
                                        <p:tav tm="0">
                                          <p:val>
                                            <p:fltVal val="0"/>
                                          </p:val>
                                        </p:tav>
                                        <p:tav tm="100000">
                                          <p:val>
                                            <p:strVal val="#ppt_h"/>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nodeType="clickEffect">
                                  <p:stCondLst>
                                    <p:cond delay="0"/>
                                  </p:stCondLst>
                                  <p:childTnLst>
                                    <p:set>
                                      <p:cBhvr>
                                        <p:cTn id="113" dur="1" fill="hold">
                                          <p:stCondLst>
                                            <p:cond delay="0"/>
                                          </p:stCondLst>
                                        </p:cTn>
                                        <p:tgtEl>
                                          <p:spTgt spid="49217"/>
                                        </p:tgtEl>
                                        <p:attrNameLst>
                                          <p:attrName>style.visibility</p:attrName>
                                        </p:attrNameLst>
                                      </p:cBhvr>
                                      <p:to>
                                        <p:strVal val="visible"/>
                                      </p:to>
                                    </p:set>
                                    <p:animEffect transition="in" filter="wipe(left)">
                                      <p:cBhvr>
                                        <p:cTn id="114" dur="500"/>
                                        <p:tgtEl>
                                          <p:spTgt spid="49217"/>
                                        </p:tgtEl>
                                      </p:cBhvr>
                                    </p:animEffect>
                                  </p:childTnLst>
                                </p:cTn>
                              </p:par>
                            </p:childTnLst>
                          </p:cTn>
                        </p:par>
                        <p:par>
                          <p:cTn id="115" fill="hold" nodeType="afterGroup">
                            <p:stCondLst>
                              <p:cond delay="500"/>
                            </p:stCondLst>
                            <p:childTnLst>
                              <p:par>
                                <p:cTn id="116" presetID="22" presetClass="entr" presetSubtype="8" fill="hold" nodeType="afterEffect">
                                  <p:stCondLst>
                                    <p:cond delay="0"/>
                                  </p:stCondLst>
                                  <p:childTnLst>
                                    <p:set>
                                      <p:cBhvr>
                                        <p:cTn id="117" dur="1" fill="hold">
                                          <p:stCondLst>
                                            <p:cond delay="0"/>
                                          </p:stCondLst>
                                        </p:cTn>
                                        <p:tgtEl>
                                          <p:spTgt spid="49215"/>
                                        </p:tgtEl>
                                        <p:attrNameLst>
                                          <p:attrName>style.visibility</p:attrName>
                                        </p:attrNameLst>
                                      </p:cBhvr>
                                      <p:to>
                                        <p:strVal val="visible"/>
                                      </p:to>
                                    </p:set>
                                    <p:animEffect transition="in" filter="wipe(left)">
                                      <p:cBhvr>
                                        <p:cTn id="118" dur="500"/>
                                        <p:tgtEl>
                                          <p:spTgt spid="49215"/>
                                        </p:tgtEl>
                                      </p:cBhvr>
                                    </p:animEffect>
                                  </p:childTnLst>
                                </p:cTn>
                              </p:par>
                            </p:childTnLst>
                          </p:cTn>
                        </p:par>
                        <p:par>
                          <p:cTn id="119" fill="hold" nodeType="afterGroup">
                            <p:stCondLst>
                              <p:cond delay="1000"/>
                            </p:stCondLst>
                            <p:childTnLst>
                              <p:par>
                                <p:cTn id="120" presetID="22" presetClass="entr" presetSubtype="8" fill="hold" nodeType="afterEffect">
                                  <p:stCondLst>
                                    <p:cond delay="0"/>
                                  </p:stCondLst>
                                  <p:childTnLst>
                                    <p:set>
                                      <p:cBhvr>
                                        <p:cTn id="121" dur="1" fill="hold">
                                          <p:stCondLst>
                                            <p:cond delay="0"/>
                                          </p:stCondLst>
                                        </p:cTn>
                                        <p:tgtEl>
                                          <p:spTgt spid="49214"/>
                                        </p:tgtEl>
                                        <p:attrNameLst>
                                          <p:attrName>style.visibility</p:attrName>
                                        </p:attrNameLst>
                                      </p:cBhvr>
                                      <p:to>
                                        <p:strVal val="visible"/>
                                      </p:to>
                                    </p:set>
                                    <p:animEffect transition="in" filter="wipe(left)">
                                      <p:cBhvr>
                                        <p:cTn id="122" dur="500"/>
                                        <p:tgtEl>
                                          <p:spTgt spid="49214"/>
                                        </p:tgtEl>
                                      </p:cBhvr>
                                    </p:animEffect>
                                  </p:childTnLst>
                                </p:cTn>
                              </p:par>
                            </p:childTnLst>
                          </p:cTn>
                        </p:par>
                        <p:par>
                          <p:cTn id="123" fill="hold" nodeType="afterGroup">
                            <p:stCondLst>
                              <p:cond delay="1500"/>
                            </p:stCondLst>
                            <p:childTnLst>
                              <p:par>
                                <p:cTn id="124" presetID="23" presetClass="entr" presetSubtype="16" fill="hold" grpId="0" nodeType="afterEffect">
                                  <p:stCondLst>
                                    <p:cond delay="0"/>
                                  </p:stCondLst>
                                  <p:childTnLst>
                                    <p:set>
                                      <p:cBhvr>
                                        <p:cTn id="125" dur="1" fill="hold">
                                          <p:stCondLst>
                                            <p:cond delay="0"/>
                                          </p:stCondLst>
                                        </p:cTn>
                                        <p:tgtEl>
                                          <p:spTgt spid="49216"/>
                                        </p:tgtEl>
                                        <p:attrNameLst>
                                          <p:attrName>style.visibility</p:attrName>
                                        </p:attrNameLst>
                                      </p:cBhvr>
                                      <p:to>
                                        <p:strVal val="visible"/>
                                      </p:to>
                                    </p:set>
                                    <p:anim calcmode="lin" valueType="num">
                                      <p:cBhvr>
                                        <p:cTn id="126" dur="500" fill="hold"/>
                                        <p:tgtEl>
                                          <p:spTgt spid="49216"/>
                                        </p:tgtEl>
                                        <p:attrNameLst>
                                          <p:attrName>ppt_w</p:attrName>
                                        </p:attrNameLst>
                                      </p:cBhvr>
                                      <p:tavLst>
                                        <p:tav tm="0">
                                          <p:val>
                                            <p:fltVal val="0"/>
                                          </p:val>
                                        </p:tav>
                                        <p:tav tm="100000">
                                          <p:val>
                                            <p:strVal val="#ppt_w"/>
                                          </p:val>
                                        </p:tav>
                                      </p:tavLst>
                                    </p:anim>
                                    <p:anim calcmode="lin" valueType="num">
                                      <p:cBhvr>
                                        <p:cTn id="127" dur="500" fill="hold"/>
                                        <p:tgtEl>
                                          <p:spTgt spid="49216"/>
                                        </p:tgtEl>
                                        <p:attrNameLst>
                                          <p:attrName>ppt_h</p:attrName>
                                        </p:attrNameLst>
                                      </p:cBhvr>
                                      <p:tavLst>
                                        <p:tav tm="0">
                                          <p:val>
                                            <p:fltVal val="0"/>
                                          </p:val>
                                        </p:tav>
                                        <p:tav tm="100000">
                                          <p:val>
                                            <p:strVal val="#ppt_h"/>
                                          </p:val>
                                        </p:tav>
                                      </p:tavLst>
                                    </p:anim>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1" fill="hold" nodeType="clickEffect">
                                  <p:stCondLst>
                                    <p:cond delay="0"/>
                                  </p:stCondLst>
                                  <p:childTnLst>
                                    <p:set>
                                      <p:cBhvr>
                                        <p:cTn id="131" dur="1" fill="hold">
                                          <p:stCondLst>
                                            <p:cond delay="0"/>
                                          </p:stCondLst>
                                        </p:cTn>
                                        <p:tgtEl>
                                          <p:spTgt spid="49218"/>
                                        </p:tgtEl>
                                        <p:attrNameLst>
                                          <p:attrName>style.visibility</p:attrName>
                                        </p:attrNameLst>
                                      </p:cBhvr>
                                      <p:to>
                                        <p:strVal val="visible"/>
                                      </p:to>
                                    </p:set>
                                    <p:animEffect transition="in" filter="wipe(up)">
                                      <p:cBhvr>
                                        <p:cTn id="132" dur="500"/>
                                        <p:tgtEl>
                                          <p:spTgt spid="49218"/>
                                        </p:tgtEl>
                                      </p:cBhvr>
                                    </p:animEffect>
                                  </p:childTnLst>
                                </p:cTn>
                              </p:par>
                            </p:childTnLst>
                          </p:cTn>
                        </p:par>
                        <p:par>
                          <p:cTn id="133" fill="hold" nodeType="afterGroup">
                            <p:stCondLst>
                              <p:cond delay="500"/>
                            </p:stCondLst>
                            <p:childTnLst>
                              <p:par>
                                <p:cTn id="134" presetID="22" presetClass="entr" presetSubtype="8" fill="hold" grpId="0" nodeType="afterEffect">
                                  <p:stCondLst>
                                    <p:cond delay="0"/>
                                  </p:stCondLst>
                                  <p:childTnLst>
                                    <p:set>
                                      <p:cBhvr>
                                        <p:cTn id="135" dur="1" fill="hold">
                                          <p:stCondLst>
                                            <p:cond delay="0"/>
                                          </p:stCondLst>
                                        </p:cTn>
                                        <p:tgtEl>
                                          <p:spTgt spid="49179"/>
                                        </p:tgtEl>
                                        <p:attrNameLst>
                                          <p:attrName>style.visibility</p:attrName>
                                        </p:attrNameLst>
                                      </p:cBhvr>
                                      <p:to>
                                        <p:strVal val="visible"/>
                                      </p:to>
                                    </p:set>
                                    <p:animEffect transition="in" filter="wipe(left)">
                                      <p:cBhvr>
                                        <p:cTn id="136" dur="500"/>
                                        <p:tgtEl>
                                          <p:spTgt spid="49179"/>
                                        </p:tgtEl>
                                      </p:cBhvr>
                                    </p:animEffect>
                                  </p:childTnLst>
                                </p:cTn>
                              </p:par>
                            </p:childTnLst>
                          </p:cTn>
                        </p:par>
                        <p:par>
                          <p:cTn id="137" fill="hold" nodeType="afterGroup">
                            <p:stCondLst>
                              <p:cond delay="1000"/>
                            </p:stCondLst>
                            <p:childTnLst>
                              <p:par>
                                <p:cTn id="138" presetID="1" presetClass="exit" presetSubtype="0" fill="hold" grpId="1" nodeType="afterEffect">
                                  <p:stCondLst>
                                    <p:cond delay="0"/>
                                  </p:stCondLst>
                                  <p:childTnLst>
                                    <p:set>
                                      <p:cBhvr>
                                        <p:cTn id="139" dur="1" fill="hold">
                                          <p:stCondLst>
                                            <p:cond delay="0"/>
                                          </p:stCondLst>
                                        </p:cTn>
                                        <p:tgtEl>
                                          <p:spTgt spid="49179"/>
                                        </p:tgtEl>
                                        <p:attrNameLst>
                                          <p:attrName>style.visibility</p:attrName>
                                        </p:attrNameLst>
                                      </p:cBhvr>
                                      <p:to>
                                        <p:strVal val="hidden"/>
                                      </p:to>
                                    </p:set>
                                  </p:childTnLst>
                                </p:cTn>
                              </p:par>
                            </p:childTnLst>
                          </p:cTn>
                        </p:par>
                        <p:par>
                          <p:cTn id="140" fill="hold" nodeType="afterGroup">
                            <p:stCondLst>
                              <p:cond delay="1000"/>
                            </p:stCondLst>
                            <p:childTnLst>
                              <p:par>
                                <p:cTn id="141" presetID="22" presetClass="entr" presetSubtype="4" fill="hold" nodeType="afterEffect">
                                  <p:stCondLst>
                                    <p:cond delay="0"/>
                                  </p:stCondLst>
                                  <p:childTnLst>
                                    <p:set>
                                      <p:cBhvr>
                                        <p:cTn id="142" dur="1" fill="hold">
                                          <p:stCondLst>
                                            <p:cond delay="0"/>
                                          </p:stCondLst>
                                        </p:cTn>
                                        <p:tgtEl>
                                          <p:spTgt spid="49174"/>
                                        </p:tgtEl>
                                        <p:attrNameLst>
                                          <p:attrName>style.visibility</p:attrName>
                                        </p:attrNameLst>
                                      </p:cBhvr>
                                      <p:to>
                                        <p:strVal val="visible"/>
                                      </p:to>
                                    </p:set>
                                    <p:animEffect transition="in" filter="wipe(down)">
                                      <p:cBhvr>
                                        <p:cTn id="143" dur="500"/>
                                        <p:tgtEl>
                                          <p:spTgt spid="49174"/>
                                        </p:tgtEl>
                                      </p:cBhvr>
                                    </p:animEffect>
                                  </p:childTnLst>
                                </p:cTn>
                              </p:par>
                            </p:childTnLst>
                          </p:cTn>
                        </p:par>
                        <p:par>
                          <p:cTn id="144" fill="hold" nodeType="afterGroup">
                            <p:stCondLst>
                              <p:cond delay="1500"/>
                            </p:stCondLst>
                            <p:childTnLst>
                              <p:par>
                                <p:cTn id="145" presetID="12" presetClass="entr" presetSubtype="4" fill="hold" grpId="0" nodeType="afterEffect">
                                  <p:stCondLst>
                                    <p:cond delay="0"/>
                                  </p:stCondLst>
                                  <p:childTnLst>
                                    <p:set>
                                      <p:cBhvr>
                                        <p:cTn id="146" dur="1" fill="hold">
                                          <p:stCondLst>
                                            <p:cond delay="0"/>
                                          </p:stCondLst>
                                        </p:cTn>
                                        <p:tgtEl>
                                          <p:spTgt spid="49204"/>
                                        </p:tgtEl>
                                        <p:attrNameLst>
                                          <p:attrName>style.visibility</p:attrName>
                                        </p:attrNameLst>
                                      </p:cBhvr>
                                      <p:to>
                                        <p:strVal val="visible"/>
                                      </p:to>
                                    </p:set>
                                    <p:animEffect transition="in" filter="slide(fromBottom)">
                                      <p:cBhvr>
                                        <p:cTn id="147" dur="500"/>
                                        <p:tgtEl>
                                          <p:spTgt spid="49204"/>
                                        </p:tgtEl>
                                      </p:cBhvr>
                                    </p:animEffect>
                                  </p:childTnLst>
                                </p:cTn>
                              </p:par>
                              <p:par>
                                <p:cTn id="148" presetID="12" presetClass="entr" presetSubtype="4" fill="hold" grpId="0" nodeType="withEffect">
                                  <p:stCondLst>
                                    <p:cond delay="0"/>
                                  </p:stCondLst>
                                  <p:childTnLst>
                                    <p:set>
                                      <p:cBhvr>
                                        <p:cTn id="149" dur="1" fill="hold">
                                          <p:stCondLst>
                                            <p:cond delay="0"/>
                                          </p:stCondLst>
                                        </p:cTn>
                                        <p:tgtEl>
                                          <p:spTgt spid="49205"/>
                                        </p:tgtEl>
                                        <p:attrNameLst>
                                          <p:attrName>style.visibility</p:attrName>
                                        </p:attrNameLst>
                                      </p:cBhvr>
                                      <p:to>
                                        <p:strVal val="visible"/>
                                      </p:to>
                                    </p:set>
                                    <p:animEffect transition="in" filter="slide(fromBottom)">
                                      <p:cBhvr>
                                        <p:cTn id="150" dur="500"/>
                                        <p:tgtEl>
                                          <p:spTgt spid="49205"/>
                                        </p:tgtEl>
                                      </p:cBhvr>
                                    </p:animEffect>
                                  </p:childTnLst>
                                </p:cTn>
                              </p:par>
                              <p:par>
                                <p:cTn id="151" presetID="12" presetClass="entr" presetSubtype="4" fill="hold" grpId="0" nodeType="withEffect">
                                  <p:stCondLst>
                                    <p:cond delay="0"/>
                                  </p:stCondLst>
                                  <p:childTnLst>
                                    <p:set>
                                      <p:cBhvr>
                                        <p:cTn id="152" dur="1" fill="hold">
                                          <p:stCondLst>
                                            <p:cond delay="0"/>
                                          </p:stCondLst>
                                        </p:cTn>
                                        <p:tgtEl>
                                          <p:spTgt spid="49206"/>
                                        </p:tgtEl>
                                        <p:attrNameLst>
                                          <p:attrName>style.visibility</p:attrName>
                                        </p:attrNameLst>
                                      </p:cBhvr>
                                      <p:to>
                                        <p:strVal val="visible"/>
                                      </p:to>
                                    </p:set>
                                    <p:animEffect transition="in" filter="slide(fromBottom)">
                                      <p:cBhvr>
                                        <p:cTn id="153" dur="500"/>
                                        <p:tgtEl>
                                          <p:spTgt spid="49206"/>
                                        </p:tgtEl>
                                      </p:cBhvr>
                                    </p:animEffect>
                                  </p:childTnLst>
                                </p:cTn>
                              </p:par>
                              <p:par>
                                <p:cTn id="154" presetID="12" presetClass="entr" presetSubtype="4" fill="hold" grpId="0" nodeType="withEffect">
                                  <p:stCondLst>
                                    <p:cond delay="0"/>
                                  </p:stCondLst>
                                  <p:childTnLst>
                                    <p:set>
                                      <p:cBhvr>
                                        <p:cTn id="155" dur="1" fill="hold">
                                          <p:stCondLst>
                                            <p:cond delay="0"/>
                                          </p:stCondLst>
                                        </p:cTn>
                                        <p:tgtEl>
                                          <p:spTgt spid="49207"/>
                                        </p:tgtEl>
                                        <p:attrNameLst>
                                          <p:attrName>style.visibility</p:attrName>
                                        </p:attrNameLst>
                                      </p:cBhvr>
                                      <p:to>
                                        <p:strVal val="visible"/>
                                      </p:to>
                                    </p:set>
                                    <p:animEffect transition="in" filter="slide(fromBottom)">
                                      <p:cBhvr>
                                        <p:cTn id="156" dur="500"/>
                                        <p:tgtEl>
                                          <p:spTgt spid="49207"/>
                                        </p:tgtEl>
                                      </p:cBhvr>
                                    </p:animEffect>
                                  </p:childTnLst>
                                </p:cTn>
                              </p:par>
                            </p:childTnLst>
                          </p:cTn>
                        </p:par>
                      </p:childTnLst>
                    </p:cTn>
                  </p:par>
                  <p:par>
                    <p:cTn id="157" fill="hold" nodeType="clickPar">
                      <p:stCondLst>
                        <p:cond delay="indefinite"/>
                      </p:stCondLst>
                      <p:childTnLst>
                        <p:par>
                          <p:cTn id="158" fill="hold" nodeType="withGroup">
                            <p:stCondLst>
                              <p:cond delay="0"/>
                            </p:stCondLst>
                            <p:childTnLst>
                              <p:par>
                                <p:cTn id="159" presetID="1" presetClass="exit" presetSubtype="0" fill="hold" grpId="1" nodeType="clickEffect">
                                  <p:stCondLst>
                                    <p:cond delay="0"/>
                                  </p:stCondLst>
                                  <p:childTnLst>
                                    <p:set>
                                      <p:cBhvr>
                                        <p:cTn id="160" dur="1" fill="hold">
                                          <p:stCondLst>
                                            <p:cond delay="0"/>
                                          </p:stCondLst>
                                        </p:cTn>
                                        <p:tgtEl>
                                          <p:spTgt spid="49204"/>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4920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49206"/>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49207"/>
                                        </p:tgtEl>
                                        <p:attrNameLst>
                                          <p:attrName>style.visibility</p:attrName>
                                        </p:attrNameLst>
                                      </p:cBhvr>
                                      <p:to>
                                        <p:strVal val="hidden"/>
                                      </p:to>
                                    </p:set>
                                  </p:childTnLst>
                                </p:cTn>
                              </p:par>
                            </p:childTnLst>
                          </p:cTn>
                        </p:par>
                        <p:par>
                          <p:cTn id="167" fill="hold" nodeType="afterGroup">
                            <p:stCondLst>
                              <p:cond delay="0"/>
                            </p:stCondLst>
                            <p:childTnLst>
                              <p:par>
                                <p:cTn id="168" presetID="22" presetClass="entr" presetSubtype="4" fill="hold" nodeType="afterEffect">
                                  <p:stCondLst>
                                    <p:cond delay="0"/>
                                  </p:stCondLst>
                                  <p:childTnLst>
                                    <p:set>
                                      <p:cBhvr>
                                        <p:cTn id="169" dur="1" fill="hold">
                                          <p:stCondLst>
                                            <p:cond delay="0"/>
                                          </p:stCondLst>
                                        </p:cTn>
                                        <p:tgtEl>
                                          <p:spTgt spid="49175"/>
                                        </p:tgtEl>
                                        <p:attrNameLst>
                                          <p:attrName>style.visibility</p:attrName>
                                        </p:attrNameLst>
                                      </p:cBhvr>
                                      <p:to>
                                        <p:strVal val="visible"/>
                                      </p:to>
                                    </p:set>
                                    <p:animEffect transition="in" filter="wipe(down)">
                                      <p:cBhvr>
                                        <p:cTn id="170" dur="500"/>
                                        <p:tgtEl>
                                          <p:spTgt spid="49175"/>
                                        </p:tgtEl>
                                      </p:cBhvr>
                                    </p:animEffect>
                                  </p:childTnLst>
                                </p:cTn>
                              </p:par>
                            </p:childTnLst>
                          </p:cTn>
                        </p:par>
                        <p:par>
                          <p:cTn id="171" fill="hold" nodeType="afterGroup">
                            <p:stCondLst>
                              <p:cond delay="500"/>
                            </p:stCondLst>
                            <p:childTnLst>
                              <p:par>
                                <p:cTn id="172" presetID="12" presetClass="entr" presetSubtype="4" fill="hold" grpId="0" nodeType="afterEffect">
                                  <p:stCondLst>
                                    <p:cond delay="0"/>
                                  </p:stCondLst>
                                  <p:childTnLst>
                                    <p:set>
                                      <p:cBhvr>
                                        <p:cTn id="173" dur="1" fill="hold">
                                          <p:stCondLst>
                                            <p:cond delay="0"/>
                                          </p:stCondLst>
                                        </p:cTn>
                                        <p:tgtEl>
                                          <p:spTgt spid="49208"/>
                                        </p:tgtEl>
                                        <p:attrNameLst>
                                          <p:attrName>style.visibility</p:attrName>
                                        </p:attrNameLst>
                                      </p:cBhvr>
                                      <p:to>
                                        <p:strVal val="visible"/>
                                      </p:to>
                                    </p:set>
                                    <p:animEffect transition="in" filter="slide(fromBottom)">
                                      <p:cBhvr>
                                        <p:cTn id="174" dur="500"/>
                                        <p:tgtEl>
                                          <p:spTgt spid="49208"/>
                                        </p:tgtEl>
                                      </p:cBhvr>
                                    </p:animEffect>
                                  </p:childTnLst>
                                </p:cTn>
                              </p:par>
                              <p:par>
                                <p:cTn id="175" presetID="12" presetClass="entr" presetSubtype="4" fill="hold" grpId="0" nodeType="withEffect">
                                  <p:stCondLst>
                                    <p:cond delay="0"/>
                                  </p:stCondLst>
                                  <p:childTnLst>
                                    <p:set>
                                      <p:cBhvr>
                                        <p:cTn id="176" dur="1" fill="hold">
                                          <p:stCondLst>
                                            <p:cond delay="0"/>
                                          </p:stCondLst>
                                        </p:cTn>
                                        <p:tgtEl>
                                          <p:spTgt spid="49210"/>
                                        </p:tgtEl>
                                        <p:attrNameLst>
                                          <p:attrName>style.visibility</p:attrName>
                                        </p:attrNameLst>
                                      </p:cBhvr>
                                      <p:to>
                                        <p:strVal val="visible"/>
                                      </p:to>
                                    </p:set>
                                    <p:animEffect transition="in" filter="slide(fromBottom)">
                                      <p:cBhvr>
                                        <p:cTn id="177" dur="500"/>
                                        <p:tgtEl>
                                          <p:spTgt spid="49210"/>
                                        </p:tgtEl>
                                      </p:cBhvr>
                                    </p:animEffect>
                                  </p:childTnLst>
                                </p:cTn>
                              </p:par>
                              <p:par>
                                <p:cTn id="178" presetID="12" presetClass="entr" presetSubtype="4" fill="hold" grpId="0" nodeType="withEffect">
                                  <p:stCondLst>
                                    <p:cond delay="0"/>
                                  </p:stCondLst>
                                  <p:childTnLst>
                                    <p:set>
                                      <p:cBhvr>
                                        <p:cTn id="179" dur="1" fill="hold">
                                          <p:stCondLst>
                                            <p:cond delay="0"/>
                                          </p:stCondLst>
                                        </p:cTn>
                                        <p:tgtEl>
                                          <p:spTgt spid="49209"/>
                                        </p:tgtEl>
                                        <p:attrNameLst>
                                          <p:attrName>style.visibility</p:attrName>
                                        </p:attrNameLst>
                                      </p:cBhvr>
                                      <p:to>
                                        <p:strVal val="visible"/>
                                      </p:to>
                                    </p:set>
                                    <p:animEffect transition="in" filter="slide(fromBottom)">
                                      <p:cBhvr>
                                        <p:cTn id="180" dur="500"/>
                                        <p:tgtEl>
                                          <p:spTgt spid="49209"/>
                                        </p:tgtEl>
                                      </p:cBhvr>
                                    </p:animEffec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49208"/>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49210"/>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49209"/>
                                        </p:tgtEl>
                                        <p:attrNameLst>
                                          <p:attrName>style.visibility</p:attrName>
                                        </p:attrNameLst>
                                      </p:cBhvr>
                                      <p:to>
                                        <p:strVal val="hidden"/>
                                      </p:to>
                                    </p:set>
                                  </p:childTnLst>
                                </p:cTn>
                              </p:par>
                            </p:childTnLst>
                          </p:cTn>
                        </p:par>
                        <p:par>
                          <p:cTn id="189" fill="hold" nodeType="afterGroup">
                            <p:stCondLst>
                              <p:cond delay="0"/>
                            </p:stCondLst>
                            <p:childTnLst>
                              <p:par>
                                <p:cTn id="190" presetID="22" presetClass="entr" presetSubtype="4" fill="hold" nodeType="afterEffect">
                                  <p:stCondLst>
                                    <p:cond delay="0"/>
                                  </p:stCondLst>
                                  <p:childTnLst>
                                    <p:set>
                                      <p:cBhvr>
                                        <p:cTn id="191" dur="1" fill="hold">
                                          <p:stCondLst>
                                            <p:cond delay="0"/>
                                          </p:stCondLst>
                                        </p:cTn>
                                        <p:tgtEl>
                                          <p:spTgt spid="49176"/>
                                        </p:tgtEl>
                                        <p:attrNameLst>
                                          <p:attrName>style.visibility</p:attrName>
                                        </p:attrNameLst>
                                      </p:cBhvr>
                                      <p:to>
                                        <p:strVal val="visible"/>
                                      </p:to>
                                    </p:set>
                                    <p:animEffect transition="in" filter="wipe(down)">
                                      <p:cBhvr>
                                        <p:cTn id="192" dur="500"/>
                                        <p:tgtEl>
                                          <p:spTgt spid="49176"/>
                                        </p:tgtEl>
                                      </p:cBhvr>
                                    </p:animEffect>
                                  </p:childTnLst>
                                </p:cTn>
                              </p:par>
                            </p:childTnLst>
                          </p:cTn>
                        </p:par>
                        <p:par>
                          <p:cTn id="193" fill="hold" nodeType="afterGroup">
                            <p:stCondLst>
                              <p:cond delay="500"/>
                            </p:stCondLst>
                            <p:childTnLst>
                              <p:par>
                                <p:cTn id="194" presetID="12" presetClass="entr" presetSubtype="4" fill="hold" grpId="0" nodeType="afterEffect">
                                  <p:stCondLst>
                                    <p:cond delay="0"/>
                                  </p:stCondLst>
                                  <p:childTnLst>
                                    <p:set>
                                      <p:cBhvr>
                                        <p:cTn id="195" dur="1" fill="hold">
                                          <p:stCondLst>
                                            <p:cond delay="0"/>
                                          </p:stCondLst>
                                        </p:cTn>
                                        <p:tgtEl>
                                          <p:spTgt spid="49211"/>
                                        </p:tgtEl>
                                        <p:attrNameLst>
                                          <p:attrName>style.visibility</p:attrName>
                                        </p:attrNameLst>
                                      </p:cBhvr>
                                      <p:to>
                                        <p:strVal val="visible"/>
                                      </p:to>
                                    </p:set>
                                    <p:animEffect transition="in" filter="slide(fromBottom)">
                                      <p:cBhvr>
                                        <p:cTn id="196" dur="500"/>
                                        <p:tgtEl>
                                          <p:spTgt spid="49211"/>
                                        </p:tgtEl>
                                      </p:cBhvr>
                                    </p:animEffect>
                                  </p:childTnLst>
                                </p:cTn>
                              </p:par>
                              <p:par>
                                <p:cTn id="197" presetID="12" presetClass="entr" presetSubtype="4" fill="hold" grpId="0" nodeType="withEffect">
                                  <p:stCondLst>
                                    <p:cond delay="0"/>
                                  </p:stCondLst>
                                  <p:childTnLst>
                                    <p:set>
                                      <p:cBhvr>
                                        <p:cTn id="198" dur="1" fill="hold">
                                          <p:stCondLst>
                                            <p:cond delay="0"/>
                                          </p:stCondLst>
                                        </p:cTn>
                                        <p:tgtEl>
                                          <p:spTgt spid="49212"/>
                                        </p:tgtEl>
                                        <p:attrNameLst>
                                          <p:attrName>style.visibility</p:attrName>
                                        </p:attrNameLst>
                                      </p:cBhvr>
                                      <p:to>
                                        <p:strVal val="visible"/>
                                      </p:to>
                                    </p:set>
                                    <p:animEffect transition="in" filter="slide(fromBottom)">
                                      <p:cBhvr>
                                        <p:cTn id="199" dur="500"/>
                                        <p:tgtEl>
                                          <p:spTgt spid="49212"/>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1" presetClass="exit" presetSubtype="0" fill="hold" grpId="1" nodeType="clickEffect">
                                  <p:stCondLst>
                                    <p:cond delay="0"/>
                                  </p:stCondLst>
                                  <p:childTnLst>
                                    <p:set>
                                      <p:cBhvr>
                                        <p:cTn id="203" dur="1" fill="hold">
                                          <p:stCondLst>
                                            <p:cond delay="0"/>
                                          </p:stCondLst>
                                        </p:cTn>
                                        <p:tgtEl>
                                          <p:spTgt spid="49211"/>
                                        </p:tgtEl>
                                        <p:attrNameLst>
                                          <p:attrName>style.visibility</p:attrName>
                                        </p:attrNameLst>
                                      </p:cBhvr>
                                      <p:to>
                                        <p:strVal val="hidden"/>
                                      </p:to>
                                    </p:set>
                                  </p:childTnLst>
                                </p:cTn>
                              </p:par>
                              <p:par>
                                <p:cTn id="204" presetID="1" presetClass="exit" presetSubtype="0" fill="hold" grpId="1" nodeType="withEffect">
                                  <p:stCondLst>
                                    <p:cond delay="0"/>
                                  </p:stCondLst>
                                  <p:childTnLst>
                                    <p:set>
                                      <p:cBhvr>
                                        <p:cTn id="205" dur="1" fill="hold">
                                          <p:stCondLst>
                                            <p:cond delay="0"/>
                                          </p:stCondLst>
                                        </p:cTn>
                                        <p:tgtEl>
                                          <p:spTgt spid="49212"/>
                                        </p:tgtEl>
                                        <p:attrNameLst>
                                          <p:attrName>style.visibility</p:attrName>
                                        </p:attrNameLst>
                                      </p:cBhvr>
                                      <p:to>
                                        <p:strVal val="hidden"/>
                                      </p:to>
                                    </p:set>
                                  </p:childTnLst>
                                </p:cTn>
                              </p:par>
                            </p:childTnLst>
                          </p:cTn>
                        </p:par>
                        <p:par>
                          <p:cTn id="206" fill="hold" nodeType="afterGroup">
                            <p:stCondLst>
                              <p:cond delay="0"/>
                            </p:stCondLst>
                            <p:childTnLst>
                              <p:par>
                                <p:cTn id="207" presetID="22" presetClass="entr" presetSubtype="4" fill="hold" nodeType="afterEffect">
                                  <p:stCondLst>
                                    <p:cond delay="0"/>
                                  </p:stCondLst>
                                  <p:childTnLst>
                                    <p:set>
                                      <p:cBhvr>
                                        <p:cTn id="208" dur="1" fill="hold">
                                          <p:stCondLst>
                                            <p:cond delay="0"/>
                                          </p:stCondLst>
                                        </p:cTn>
                                        <p:tgtEl>
                                          <p:spTgt spid="49177"/>
                                        </p:tgtEl>
                                        <p:attrNameLst>
                                          <p:attrName>style.visibility</p:attrName>
                                        </p:attrNameLst>
                                      </p:cBhvr>
                                      <p:to>
                                        <p:strVal val="visible"/>
                                      </p:to>
                                    </p:set>
                                    <p:animEffect transition="in" filter="wipe(down)">
                                      <p:cBhvr>
                                        <p:cTn id="209" dur="500"/>
                                        <p:tgtEl>
                                          <p:spTgt spid="49177"/>
                                        </p:tgtEl>
                                      </p:cBhvr>
                                    </p:animEffect>
                                  </p:childTnLst>
                                </p:cTn>
                              </p:par>
                            </p:childTnLst>
                          </p:cTn>
                        </p:par>
                        <p:par>
                          <p:cTn id="210" fill="hold" nodeType="afterGroup">
                            <p:stCondLst>
                              <p:cond delay="500"/>
                            </p:stCondLst>
                            <p:childTnLst>
                              <p:par>
                                <p:cTn id="211" presetID="12" presetClass="entr" presetSubtype="4" fill="hold" grpId="0" nodeType="afterEffect">
                                  <p:stCondLst>
                                    <p:cond delay="0"/>
                                  </p:stCondLst>
                                  <p:childTnLst>
                                    <p:set>
                                      <p:cBhvr>
                                        <p:cTn id="212" dur="1" fill="hold">
                                          <p:stCondLst>
                                            <p:cond delay="0"/>
                                          </p:stCondLst>
                                        </p:cTn>
                                        <p:tgtEl>
                                          <p:spTgt spid="49213"/>
                                        </p:tgtEl>
                                        <p:attrNameLst>
                                          <p:attrName>style.visibility</p:attrName>
                                        </p:attrNameLst>
                                      </p:cBhvr>
                                      <p:to>
                                        <p:strVal val="visible"/>
                                      </p:to>
                                    </p:set>
                                    <p:animEffect transition="in" filter="slide(fromBottom)">
                                      <p:cBhvr>
                                        <p:cTn id="213" dur="500"/>
                                        <p:tgtEl>
                                          <p:spTgt spid="49213"/>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23" presetClass="entr" presetSubtype="16" fill="hold" grpId="0" nodeType="clickEffect">
                                  <p:stCondLst>
                                    <p:cond delay="0"/>
                                  </p:stCondLst>
                                  <p:childTnLst>
                                    <p:set>
                                      <p:cBhvr>
                                        <p:cTn id="217" dur="1" fill="hold">
                                          <p:stCondLst>
                                            <p:cond delay="0"/>
                                          </p:stCondLst>
                                        </p:cTn>
                                        <p:tgtEl>
                                          <p:spTgt spid="49225"/>
                                        </p:tgtEl>
                                        <p:attrNameLst>
                                          <p:attrName>style.visibility</p:attrName>
                                        </p:attrNameLst>
                                      </p:cBhvr>
                                      <p:to>
                                        <p:strVal val="visible"/>
                                      </p:to>
                                    </p:set>
                                    <p:anim calcmode="lin" valueType="num">
                                      <p:cBhvr>
                                        <p:cTn id="218" dur="500" fill="hold"/>
                                        <p:tgtEl>
                                          <p:spTgt spid="49225"/>
                                        </p:tgtEl>
                                        <p:attrNameLst>
                                          <p:attrName>ppt_w</p:attrName>
                                        </p:attrNameLst>
                                      </p:cBhvr>
                                      <p:tavLst>
                                        <p:tav tm="0">
                                          <p:val>
                                            <p:fltVal val="0"/>
                                          </p:val>
                                        </p:tav>
                                        <p:tav tm="100000">
                                          <p:val>
                                            <p:strVal val="#ppt_w"/>
                                          </p:val>
                                        </p:tav>
                                      </p:tavLst>
                                    </p:anim>
                                    <p:anim calcmode="lin" valueType="num">
                                      <p:cBhvr>
                                        <p:cTn id="219" dur="500" fill="hold"/>
                                        <p:tgtEl>
                                          <p:spTgt spid="49225"/>
                                        </p:tgtEl>
                                        <p:attrNameLst>
                                          <p:attrName>ppt_h</p:attrName>
                                        </p:attrNameLst>
                                      </p:cBhvr>
                                      <p:tavLst>
                                        <p:tav tm="0">
                                          <p:val>
                                            <p:fltVal val="0"/>
                                          </p:val>
                                        </p:tav>
                                        <p:tav tm="100000">
                                          <p:val>
                                            <p:strVal val="#ppt_h"/>
                                          </p:val>
                                        </p:tav>
                                      </p:tavLst>
                                    </p:anim>
                                  </p:childTnLst>
                                </p:cTn>
                              </p:par>
                              <p:par>
                                <p:cTn id="220" presetID="23" presetClass="entr" presetSubtype="16" fill="hold" grpId="0" nodeType="withEffect">
                                  <p:stCondLst>
                                    <p:cond delay="0"/>
                                  </p:stCondLst>
                                  <p:childTnLst>
                                    <p:set>
                                      <p:cBhvr>
                                        <p:cTn id="221" dur="1" fill="hold">
                                          <p:stCondLst>
                                            <p:cond delay="0"/>
                                          </p:stCondLst>
                                        </p:cTn>
                                        <p:tgtEl>
                                          <p:spTgt spid="49223"/>
                                        </p:tgtEl>
                                        <p:attrNameLst>
                                          <p:attrName>style.visibility</p:attrName>
                                        </p:attrNameLst>
                                      </p:cBhvr>
                                      <p:to>
                                        <p:strVal val="visible"/>
                                      </p:to>
                                    </p:set>
                                    <p:anim calcmode="lin" valueType="num">
                                      <p:cBhvr>
                                        <p:cTn id="222" dur="500" fill="hold"/>
                                        <p:tgtEl>
                                          <p:spTgt spid="49223"/>
                                        </p:tgtEl>
                                        <p:attrNameLst>
                                          <p:attrName>ppt_w</p:attrName>
                                        </p:attrNameLst>
                                      </p:cBhvr>
                                      <p:tavLst>
                                        <p:tav tm="0">
                                          <p:val>
                                            <p:fltVal val="0"/>
                                          </p:val>
                                        </p:tav>
                                        <p:tav tm="100000">
                                          <p:val>
                                            <p:strVal val="#ppt_w"/>
                                          </p:val>
                                        </p:tav>
                                      </p:tavLst>
                                    </p:anim>
                                    <p:anim calcmode="lin" valueType="num">
                                      <p:cBhvr>
                                        <p:cTn id="223" dur="500" fill="hold"/>
                                        <p:tgtEl>
                                          <p:spTgt spid="492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8" grpId="0"/>
      <p:bldP spid="49178" grpId="1"/>
      <p:bldP spid="49179" grpId="0"/>
      <p:bldP spid="49179" grpId="1"/>
      <p:bldP spid="49180" grpId="0" animBg="1"/>
      <p:bldP spid="49180" grpId="1" animBg="1"/>
      <p:bldP spid="49181" grpId="0" animBg="1"/>
      <p:bldP spid="49181" grpId="1" animBg="1"/>
      <p:bldP spid="49192" grpId="0" animBg="1"/>
      <p:bldP spid="49192" grpId="1" animBg="1"/>
      <p:bldP spid="49193" grpId="0" animBg="1"/>
      <p:bldP spid="49193" grpId="1" animBg="1"/>
      <p:bldP spid="49194" grpId="0" animBg="1"/>
      <p:bldP spid="49194" grpId="1" animBg="1"/>
      <p:bldP spid="49195" grpId="0" animBg="1"/>
      <p:bldP spid="49195" grpId="1" animBg="1"/>
      <p:bldP spid="49196" grpId="0" animBg="1"/>
      <p:bldP spid="49196" grpId="1" animBg="1"/>
      <p:bldP spid="49197" grpId="0" animBg="1"/>
      <p:bldP spid="49197" grpId="1" animBg="1"/>
      <p:bldP spid="49198" grpId="0" animBg="1"/>
      <p:bldP spid="49198" grpId="1" animBg="1"/>
      <p:bldP spid="49199" grpId="0" animBg="1"/>
      <p:bldP spid="49199" grpId="1" animBg="1"/>
      <p:bldP spid="49201" grpId="0" animBg="1"/>
      <p:bldP spid="49202" grpId="0" animBg="1"/>
      <p:bldP spid="49203" grpId="0" animBg="1"/>
      <p:bldP spid="49204" grpId="0" animBg="1"/>
      <p:bldP spid="49204" grpId="1" animBg="1"/>
      <p:bldP spid="49205" grpId="0" animBg="1"/>
      <p:bldP spid="49205" grpId="1" animBg="1"/>
      <p:bldP spid="49206" grpId="0" animBg="1"/>
      <p:bldP spid="49206" grpId="1" animBg="1"/>
      <p:bldP spid="49207" grpId="0" animBg="1"/>
      <p:bldP spid="49207" grpId="1" animBg="1"/>
      <p:bldP spid="49208" grpId="0" animBg="1"/>
      <p:bldP spid="49208" grpId="1" animBg="1"/>
      <p:bldP spid="49209" grpId="0" animBg="1"/>
      <p:bldP spid="49209" grpId="1" animBg="1"/>
      <p:bldP spid="49210" grpId="0" animBg="1"/>
      <p:bldP spid="49210" grpId="1" animBg="1"/>
      <p:bldP spid="49211" grpId="0" animBg="1"/>
      <p:bldP spid="49211" grpId="1" animBg="1"/>
      <p:bldP spid="49212" grpId="0" animBg="1"/>
      <p:bldP spid="49212" grpId="1" animBg="1"/>
      <p:bldP spid="49213" grpId="0" animBg="1"/>
      <p:bldP spid="49216" grpId="0" animBg="1"/>
      <p:bldP spid="49223" grpId="0" animBg="1"/>
      <p:bldP spid="492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5">
            <a:extLst>
              <a:ext uri="{FF2B5EF4-FFF2-40B4-BE49-F238E27FC236}">
                <a16:creationId xmlns:a16="http://schemas.microsoft.com/office/drawing/2014/main" id="{86DE82DC-66FA-4958-B8D2-86612730F9CB}"/>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pic>
        <p:nvPicPr>
          <p:cNvPr id="2" name="图片 1">
            <a:extLst>
              <a:ext uri="{FF2B5EF4-FFF2-40B4-BE49-F238E27FC236}">
                <a16:creationId xmlns:a16="http://schemas.microsoft.com/office/drawing/2014/main" id="{6315A1F4-8AA2-44FB-9905-CAD7F4B42330}"/>
              </a:ext>
            </a:extLst>
          </p:cNvPr>
          <p:cNvPicPr>
            <a:picLocks noChangeAspect="1"/>
          </p:cNvPicPr>
          <p:nvPr/>
        </p:nvPicPr>
        <p:blipFill>
          <a:blip r:embed="rId2"/>
          <a:stretch>
            <a:fillRect/>
          </a:stretch>
        </p:blipFill>
        <p:spPr>
          <a:xfrm>
            <a:off x="35496" y="1124744"/>
            <a:ext cx="9144000" cy="4908757"/>
          </a:xfrm>
          <a:prstGeom prst="rect">
            <a:avLst/>
          </a:prstGeom>
        </p:spPr>
      </p:pic>
    </p:spTree>
    <p:extLst>
      <p:ext uri="{BB962C8B-B14F-4D97-AF65-F5344CB8AC3E}">
        <p14:creationId xmlns:p14="http://schemas.microsoft.com/office/powerpoint/2010/main" val="478894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47562" y="-3550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pic>
        <p:nvPicPr>
          <p:cNvPr id="4" name="图片 3">
            <a:extLst>
              <a:ext uri="{FF2B5EF4-FFF2-40B4-BE49-F238E27FC236}">
                <a16:creationId xmlns:a16="http://schemas.microsoft.com/office/drawing/2014/main" id="{D35B0998-F0C7-4764-950B-7B632121C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86758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5">
            <a:extLst>
              <a:ext uri="{FF2B5EF4-FFF2-40B4-BE49-F238E27FC236}">
                <a16:creationId xmlns:a16="http://schemas.microsoft.com/office/drawing/2014/main" id="{86DE82DC-66FA-4958-B8D2-86612730F9CB}"/>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pic>
        <p:nvPicPr>
          <p:cNvPr id="4" name="图片 3">
            <a:extLst>
              <a:ext uri="{FF2B5EF4-FFF2-40B4-BE49-F238E27FC236}">
                <a16:creationId xmlns:a16="http://schemas.microsoft.com/office/drawing/2014/main" id="{795431C4-979A-44F1-B4C3-FAC661904AE0}"/>
              </a:ext>
            </a:extLst>
          </p:cNvPr>
          <p:cNvPicPr>
            <a:picLocks noChangeAspect="1"/>
          </p:cNvPicPr>
          <p:nvPr/>
        </p:nvPicPr>
        <p:blipFill>
          <a:blip r:embed="rId2"/>
          <a:stretch>
            <a:fillRect/>
          </a:stretch>
        </p:blipFill>
        <p:spPr>
          <a:xfrm>
            <a:off x="0" y="1556792"/>
            <a:ext cx="9144000" cy="4104456"/>
          </a:xfrm>
          <a:prstGeom prst="rect">
            <a:avLst/>
          </a:prstGeom>
        </p:spPr>
      </p:pic>
    </p:spTree>
    <p:extLst>
      <p:ext uri="{BB962C8B-B14F-4D97-AF65-F5344CB8AC3E}">
        <p14:creationId xmlns:p14="http://schemas.microsoft.com/office/powerpoint/2010/main" val="3172483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a:extLst>
              <a:ext uri="{FF2B5EF4-FFF2-40B4-BE49-F238E27FC236}">
                <a16:creationId xmlns:a16="http://schemas.microsoft.com/office/drawing/2014/main" id="{BDB48DEA-A668-4764-A2BE-0569F85FFEFA}"/>
              </a:ext>
            </a:extLst>
          </p:cNvPr>
          <p:cNvSpPr>
            <a:spLocks noGrp="1" noChangeArrowheads="1"/>
          </p:cNvSpPr>
          <p:nvPr>
            <p:ph type="body" sz="half" idx="4294967295"/>
          </p:nvPr>
        </p:nvSpPr>
        <p:spPr>
          <a:xfrm>
            <a:off x="244252" y="1196752"/>
            <a:ext cx="8655496" cy="5410200"/>
          </a:xfrm>
        </p:spPr>
        <p:txBody>
          <a:bodyPr>
            <a:normAutofit/>
          </a:bodyPr>
          <a:lstStyle/>
          <a:p>
            <a:pPr eaLnBrk="1" hangingPunct="1">
              <a:lnSpc>
                <a:spcPct val="130000"/>
              </a:lnSpc>
              <a:defRPr/>
            </a:pPr>
            <a:r>
              <a:rPr lang="zh-CN" altLang="en-US" sz="2800" dirty="0">
                <a:latin typeface="微软雅黑" panose="020B0503020204020204" pitchFamily="34" charset="-122"/>
                <a:ea typeface="微软雅黑" panose="020B0503020204020204" pitchFamily="34" charset="-122"/>
              </a:rPr>
              <a:t>应用级网关截获进出网络的数据包，对数据包的内容进行检查，如果符合所制定的安全规则，则允许数据通过；否则根据安全策略的要求进行处理。比如：可以直接丢弃数据包，也可以删除数据包的不良内容，将改变的数据包传递到通信的另一端</a:t>
            </a:r>
            <a:endParaRPr lang="en-US" altLang="zh-CN" sz="2800" dirty="0">
              <a:latin typeface="微软雅黑" panose="020B0503020204020204" pitchFamily="34" charset="-122"/>
              <a:ea typeface="微软雅黑" panose="020B0503020204020204" pitchFamily="34" charset="-122"/>
            </a:endParaRPr>
          </a:p>
          <a:p>
            <a:pPr eaLnBrk="1" hangingPunct="1">
              <a:lnSpc>
                <a:spcPct val="130000"/>
              </a:lnSpc>
              <a:defRPr/>
            </a:pPr>
            <a:endParaRPr lang="en-US" altLang="zh-CN" sz="2800" dirty="0">
              <a:latin typeface="微软雅黑" panose="020B0503020204020204" pitchFamily="34" charset="-122"/>
              <a:ea typeface="微软雅黑" panose="020B0503020204020204" pitchFamily="34" charset="-122"/>
            </a:endParaRPr>
          </a:p>
          <a:p>
            <a:pPr eaLnBrk="1" hangingPunct="1">
              <a:lnSpc>
                <a:spcPct val="130000"/>
              </a:lnSpc>
              <a:defRPr/>
            </a:pPr>
            <a:r>
              <a:rPr lang="zh-CN" altLang="en-US" sz="2800" dirty="0">
                <a:latin typeface="微软雅黑" panose="020B0503020204020204" pitchFamily="34" charset="-122"/>
                <a:ea typeface="微软雅黑" panose="020B0503020204020204" pitchFamily="34" charset="-122"/>
              </a:rPr>
              <a:t>在实际应用中，应用代理防火墙中还集成了电路级网关或包过滤防火墙，以满足对灵活性的需求</a:t>
            </a:r>
          </a:p>
          <a:p>
            <a:pPr eaLnBrk="1" hangingPunct="1">
              <a:lnSpc>
                <a:spcPct val="90000"/>
              </a:lnSpc>
              <a:defRPr/>
            </a:pPr>
            <a:endParaRPr lang="zh-CN" altLang="en-US" sz="2400" dirty="0">
              <a:effectLst>
                <a:outerShdw blurRad="38100" dist="38100" dir="2700000" algn="tl">
                  <a:srgbClr val="C0C0C0"/>
                </a:outerShdw>
              </a:effectLst>
            </a:endParaRPr>
          </a:p>
        </p:txBody>
      </p:sp>
      <p:sp>
        <p:nvSpPr>
          <p:cNvPr id="5" name="Rectangle 5">
            <a:extLst>
              <a:ext uri="{FF2B5EF4-FFF2-40B4-BE49-F238E27FC236}">
                <a16:creationId xmlns:a16="http://schemas.microsoft.com/office/drawing/2014/main" id="{2A266CDA-5E12-4DBB-BE55-278FBF5C0E6B}"/>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spTree>
    <p:extLst>
      <p:ext uri="{BB962C8B-B14F-4D97-AF65-F5344CB8AC3E}">
        <p14:creationId xmlns:p14="http://schemas.microsoft.com/office/powerpoint/2010/main" val="1257059160"/>
      </p:ext>
    </p:extLst>
  </p:cSld>
  <p:clrMapOvr>
    <a:masterClrMapping/>
  </p:clrMapOvr>
  <p:transition advTm="1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a:extLst>
              <a:ext uri="{FF2B5EF4-FFF2-40B4-BE49-F238E27FC236}">
                <a16:creationId xmlns:a16="http://schemas.microsoft.com/office/drawing/2014/main" id="{BDB48DEA-A668-4764-A2BE-0569F85FFEFA}"/>
              </a:ext>
            </a:extLst>
          </p:cNvPr>
          <p:cNvSpPr>
            <a:spLocks noGrp="1" noChangeArrowheads="1"/>
          </p:cNvSpPr>
          <p:nvPr>
            <p:ph type="body" sz="half" idx="4294967295"/>
          </p:nvPr>
        </p:nvSpPr>
        <p:spPr>
          <a:xfrm>
            <a:off x="244252" y="1196752"/>
            <a:ext cx="8655496" cy="5410200"/>
          </a:xfrm>
        </p:spPr>
        <p:txBody>
          <a:bodyPr>
            <a:normAutofit/>
          </a:bodyPr>
          <a:lstStyle/>
          <a:p>
            <a:pPr eaLnBrk="1" hangingPunct="1">
              <a:lnSpc>
                <a:spcPct val="130000"/>
              </a:lnSpc>
              <a:defRPr/>
            </a:pPr>
            <a:r>
              <a:rPr lang="zh-CN" altLang="en-US" sz="2800" dirty="0">
                <a:solidFill>
                  <a:srgbClr val="3399FF"/>
                </a:solidFill>
                <a:latin typeface="微软雅黑" panose="020B0503020204020204" pitchFamily="34" charset="-122"/>
                <a:ea typeface="微软雅黑" panose="020B0503020204020204" pitchFamily="34" charset="-122"/>
              </a:rPr>
              <a:t>在已有的安全模型中安全性较高</a:t>
            </a:r>
            <a:r>
              <a:rPr lang="zh-CN" altLang="en-US" sz="2800" dirty="0">
                <a:latin typeface="微软雅黑" panose="020B0503020204020204" pitchFamily="34" charset="-122"/>
                <a:ea typeface="微软雅黑" panose="020B0503020204020204" pitchFamily="34" charset="-122"/>
              </a:rPr>
              <a:t>。由于工作于应用层，因此应用级网关防火墙的安全性取决于厂商的设计方案。应用级网关防火墙完全可以对服务</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FTP</a:t>
            </a:r>
            <a:r>
              <a:rPr lang="zh-CN" altLang="en-US" sz="2800" dirty="0">
                <a:latin typeface="微软雅黑" panose="020B0503020204020204" pitchFamily="34" charset="-122"/>
                <a:ea typeface="微软雅黑" panose="020B0503020204020204" pitchFamily="34" charset="-122"/>
              </a:rPr>
              <a:t>等</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的命令字过滤，也可以实现内容过滤，甚至可以进行病毒的过滤</a:t>
            </a:r>
            <a:endParaRPr lang="en-US" altLang="zh-CN" sz="2800" dirty="0">
              <a:latin typeface="微软雅黑" panose="020B0503020204020204" pitchFamily="34" charset="-122"/>
              <a:ea typeface="微软雅黑" panose="020B0503020204020204" pitchFamily="34" charset="-122"/>
            </a:endParaRPr>
          </a:p>
          <a:p>
            <a:pPr eaLnBrk="1" hangingPunct="1">
              <a:lnSpc>
                <a:spcPct val="130000"/>
              </a:lnSpc>
              <a:defRPr/>
            </a:pPr>
            <a:endParaRPr lang="en-US" altLang="zh-CN" sz="2800" dirty="0">
              <a:latin typeface="微软雅黑" panose="020B0503020204020204" pitchFamily="34" charset="-122"/>
              <a:ea typeface="微软雅黑" panose="020B0503020204020204" pitchFamily="34" charset="-122"/>
            </a:endParaRPr>
          </a:p>
          <a:p>
            <a:pPr eaLnBrk="1" hangingPunct="1">
              <a:lnSpc>
                <a:spcPct val="130000"/>
              </a:lnSpc>
              <a:defRPr/>
            </a:pPr>
            <a:r>
              <a:rPr lang="zh-CN" altLang="en-US" sz="2800" dirty="0">
                <a:solidFill>
                  <a:srgbClr val="3399FF"/>
                </a:solidFill>
                <a:latin typeface="微软雅黑" panose="020B0503020204020204" pitchFamily="34" charset="-122"/>
                <a:ea typeface="微软雅黑" panose="020B0503020204020204" pitchFamily="34" charset="-122"/>
              </a:rPr>
              <a:t>具有强大的认证功能</a:t>
            </a:r>
            <a:r>
              <a:rPr lang="zh-CN" altLang="en-US" sz="2800" dirty="0">
                <a:latin typeface="微软雅黑" panose="020B0503020204020204" pitchFamily="34" charset="-122"/>
                <a:ea typeface="微软雅黑" panose="020B0503020204020204" pitchFamily="34" charset="-122"/>
              </a:rPr>
              <a:t>。由于应用级网关在应用层实现认证，因此它可以实现的认证方式比电路级网关要丰富得多。</a:t>
            </a:r>
            <a:endPar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 name="Rectangle 5">
            <a:extLst>
              <a:ext uri="{FF2B5EF4-FFF2-40B4-BE49-F238E27FC236}">
                <a16:creationId xmlns:a16="http://schemas.microsoft.com/office/drawing/2014/main" id="{1C307E65-B24E-48B9-8CB8-C145B8C827AD}"/>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spTree>
    <p:extLst>
      <p:ext uri="{BB962C8B-B14F-4D97-AF65-F5344CB8AC3E}">
        <p14:creationId xmlns:p14="http://schemas.microsoft.com/office/powerpoint/2010/main" val="3698392120"/>
      </p:ext>
    </p:extLst>
  </p:cSld>
  <p:clrMapOvr>
    <a:masterClrMapping/>
  </p:clrMapOvr>
  <p:transition advTm="1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1" name="Rectangle 3">
            <a:extLst>
              <a:ext uri="{FF2B5EF4-FFF2-40B4-BE49-F238E27FC236}">
                <a16:creationId xmlns:a16="http://schemas.microsoft.com/office/drawing/2014/main" id="{BDB48DEA-A668-4764-A2BE-0569F85FFEFA}"/>
              </a:ext>
            </a:extLst>
          </p:cNvPr>
          <p:cNvSpPr>
            <a:spLocks noGrp="1" noChangeArrowheads="1"/>
          </p:cNvSpPr>
          <p:nvPr>
            <p:ph type="body" sz="half" idx="4294967295"/>
          </p:nvPr>
        </p:nvSpPr>
        <p:spPr>
          <a:xfrm>
            <a:off x="244252" y="1196752"/>
            <a:ext cx="8655496" cy="5410200"/>
          </a:xfrm>
        </p:spPr>
        <p:txBody>
          <a:bodyPr>
            <a:normAutofit lnSpcReduction="10000"/>
          </a:bodyPr>
          <a:lstStyle/>
          <a:p>
            <a:pPr eaLnBrk="1" hangingPunct="1">
              <a:lnSpc>
                <a:spcPct val="130000"/>
              </a:lnSpc>
              <a:defRPr/>
            </a:pPr>
            <a:r>
              <a:rPr lang="zh-CN" altLang="en-US" sz="2800" dirty="0">
                <a:solidFill>
                  <a:srgbClr val="3399FF"/>
                </a:solidFill>
                <a:latin typeface="微软雅黑" panose="020B0503020204020204" pitchFamily="34" charset="-122"/>
                <a:ea typeface="微软雅黑" panose="020B0503020204020204" pitchFamily="34" charset="-122"/>
              </a:rPr>
              <a:t>具有超强的日志功能。</a:t>
            </a:r>
            <a:r>
              <a:rPr lang="zh-CN" altLang="en-US" sz="2800" dirty="0">
                <a:latin typeface="微软雅黑" panose="020B0503020204020204" pitchFamily="34" charset="-122"/>
                <a:ea typeface="微软雅黑" panose="020B0503020204020204" pitchFamily="34" charset="-122"/>
              </a:rPr>
              <a:t>包过滤防火墙的日志仅能记录时间、地址、协议、端口，而应用级网关的日志要明确得多。例如，应用级网关可以记录用户通过</a:t>
            </a:r>
            <a:r>
              <a:rPr lang="en-US" altLang="zh-CN" sz="2800" dirty="0">
                <a:latin typeface="微软雅黑" panose="020B0503020204020204" pitchFamily="34" charset="-122"/>
                <a:ea typeface="微软雅黑" panose="020B0503020204020204" pitchFamily="34" charset="-122"/>
              </a:rPr>
              <a:t>HTTP</a:t>
            </a:r>
            <a:r>
              <a:rPr lang="zh-CN" altLang="en-US" sz="2800" dirty="0">
                <a:latin typeface="微软雅黑" panose="020B0503020204020204" pitchFamily="34" charset="-122"/>
                <a:ea typeface="微软雅黑" panose="020B0503020204020204" pitchFamily="34" charset="-122"/>
              </a:rPr>
              <a:t>访问了哪些网站页面、通过</a:t>
            </a:r>
            <a:r>
              <a:rPr lang="en-US" altLang="zh-CN" sz="2800" dirty="0">
                <a:latin typeface="微软雅黑" panose="020B0503020204020204" pitchFamily="34" charset="-122"/>
                <a:ea typeface="微软雅黑" panose="020B0503020204020204" pitchFamily="34" charset="-122"/>
              </a:rPr>
              <a:t>FTP</a:t>
            </a:r>
            <a:r>
              <a:rPr lang="zh-CN" altLang="en-US" sz="2800" dirty="0">
                <a:latin typeface="微软雅黑" panose="020B0503020204020204" pitchFamily="34" charset="-122"/>
                <a:ea typeface="微软雅黑" panose="020B0503020204020204" pitchFamily="34" charset="-122"/>
              </a:rPr>
              <a:t>上传或下载了什么文件、通过</a:t>
            </a:r>
            <a:r>
              <a:rPr lang="en-US" altLang="zh-CN" sz="2800" dirty="0">
                <a:latin typeface="微软雅黑" panose="020B0503020204020204" pitchFamily="34" charset="-122"/>
                <a:ea typeface="微软雅黑" panose="020B0503020204020204" pitchFamily="34" charset="-122"/>
              </a:rPr>
              <a:t>SMTP</a:t>
            </a:r>
            <a:r>
              <a:rPr lang="zh-CN" altLang="en-US" sz="2800" dirty="0">
                <a:latin typeface="微软雅黑" panose="020B0503020204020204" pitchFamily="34" charset="-122"/>
                <a:ea typeface="微软雅黑" panose="020B0503020204020204" pitchFamily="34" charset="-122"/>
              </a:rPr>
              <a:t>给谁发送了邮件，甚至邮件的主题、附件等信息，都可以作为日志的内容</a:t>
            </a:r>
            <a:endParaRPr lang="en-US" altLang="zh-CN" sz="2800" dirty="0">
              <a:latin typeface="微软雅黑" panose="020B0503020204020204" pitchFamily="34" charset="-122"/>
              <a:ea typeface="微软雅黑" panose="020B0503020204020204" pitchFamily="34" charset="-122"/>
            </a:endParaRPr>
          </a:p>
          <a:p>
            <a:pPr eaLnBrk="1" hangingPunct="1">
              <a:lnSpc>
                <a:spcPct val="130000"/>
              </a:lnSpc>
              <a:defRPr/>
            </a:pPr>
            <a:endParaRPr lang="en-US" altLang="zh-CN" sz="2800" dirty="0">
              <a:latin typeface="微软雅黑" panose="020B0503020204020204" pitchFamily="34" charset="-122"/>
              <a:ea typeface="微软雅黑" panose="020B0503020204020204" pitchFamily="34" charset="-122"/>
            </a:endParaRPr>
          </a:p>
          <a:p>
            <a:pPr eaLnBrk="1" hangingPunct="1">
              <a:lnSpc>
                <a:spcPct val="130000"/>
              </a:lnSpc>
              <a:defRPr/>
            </a:pPr>
            <a:r>
              <a:rPr lang="zh-CN" altLang="en-US" sz="2800" dirty="0">
                <a:solidFill>
                  <a:srgbClr val="3399FF"/>
                </a:solidFill>
                <a:latin typeface="微软雅黑" panose="020B0503020204020204" pitchFamily="34" charset="-122"/>
                <a:ea typeface="微软雅黑" panose="020B0503020204020204" pitchFamily="34" charset="-122"/>
              </a:rPr>
              <a:t>规则配置较简单。</a:t>
            </a:r>
            <a:r>
              <a:rPr lang="zh-CN" altLang="en-US" sz="2800" dirty="0">
                <a:latin typeface="微软雅黑" panose="020B0503020204020204" pitchFamily="34" charset="-122"/>
                <a:ea typeface="微软雅黑" panose="020B0503020204020204" pitchFamily="34" charset="-122"/>
              </a:rPr>
              <a:t>应用代理针对不同的协议实现过滤，在配置应用代理防火墙时关注的重点就是应用服务</a:t>
            </a:r>
            <a:endPar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 name="Rectangle 5">
            <a:extLst>
              <a:ext uri="{FF2B5EF4-FFF2-40B4-BE49-F238E27FC236}">
                <a16:creationId xmlns:a16="http://schemas.microsoft.com/office/drawing/2014/main" id="{61990674-8104-4655-8800-32545C92BF29}"/>
              </a:ext>
            </a:extLst>
          </p:cNvPr>
          <p:cNvSpPr>
            <a:spLocks noChangeArrowheads="1"/>
          </p:cNvSpPr>
          <p:nvPr/>
        </p:nvSpPr>
        <p:spPr bwMode="auto">
          <a:xfrm>
            <a:off x="323528" y="-25981"/>
            <a:ext cx="7488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应用层防火墙</a:t>
            </a:r>
          </a:p>
        </p:txBody>
      </p:sp>
    </p:spTree>
    <p:extLst>
      <p:ext uri="{BB962C8B-B14F-4D97-AF65-F5344CB8AC3E}">
        <p14:creationId xmlns:p14="http://schemas.microsoft.com/office/powerpoint/2010/main" val="2384095184"/>
      </p:ext>
    </p:extLst>
  </p:cSld>
  <p:clrMapOvr>
    <a:masterClrMapping/>
  </p:clrMapOvr>
  <p:transition advTm="1000"/>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032417C-FEFA-48B5-9F79-FCE3CB6184AA}"/>
              </a:ext>
            </a:extLst>
          </p:cNvPr>
          <p:cNvSpPr>
            <a:spLocks noGrp="1" noChangeArrowheads="1"/>
          </p:cNvSpPr>
          <p:nvPr>
            <p:ph type="title" idx="4294967295"/>
          </p:nvPr>
        </p:nvSpPr>
        <p:spPr/>
        <p:txBody>
          <a:bodyPr/>
          <a:lstStyle/>
          <a:p>
            <a:pPr eaLnBrk="1" hangingPunct="1"/>
            <a:r>
              <a:rPr lang="zh-CN" altLang="en-US">
                <a:ea typeface="楷体_GB2312"/>
                <a:cs typeface="楷体_GB2312"/>
              </a:rPr>
              <a:t>应用级防火墙</a:t>
            </a:r>
            <a:endParaRPr lang="en-US" altLang="zh-CN"/>
          </a:p>
        </p:txBody>
      </p:sp>
      <p:sp>
        <p:nvSpPr>
          <p:cNvPr id="1576963" name="Rectangle 3">
            <a:extLst>
              <a:ext uri="{FF2B5EF4-FFF2-40B4-BE49-F238E27FC236}">
                <a16:creationId xmlns:a16="http://schemas.microsoft.com/office/drawing/2014/main" id="{00B987A0-B7A5-47E0-B8FC-13F981AC1631}"/>
              </a:ext>
            </a:extLst>
          </p:cNvPr>
          <p:cNvSpPr>
            <a:spLocks noGrp="1" noChangeArrowheads="1"/>
          </p:cNvSpPr>
          <p:nvPr>
            <p:ph type="body" sz="half" idx="4294967295"/>
          </p:nvPr>
        </p:nvSpPr>
        <p:spPr>
          <a:xfrm>
            <a:off x="461963" y="1700213"/>
            <a:ext cx="8305800" cy="5029200"/>
          </a:xfrm>
        </p:spPr>
        <p:txBody>
          <a:bodyPr>
            <a:normAutofit fontScale="92500" lnSpcReduction="20000"/>
          </a:bodyPr>
          <a:lstStyle/>
          <a:p>
            <a:pPr eaLnBrk="1" hangingPunct="1">
              <a:lnSpc>
                <a:spcPct val="120000"/>
              </a:lnSpc>
              <a:defRPr/>
            </a:pPr>
            <a:r>
              <a:rPr lang="zh-CN" altLang="en-US" sz="2600" dirty="0">
                <a:ea typeface="楷体_GB2312" pitchFamily="49" charset="-122"/>
              </a:rPr>
              <a:t>应用级防火墙主要工作在应用层。应用级防火墙往往又称为应用级网关。</a:t>
            </a:r>
          </a:p>
          <a:p>
            <a:pPr eaLnBrk="1" hangingPunct="1">
              <a:lnSpc>
                <a:spcPct val="120000"/>
              </a:lnSpc>
              <a:defRPr/>
            </a:pPr>
            <a:r>
              <a:rPr lang="zh-CN" altLang="en-US" sz="2600" dirty="0">
                <a:ea typeface="楷体_GB2312" pitchFamily="49" charset="-122"/>
              </a:rPr>
              <a:t>应用程序代理防火墙实际上并不允许在它连接的网络之间直接通信。相反，它是接受来自内部网络特定用户应用程序的通信，然后建立对公共网络服务器单独的连接。网络内部的用户不直接与外部的服务器通信，所以服务器不能直接访问内部网的任何一部分。 </a:t>
            </a:r>
          </a:p>
          <a:p>
            <a:pPr eaLnBrk="1" hangingPunct="1">
              <a:lnSpc>
                <a:spcPct val="120000"/>
              </a:lnSpc>
              <a:defRPr/>
            </a:pPr>
            <a:r>
              <a:rPr lang="zh-CN" altLang="en-US" sz="2600" dirty="0">
                <a:ea typeface="楷体_GB2312" pitchFamily="49" charset="-122"/>
              </a:rPr>
              <a:t>另外，如果不为特定的应用程序安装代理程序代码，这种服务是不会被支持的，不能建立任何连接。这种建立方式拒绝任何没有明确配置的连接，从而提供了额外的安全性和控制性。 </a:t>
            </a:r>
          </a:p>
          <a:p>
            <a:pPr eaLnBrk="1" hangingPunct="1">
              <a:lnSpc>
                <a:spcPct val="90000"/>
              </a:lnSpc>
              <a:buFont typeface="Wingdings" panose="05000000000000000000" pitchFamily="2" charset="2"/>
              <a:buNone/>
              <a:defRPr/>
            </a:pPr>
            <a:endParaRPr lang="zh-CN" altLang="en-US" sz="2400" dirty="0">
              <a:latin typeface="宋体" panose="02010600030101010101" pitchFamily="2" charset="-122"/>
            </a:endParaRPr>
          </a:p>
          <a:p>
            <a:pPr eaLnBrk="1" hangingPunct="1">
              <a:lnSpc>
                <a:spcPct val="90000"/>
              </a:lnSpc>
              <a:buFont typeface="Wingdings" panose="05000000000000000000" pitchFamily="2" charset="2"/>
              <a:buNone/>
              <a:defRPr/>
            </a:pPr>
            <a:r>
              <a:rPr lang="zh-CN" altLang="en-US" sz="2400" dirty="0"/>
              <a:t> </a:t>
            </a:r>
          </a:p>
        </p:txBody>
      </p:sp>
    </p:spTree>
  </p:cSld>
  <p:clrMapOvr>
    <a:masterClrMapping/>
  </p:clrMapOvr>
  <p:transition advTm="1000"/>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BDE9007-6351-48B7-BB0F-C08C8E1C6E1B}"/>
              </a:ext>
            </a:extLst>
          </p:cNvPr>
          <p:cNvSpPr>
            <a:spLocks noGrp="1" noChangeArrowheads="1"/>
          </p:cNvSpPr>
          <p:nvPr>
            <p:ph type="title"/>
          </p:nvPr>
        </p:nvSpPr>
        <p:spPr>
          <a:xfrm>
            <a:off x="677863" y="549275"/>
            <a:ext cx="7931150" cy="647700"/>
          </a:xfrm>
        </p:spPr>
        <p:txBody>
          <a:bodyPr/>
          <a:lstStyle/>
          <a:p>
            <a:pPr eaLnBrk="1" hangingPunct="1"/>
            <a:r>
              <a:rPr lang="zh-CN" altLang="en-US" sz="2400" b="1"/>
              <a:t>核检测防火墙的工作原理</a:t>
            </a:r>
          </a:p>
        </p:txBody>
      </p:sp>
      <p:sp>
        <p:nvSpPr>
          <p:cNvPr id="46083" name="Rectangle 4">
            <a:extLst>
              <a:ext uri="{FF2B5EF4-FFF2-40B4-BE49-F238E27FC236}">
                <a16:creationId xmlns:a16="http://schemas.microsoft.com/office/drawing/2014/main" id="{55BE28D5-EC81-47EC-BD64-4E42E7C74FF8}"/>
              </a:ext>
            </a:extLst>
          </p:cNvPr>
          <p:cNvSpPr>
            <a:spLocks noChangeArrowheads="1"/>
          </p:cNvSpPr>
          <p:nvPr/>
        </p:nvSpPr>
        <p:spPr bwMode="auto">
          <a:xfrm>
            <a:off x="323850" y="188913"/>
            <a:ext cx="7777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防火墙简介</a:t>
            </a:r>
          </a:p>
        </p:txBody>
      </p:sp>
      <p:sp>
        <p:nvSpPr>
          <p:cNvPr id="46084" name="Text Box 5">
            <a:extLst>
              <a:ext uri="{FF2B5EF4-FFF2-40B4-BE49-F238E27FC236}">
                <a16:creationId xmlns:a16="http://schemas.microsoft.com/office/drawing/2014/main" id="{C30EE234-C681-4C90-B050-B0F9141215BB}"/>
              </a:ext>
            </a:extLst>
          </p:cNvPr>
          <p:cNvSpPr txBox="1">
            <a:spLocks noChangeArrowheads="1"/>
          </p:cNvSpPr>
          <p:nvPr/>
        </p:nvSpPr>
        <p:spPr bwMode="auto">
          <a:xfrm>
            <a:off x="611188" y="11969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46085" name="Text Box 6">
            <a:extLst>
              <a:ext uri="{FF2B5EF4-FFF2-40B4-BE49-F238E27FC236}">
                <a16:creationId xmlns:a16="http://schemas.microsoft.com/office/drawing/2014/main" id="{65561F1E-6042-4A19-9604-A1841B8DF026}"/>
              </a:ext>
            </a:extLst>
          </p:cNvPr>
          <p:cNvSpPr txBox="1">
            <a:spLocks noChangeArrowheads="1"/>
          </p:cNvSpPr>
          <p:nvPr/>
        </p:nvSpPr>
        <p:spPr bwMode="auto">
          <a:xfrm>
            <a:off x="611188" y="20605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46086" name="Text Box 7">
            <a:extLst>
              <a:ext uri="{FF2B5EF4-FFF2-40B4-BE49-F238E27FC236}">
                <a16:creationId xmlns:a16="http://schemas.microsoft.com/office/drawing/2014/main" id="{74FD8C61-6FB1-4F6A-8EB9-C2818336BF94}"/>
              </a:ext>
            </a:extLst>
          </p:cNvPr>
          <p:cNvSpPr txBox="1">
            <a:spLocks noChangeArrowheads="1"/>
          </p:cNvSpPr>
          <p:nvPr/>
        </p:nvSpPr>
        <p:spPr bwMode="auto">
          <a:xfrm>
            <a:off x="611188" y="2924175"/>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46087" name="Text Box 8">
            <a:extLst>
              <a:ext uri="{FF2B5EF4-FFF2-40B4-BE49-F238E27FC236}">
                <a16:creationId xmlns:a16="http://schemas.microsoft.com/office/drawing/2014/main" id="{6838DD63-1362-4FF1-912F-85115C8CE779}"/>
              </a:ext>
            </a:extLst>
          </p:cNvPr>
          <p:cNvSpPr txBox="1">
            <a:spLocks noChangeArrowheads="1"/>
          </p:cNvSpPr>
          <p:nvPr/>
        </p:nvSpPr>
        <p:spPr bwMode="auto">
          <a:xfrm>
            <a:off x="611188" y="3860800"/>
            <a:ext cx="1008062"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pic>
        <p:nvPicPr>
          <p:cNvPr id="46088" name="Picture 9" descr="台">
            <a:extLst>
              <a:ext uri="{FF2B5EF4-FFF2-40B4-BE49-F238E27FC236}">
                <a16:creationId xmlns:a16="http://schemas.microsoft.com/office/drawing/2014/main" id="{B127F954-EC53-44B5-8C3D-69D66116514D}"/>
              </a:ext>
            </a:extLst>
          </p:cNvPr>
          <p:cNvPicPr>
            <a:picLocks noChangeAspect="1" noChangeArrowheads="1"/>
          </p:cNvPicPr>
          <p:nvPr/>
        </p:nvPicPr>
        <p:blipFill>
          <a:blip r:embed="rId3">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684213" y="5589588"/>
            <a:ext cx="742950"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9" name="Picture 10" descr="墙">
            <a:extLst>
              <a:ext uri="{FF2B5EF4-FFF2-40B4-BE49-F238E27FC236}">
                <a16:creationId xmlns:a16="http://schemas.microsoft.com/office/drawing/2014/main" id="{B56D59D4-D824-49EF-9356-AB94BD391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300663"/>
            <a:ext cx="4159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90" name="Picture 11" descr="服">
            <a:extLst>
              <a:ext uri="{FF2B5EF4-FFF2-40B4-BE49-F238E27FC236}">
                <a16:creationId xmlns:a16="http://schemas.microsoft.com/office/drawing/2014/main" id="{0E0DDEC3-B2B8-40C0-82B8-B4A7DF6150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5516563"/>
            <a:ext cx="3905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1" name="Text Box 12">
            <a:extLst>
              <a:ext uri="{FF2B5EF4-FFF2-40B4-BE49-F238E27FC236}">
                <a16:creationId xmlns:a16="http://schemas.microsoft.com/office/drawing/2014/main" id="{03762570-9B1B-4AE1-A135-59670FBD8CC9}"/>
              </a:ext>
            </a:extLst>
          </p:cNvPr>
          <p:cNvSpPr txBox="1">
            <a:spLocks noChangeArrowheads="1"/>
          </p:cNvSpPr>
          <p:nvPr/>
        </p:nvSpPr>
        <p:spPr bwMode="auto">
          <a:xfrm>
            <a:off x="7667625" y="3860800"/>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网络接口层</a:t>
            </a:r>
          </a:p>
        </p:txBody>
      </p:sp>
      <p:sp>
        <p:nvSpPr>
          <p:cNvPr id="46092" name="Text Box 13">
            <a:extLst>
              <a:ext uri="{FF2B5EF4-FFF2-40B4-BE49-F238E27FC236}">
                <a16:creationId xmlns:a16="http://schemas.microsoft.com/office/drawing/2014/main" id="{343A1228-13B7-483F-82F3-E3DA35CFC554}"/>
              </a:ext>
            </a:extLst>
          </p:cNvPr>
          <p:cNvSpPr txBox="1">
            <a:spLocks noChangeArrowheads="1"/>
          </p:cNvSpPr>
          <p:nvPr/>
        </p:nvSpPr>
        <p:spPr bwMode="auto">
          <a:xfrm>
            <a:off x="7667625" y="29241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r>
              <a:rPr lang="zh-CN" altLang="en-US" sz="1200" b="1"/>
              <a:t>层</a:t>
            </a:r>
          </a:p>
        </p:txBody>
      </p:sp>
      <p:sp>
        <p:nvSpPr>
          <p:cNvPr id="46093" name="Text Box 14">
            <a:extLst>
              <a:ext uri="{FF2B5EF4-FFF2-40B4-BE49-F238E27FC236}">
                <a16:creationId xmlns:a16="http://schemas.microsoft.com/office/drawing/2014/main" id="{EA3485F4-6ABC-494F-81F1-7EB25217F135}"/>
              </a:ext>
            </a:extLst>
          </p:cNvPr>
          <p:cNvSpPr txBox="1">
            <a:spLocks noChangeArrowheads="1"/>
          </p:cNvSpPr>
          <p:nvPr/>
        </p:nvSpPr>
        <p:spPr bwMode="auto">
          <a:xfrm>
            <a:off x="7667625" y="20605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r>
              <a:rPr lang="zh-CN" altLang="en-US" sz="1200" b="1"/>
              <a:t>层</a:t>
            </a:r>
          </a:p>
        </p:txBody>
      </p:sp>
      <p:sp>
        <p:nvSpPr>
          <p:cNvPr id="46094" name="Text Box 15">
            <a:extLst>
              <a:ext uri="{FF2B5EF4-FFF2-40B4-BE49-F238E27FC236}">
                <a16:creationId xmlns:a16="http://schemas.microsoft.com/office/drawing/2014/main" id="{2565B814-271F-4C94-AB2B-A42FE632B6FC}"/>
              </a:ext>
            </a:extLst>
          </p:cNvPr>
          <p:cNvSpPr txBox="1">
            <a:spLocks noChangeArrowheads="1"/>
          </p:cNvSpPr>
          <p:nvPr/>
        </p:nvSpPr>
        <p:spPr bwMode="auto">
          <a:xfrm>
            <a:off x="7667625" y="1196975"/>
            <a:ext cx="1008063" cy="284163"/>
          </a:xfrm>
          <a:prstGeom prst="rect">
            <a:avLst/>
          </a:prstGeom>
          <a:solidFill>
            <a:schemeClr val="folHlink"/>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应用层</a:t>
            </a:r>
          </a:p>
        </p:txBody>
      </p:sp>
      <p:sp>
        <p:nvSpPr>
          <p:cNvPr id="50192" name="Line 16">
            <a:extLst>
              <a:ext uri="{FF2B5EF4-FFF2-40B4-BE49-F238E27FC236}">
                <a16:creationId xmlns:a16="http://schemas.microsoft.com/office/drawing/2014/main" id="{087649FF-A2F7-48BF-9AE1-E24E2C02E7D4}"/>
              </a:ext>
            </a:extLst>
          </p:cNvPr>
          <p:cNvSpPr>
            <a:spLocks noChangeShapeType="1"/>
          </p:cNvSpPr>
          <p:nvPr/>
        </p:nvSpPr>
        <p:spPr bwMode="auto">
          <a:xfrm>
            <a:off x="10429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3" name="Line 17">
            <a:extLst>
              <a:ext uri="{FF2B5EF4-FFF2-40B4-BE49-F238E27FC236}">
                <a16:creationId xmlns:a16="http://schemas.microsoft.com/office/drawing/2014/main" id="{DD87AE7F-2738-42E9-97CD-616CE722BE99}"/>
              </a:ext>
            </a:extLst>
          </p:cNvPr>
          <p:cNvSpPr>
            <a:spLocks noChangeShapeType="1"/>
          </p:cNvSpPr>
          <p:nvPr/>
        </p:nvSpPr>
        <p:spPr bwMode="auto">
          <a:xfrm>
            <a:off x="1042988" y="2349500"/>
            <a:ext cx="0" cy="576263"/>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4" name="Line 18">
            <a:extLst>
              <a:ext uri="{FF2B5EF4-FFF2-40B4-BE49-F238E27FC236}">
                <a16:creationId xmlns:a16="http://schemas.microsoft.com/office/drawing/2014/main" id="{6A55E064-5AC5-4FA0-8045-CD8FAF2AFD69}"/>
              </a:ext>
            </a:extLst>
          </p:cNvPr>
          <p:cNvSpPr>
            <a:spLocks noChangeShapeType="1"/>
          </p:cNvSpPr>
          <p:nvPr/>
        </p:nvSpPr>
        <p:spPr bwMode="auto">
          <a:xfrm>
            <a:off x="10429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5" name="Line 19">
            <a:extLst>
              <a:ext uri="{FF2B5EF4-FFF2-40B4-BE49-F238E27FC236}">
                <a16:creationId xmlns:a16="http://schemas.microsoft.com/office/drawing/2014/main" id="{2CCF633B-459F-40B3-8FF8-AA7835DB673B}"/>
              </a:ext>
            </a:extLst>
          </p:cNvPr>
          <p:cNvSpPr>
            <a:spLocks noChangeShapeType="1"/>
          </p:cNvSpPr>
          <p:nvPr/>
        </p:nvSpPr>
        <p:spPr bwMode="auto">
          <a:xfrm>
            <a:off x="1042988" y="4149725"/>
            <a:ext cx="0" cy="15113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9" name="Line 20">
            <a:extLst>
              <a:ext uri="{FF2B5EF4-FFF2-40B4-BE49-F238E27FC236}">
                <a16:creationId xmlns:a16="http://schemas.microsoft.com/office/drawing/2014/main" id="{DE53CECE-1C42-429A-B04A-9BE14B7B7E15}"/>
              </a:ext>
            </a:extLst>
          </p:cNvPr>
          <p:cNvSpPr>
            <a:spLocks noChangeShapeType="1"/>
          </p:cNvSpPr>
          <p:nvPr/>
        </p:nvSpPr>
        <p:spPr bwMode="auto">
          <a:xfrm>
            <a:off x="1258888" y="5949950"/>
            <a:ext cx="3384550"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00" name="Line 21">
            <a:extLst>
              <a:ext uri="{FF2B5EF4-FFF2-40B4-BE49-F238E27FC236}">
                <a16:creationId xmlns:a16="http://schemas.microsoft.com/office/drawing/2014/main" id="{A13FAECC-6A9B-4583-8DAF-F7B4D95D65FD}"/>
              </a:ext>
            </a:extLst>
          </p:cNvPr>
          <p:cNvSpPr>
            <a:spLocks noChangeShapeType="1"/>
          </p:cNvSpPr>
          <p:nvPr/>
        </p:nvSpPr>
        <p:spPr bwMode="auto">
          <a:xfrm>
            <a:off x="4932363" y="5949950"/>
            <a:ext cx="3241675" cy="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8" name="Line 22">
            <a:extLst>
              <a:ext uri="{FF2B5EF4-FFF2-40B4-BE49-F238E27FC236}">
                <a16:creationId xmlns:a16="http://schemas.microsoft.com/office/drawing/2014/main" id="{FC8C4E9D-B481-4FC1-820E-BA80C281C3D6}"/>
              </a:ext>
            </a:extLst>
          </p:cNvPr>
          <p:cNvSpPr>
            <a:spLocks noChangeShapeType="1"/>
          </p:cNvSpPr>
          <p:nvPr/>
        </p:nvSpPr>
        <p:spPr bwMode="auto">
          <a:xfrm flipV="1">
            <a:off x="8243888" y="4149725"/>
            <a:ext cx="0" cy="1366838"/>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99" name="Line 23">
            <a:extLst>
              <a:ext uri="{FF2B5EF4-FFF2-40B4-BE49-F238E27FC236}">
                <a16:creationId xmlns:a16="http://schemas.microsoft.com/office/drawing/2014/main" id="{96475B06-A61F-489F-8459-59ECF25EDF8B}"/>
              </a:ext>
            </a:extLst>
          </p:cNvPr>
          <p:cNvSpPr>
            <a:spLocks noChangeShapeType="1"/>
          </p:cNvSpPr>
          <p:nvPr/>
        </p:nvSpPr>
        <p:spPr bwMode="auto">
          <a:xfrm flipV="1">
            <a:off x="8243888" y="3213100"/>
            <a:ext cx="0" cy="6477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0" name="Line 24">
            <a:extLst>
              <a:ext uri="{FF2B5EF4-FFF2-40B4-BE49-F238E27FC236}">
                <a16:creationId xmlns:a16="http://schemas.microsoft.com/office/drawing/2014/main" id="{CC4C0A9C-F6EB-4557-84D9-8FE5FE691884}"/>
              </a:ext>
            </a:extLst>
          </p:cNvPr>
          <p:cNvSpPr>
            <a:spLocks noChangeShapeType="1"/>
          </p:cNvSpPr>
          <p:nvPr/>
        </p:nvSpPr>
        <p:spPr bwMode="auto">
          <a:xfrm flipV="1">
            <a:off x="8243888" y="2349500"/>
            <a:ext cx="0" cy="57467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1" name="Line 25">
            <a:extLst>
              <a:ext uri="{FF2B5EF4-FFF2-40B4-BE49-F238E27FC236}">
                <a16:creationId xmlns:a16="http://schemas.microsoft.com/office/drawing/2014/main" id="{DDB8E214-8FDD-45E2-AEBC-185473C8B0CB}"/>
              </a:ext>
            </a:extLst>
          </p:cNvPr>
          <p:cNvSpPr>
            <a:spLocks noChangeShapeType="1"/>
          </p:cNvSpPr>
          <p:nvPr/>
        </p:nvSpPr>
        <p:spPr bwMode="auto">
          <a:xfrm flipV="1">
            <a:off x="8243888" y="1484313"/>
            <a:ext cx="0" cy="5762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02" name="Text Box 26">
            <a:extLst>
              <a:ext uri="{FF2B5EF4-FFF2-40B4-BE49-F238E27FC236}">
                <a16:creationId xmlns:a16="http://schemas.microsoft.com/office/drawing/2014/main" id="{392CBB96-3673-429E-8328-F1CAB1E98290}"/>
              </a:ext>
            </a:extLst>
          </p:cNvPr>
          <p:cNvSpPr txBox="1">
            <a:spLocks noChangeArrowheads="1"/>
          </p:cNvSpPr>
          <p:nvPr/>
        </p:nvSpPr>
        <p:spPr bwMode="auto">
          <a:xfrm>
            <a:off x="1331913"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50203" name="Text Box 27">
            <a:extLst>
              <a:ext uri="{FF2B5EF4-FFF2-40B4-BE49-F238E27FC236}">
                <a16:creationId xmlns:a16="http://schemas.microsoft.com/office/drawing/2014/main" id="{72D4CF1B-8CCF-4206-BED9-309E4A56DF3C}"/>
              </a:ext>
            </a:extLst>
          </p:cNvPr>
          <p:cNvSpPr txBox="1">
            <a:spLocks noChangeArrowheads="1"/>
          </p:cNvSpPr>
          <p:nvPr/>
        </p:nvSpPr>
        <p:spPr bwMode="auto">
          <a:xfrm>
            <a:off x="4859338" y="5589588"/>
            <a:ext cx="3235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1011111110001011010010100011100</a:t>
            </a:r>
          </a:p>
        </p:txBody>
      </p:sp>
      <p:sp>
        <p:nvSpPr>
          <p:cNvPr id="50204" name="Text Box 28">
            <a:extLst>
              <a:ext uri="{FF2B5EF4-FFF2-40B4-BE49-F238E27FC236}">
                <a16:creationId xmlns:a16="http://schemas.microsoft.com/office/drawing/2014/main" id="{B9958F52-2ADA-4779-ADF6-EA0EFC0DBD59}"/>
              </a:ext>
            </a:extLst>
          </p:cNvPr>
          <p:cNvSpPr txBox="1">
            <a:spLocks noChangeArrowheads="1"/>
          </p:cNvSpPr>
          <p:nvPr/>
        </p:nvSpPr>
        <p:spPr bwMode="auto">
          <a:xfrm>
            <a:off x="2011363" y="1196975"/>
            <a:ext cx="219392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  主服务器  硬盘数据</a:t>
            </a:r>
          </a:p>
        </p:txBody>
      </p:sp>
      <p:sp>
        <p:nvSpPr>
          <p:cNvPr id="50205" name="Text Box 29">
            <a:extLst>
              <a:ext uri="{FF2B5EF4-FFF2-40B4-BE49-F238E27FC236}">
                <a16:creationId xmlns:a16="http://schemas.microsoft.com/office/drawing/2014/main" id="{CA25C32D-7378-4074-9E21-DBFA5D868206}"/>
              </a:ext>
            </a:extLst>
          </p:cNvPr>
          <p:cNvSpPr txBox="1">
            <a:spLocks noChangeArrowheads="1"/>
          </p:cNvSpPr>
          <p:nvPr/>
        </p:nvSpPr>
        <p:spPr bwMode="auto">
          <a:xfrm>
            <a:off x="2411413" y="2060575"/>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开始攻击</a:t>
            </a:r>
          </a:p>
        </p:txBody>
      </p:sp>
      <p:sp>
        <p:nvSpPr>
          <p:cNvPr id="46109" name="Line 30">
            <a:extLst>
              <a:ext uri="{FF2B5EF4-FFF2-40B4-BE49-F238E27FC236}">
                <a16:creationId xmlns:a16="http://schemas.microsoft.com/office/drawing/2014/main" id="{07CF31A8-8B32-4FD5-A405-43FD2E65C20B}"/>
              </a:ext>
            </a:extLst>
          </p:cNvPr>
          <p:cNvSpPr>
            <a:spLocks noChangeShapeType="1"/>
          </p:cNvSpPr>
          <p:nvPr/>
        </p:nvSpPr>
        <p:spPr bwMode="auto">
          <a:xfrm>
            <a:off x="10429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0" name="Line 31">
            <a:extLst>
              <a:ext uri="{FF2B5EF4-FFF2-40B4-BE49-F238E27FC236}">
                <a16:creationId xmlns:a16="http://schemas.microsoft.com/office/drawing/2014/main" id="{4CAFE296-840C-4B1F-A995-50C114CB8672}"/>
              </a:ext>
            </a:extLst>
          </p:cNvPr>
          <p:cNvSpPr>
            <a:spLocks noChangeShapeType="1"/>
          </p:cNvSpPr>
          <p:nvPr/>
        </p:nvSpPr>
        <p:spPr bwMode="auto">
          <a:xfrm>
            <a:off x="10429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1" name="Line 32">
            <a:extLst>
              <a:ext uri="{FF2B5EF4-FFF2-40B4-BE49-F238E27FC236}">
                <a16:creationId xmlns:a16="http://schemas.microsoft.com/office/drawing/2014/main" id="{E4686DC6-A399-4D79-A965-520399D6C515}"/>
              </a:ext>
            </a:extLst>
          </p:cNvPr>
          <p:cNvSpPr>
            <a:spLocks noChangeShapeType="1"/>
          </p:cNvSpPr>
          <p:nvPr/>
        </p:nvSpPr>
        <p:spPr bwMode="auto">
          <a:xfrm>
            <a:off x="10429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2" name="Line 33">
            <a:extLst>
              <a:ext uri="{FF2B5EF4-FFF2-40B4-BE49-F238E27FC236}">
                <a16:creationId xmlns:a16="http://schemas.microsoft.com/office/drawing/2014/main" id="{0B605400-B72F-4C7B-97C5-E43C7CC77E7C}"/>
              </a:ext>
            </a:extLst>
          </p:cNvPr>
          <p:cNvSpPr>
            <a:spLocks noChangeShapeType="1"/>
          </p:cNvSpPr>
          <p:nvPr/>
        </p:nvSpPr>
        <p:spPr bwMode="auto">
          <a:xfrm>
            <a:off x="1042988" y="4149725"/>
            <a:ext cx="0" cy="14398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3" name="Line 34">
            <a:extLst>
              <a:ext uri="{FF2B5EF4-FFF2-40B4-BE49-F238E27FC236}">
                <a16:creationId xmlns:a16="http://schemas.microsoft.com/office/drawing/2014/main" id="{E7A943D4-6724-4BA5-B988-35B1BD4F13A0}"/>
              </a:ext>
            </a:extLst>
          </p:cNvPr>
          <p:cNvSpPr>
            <a:spLocks noChangeShapeType="1"/>
          </p:cNvSpPr>
          <p:nvPr/>
        </p:nvSpPr>
        <p:spPr bwMode="auto">
          <a:xfrm>
            <a:off x="1258888" y="5949950"/>
            <a:ext cx="3384550"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4" name="Line 35">
            <a:extLst>
              <a:ext uri="{FF2B5EF4-FFF2-40B4-BE49-F238E27FC236}">
                <a16:creationId xmlns:a16="http://schemas.microsoft.com/office/drawing/2014/main" id="{F82BFBC8-56AD-4A9A-9243-758FB2CF2B03}"/>
              </a:ext>
            </a:extLst>
          </p:cNvPr>
          <p:cNvSpPr>
            <a:spLocks noChangeShapeType="1"/>
          </p:cNvSpPr>
          <p:nvPr/>
        </p:nvSpPr>
        <p:spPr bwMode="auto">
          <a:xfrm>
            <a:off x="4859338" y="5949950"/>
            <a:ext cx="3241675"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5" name="Line 36">
            <a:extLst>
              <a:ext uri="{FF2B5EF4-FFF2-40B4-BE49-F238E27FC236}">
                <a16:creationId xmlns:a16="http://schemas.microsoft.com/office/drawing/2014/main" id="{70DF5453-C6CF-4115-B4AB-0335FEED689C}"/>
              </a:ext>
            </a:extLst>
          </p:cNvPr>
          <p:cNvSpPr>
            <a:spLocks noChangeShapeType="1"/>
          </p:cNvSpPr>
          <p:nvPr/>
        </p:nvSpPr>
        <p:spPr bwMode="auto">
          <a:xfrm>
            <a:off x="8243888" y="4149725"/>
            <a:ext cx="0" cy="136842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6" name="Line 37">
            <a:extLst>
              <a:ext uri="{FF2B5EF4-FFF2-40B4-BE49-F238E27FC236}">
                <a16:creationId xmlns:a16="http://schemas.microsoft.com/office/drawing/2014/main" id="{EB93D978-F89D-4972-8A48-D2DACE22DBAD}"/>
              </a:ext>
            </a:extLst>
          </p:cNvPr>
          <p:cNvSpPr>
            <a:spLocks noChangeShapeType="1"/>
          </p:cNvSpPr>
          <p:nvPr/>
        </p:nvSpPr>
        <p:spPr bwMode="auto">
          <a:xfrm>
            <a:off x="8243888" y="3213100"/>
            <a:ext cx="0" cy="64770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7" name="Line 38">
            <a:extLst>
              <a:ext uri="{FF2B5EF4-FFF2-40B4-BE49-F238E27FC236}">
                <a16:creationId xmlns:a16="http://schemas.microsoft.com/office/drawing/2014/main" id="{C71F25E2-ACA0-4A6E-BE29-D1C5A2987AC6}"/>
              </a:ext>
            </a:extLst>
          </p:cNvPr>
          <p:cNvSpPr>
            <a:spLocks noChangeShapeType="1"/>
          </p:cNvSpPr>
          <p:nvPr/>
        </p:nvSpPr>
        <p:spPr bwMode="auto">
          <a:xfrm>
            <a:off x="8243888" y="2349500"/>
            <a:ext cx="0" cy="576263"/>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18" name="Line 39">
            <a:extLst>
              <a:ext uri="{FF2B5EF4-FFF2-40B4-BE49-F238E27FC236}">
                <a16:creationId xmlns:a16="http://schemas.microsoft.com/office/drawing/2014/main" id="{0C521736-38B8-4F7A-92BD-CA3198DB963D}"/>
              </a:ext>
            </a:extLst>
          </p:cNvPr>
          <p:cNvSpPr>
            <a:spLocks noChangeShapeType="1"/>
          </p:cNvSpPr>
          <p:nvPr/>
        </p:nvSpPr>
        <p:spPr bwMode="auto">
          <a:xfrm>
            <a:off x="8243888" y="1484313"/>
            <a:ext cx="0" cy="576262"/>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16" name="Text Box 40">
            <a:extLst>
              <a:ext uri="{FF2B5EF4-FFF2-40B4-BE49-F238E27FC236}">
                <a16:creationId xmlns:a16="http://schemas.microsoft.com/office/drawing/2014/main" id="{54C1F7EE-901E-46B7-8435-746B4FE07021}"/>
              </a:ext>
            </a:extLst>
          </p:cNvPr>
          <p:cNvSpPr txBox="1">
            <a:spLocks noChangeArrowheads="1"/>
          </p:cNvSpPr>
          <p:nvPr/>
        </p:nvSpPr>
        <p:spPr bwMode="auto">
          <a:xfrm>
            <a:off x="1979613"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17" name="Text Box 41">
            <a:extLst>
              <a:ext uri="{FF2B5EF4-FFF2-40B4-BE49-F238E27FC236}">
                <a16:creationId xmlns:a16="http://schemas.microsoft.com/office/drawing/2014/main" id="{2CC842F3-278B-4950-BDC7-C1EF0F4D5497}"/>
              </a:ext>
            </a:extLst>
          </p:cNvPr>
          <p:cNvSpPr txBox="1">
            <a:spLocks noChangeArrowheads="1"/>
          </p:cNvSpPr>
          <p:nvPr/>
        </p:nvSpPr>
        <p:spPr bwMode="auto">
          <a:xfrm>
            <a:off x="2771775" y="2917825"/>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a:t>
            </a:r>
          </a:p>
        </p:txBody>
      </p:sp>
      <p:sp>
        <p:nvSpPr>
          <p:cNvPr id="50218" name="Text Box 42">
            <a:extLst>
              <a:ext uri="{FF2B5EF4-FFF2-40B4-BE49-F238E27FC236}">
                <a16:creationId xmlns:a16="http://schemas.microsoft.com/office/drawing/2014/main" id="{89FBD0BD-D840-4181-B318-544A514DC2E1}"/>
              </a:ext>
            </a:extLst>
          </p:cNvPr>
          <p:cNvSpPr txBox="1">
            <a:spLocks noChangeArrowheads="1"/>
          </p:cNvSpPr>
          <p:nvPr/>
        </p:nvSpPr>
        <p:spPr bwMode="auto">
          <a:xfrm>
            <a:off x="1979613" y="2924175"/>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50219" name="Text Box 43">
            <a:extLst>
              <a:ext uri="{FF2B5EF4-FFF2-40B4-BE49-F238E27FC236}">
                <a16:creationId xmlns:a16="http://schemas.microsoft.com/office/drawing/2014/main" id="{7F27653B-6EE1-4A46-9EC8-9F427EE21D5A}"/>
              </a:ext>
            </a:extLst>
          </p:cNvPr>
          <p:cNvSpPr txBox="1">
            <a:spLocks noChangeArrowheads="1"/>
          </p:cNvSpPr>
          <p:nvPr/>
        </p:nvSpPr>
        <p:spPr bwMode="auto">
          <a:xfrm>
            <a:off x="2268538"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20" name="Text Box 44">
            <a:extLst>
              <a:ext uri="{FF2B5EF4-FFF2-40B4-BE49-F238E27FC236}">
                <a16:creationId xmlns:a16="http://schemas.microsoft.com/office/drawing/2014/main" id="{7E981A2D-B56F-4EFF-8136-1D82CAD59B70}"/>
              </a:ext>
            </a:extLst>
          </p:cNvPr>
          <p:cNvSpPr txBox="1">
            <a:spLocks noChangeArrowheads="1"/>
          </p:cNvSpPr>
          <p:nvPr/>
        </p:nvSpPr>
        <p:spPr bwMode="auto">
          <a:xfrm>
            <a:off x="3276600" y="3854450"/>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a:t>
            </a:r>
          </a:p>
        </p:txBody>
      </p:sp>
      <p:sp>
        <p:nvSpPr>
          <p:cNvPr id="50221" name="Text Box 45">
            <a:extLst>
              <a:ext uri="{FF2B5EF4-FFF2-40B4-BE49-F238E27FC236}">
                <a16:creationId xmlns:a16="http://schemas.microsoft.com/office/drawing/2014/main" id="{4FDBC292-0A5C-455A-B55B-47FC5643429C}"/>
              </a:ext>
            </a:extLst>
          </p:cNvPr>
          <p:cNvSpPr txBox="1">
            <a:spLocks noChangeArrowheads="1"/>
          </p:cNvSpPr>
          <p:nvPr/>
        </p:nvSpPr>
        <p:spPr bwMode="auto">
          <a:xfrm>
            <a:off x="2771775"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22" name="Text Box 46">
            <a:extLst>
              <a:ext uri="{FF2B5EF4-FFF2-40B4-BE49-F238E27FC236}">
                <a16:creationId xmlns:a16="http://schemas.microsoft.com/office/drawing/2014/main" id="{EAF93F05-7530-4E0B-9381-8A5BE0BF0473}"/>
              </a:ext>
            </a:extLst>
          </p:cNvPr>
          <p:cNvSpPr txBox="1">
            <a:spLocks noChangeArrowheads="1"/>
          </p:cNvSpPr>
          <p:nvPr/>
        </p:nvSpPr>
        <p:spPr bwMode="auto">
          <a:xfrm>
            <a:off x="2484438" y="3860800"/>
            <a:ext cx="338137"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50223" name="Text Box 47">
            <a:extLst>
              <a:ext uri="{FF2B5EF4-FFF2-40B4-BE49-F238E27FC236}">
                <a16:creationId xmlns:a16="http://schemas.microsoft.com/office/drawing/2014/main" id="{316209B2-11A0-4D81-BB0E-515DF6FDAB21}"/>
              </a:ext>
            </a:extLst>
          </p:cNvPr>
          <p:cNvSpPr txBox="1">
            <a:spLocks noChangeArrowheads="1"/>
          </p:cNvSpPr>
          <p:nvPr/>
        </p:nvSpPr>
        <p:spPr bwMode="auto">
          <a:xfrm>
            <a:off x="1979613"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50224" name="Line 48">
            <a:extLst>
              <a:ext uri="{FF2B5EF4-FFF2-40B4-BE49-F238E27FC236}">
                <a16:creationId xmlns:a16="http://schemas.microsoft.com/office/drawing/2014/main" id="{C2B09EFE-CD25-4900-AE49-4A894C76D38B}"/>
              </a:ext>
            </a:extLst>
          </p:cNvPr>
          <p:cNvSpPr>
            <a:spLocks noChangeShapeType="1"/>
          </p:cNvSpPr>
          <p:nvPr/>
        </p:nvSpPr>
        <p:spPr bwMode="auto">
          <a:xfrm flipV="1">
            <a:off x="45720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25" name="Text Box 49">
            <a:extLst>
              <a:ext uri="{FF2B5EF4-FFF2-40B4-BE49-F238E27FC236}">
                <a16:creationId xmlns:a16="http://schemas.microsoft.com/office/drawing/2014/main" id="{F2986215-EF7D-4E11-83C4-2D9631BA5C57}"/>
              </a:ext>
            </a:extLst>
          </p:cNvPr>
          <p:cNvSpPr txBox="1">
            <a:spLocks noChangeArrowheads="1"/>
          </p:cNvSpPr>
          <p:nvPr/>
        </p:nvSpPr>
        <p:spPr bwMode="auto">
          <a:xfrm>
            <a:off x="4500563" y="4437063"/>
            <a:ext cx="803275" cy="284162"/>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开始攻击</a:t>
            </a:r>
          </a:p>
        </p:txBody>
      </p:sp>
      <p:sp>
        <p:nvSpPr>
          <p:cNvPr id="50226" name="Text Box 50">
            <a:extLst>
              <a:ext uri="{FF2B5EF4-FFF2-40B4-BE49-F238E27FC236}">
                <a16:creationId xmlns:a16="http://schemas.microsoft.com/office/drawing/2014/main" id="{D20CBC47-66C7-4C67-A598-24F3F1FB21A8}"/>
              </a:ext>
            </a:extLst>
          </p:cNvPr>
          <p:cNvSpPr txBox="1">
            <a:spLocks noChangeArrowheads="1"/>
          </p:cNvSpPr>
          <p:nvPr/>
        </p:nvSpPr>
        <p:spPr bwMode="auto">
          <a:xfrm>
            <a:off x="3778250" y="4437063"/>
            <a:ext cx="338138" cy="284162"/>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50227" name="Text Box 51">
            <a:extLst>
              <a:ext uri="{FF2B5EF4-FFF2-40B4-BE49-F238E27FC236}">
                <a16:creationId xmlns:a16="http://schemas.microsoft.com/office/drawing/2014/main" id="{B6124E42-3804-4B01-BAF0-B8896B1D542B}"/>
              </a:ext>
            </a:extLst>
          </p:cNvPr>
          <p:cNvSpPr txBox="1">
            <a:spLocks noChangeArrowheads="1"/>
          </p:cNvSpPr>
          <p:nvPr/>
        </p:nvSpPr>
        <p:spPr bwMode="auto">
          <a:xfrm>
            <a:off x="4067175" y="4437063"/>
            <a:ext cx="498475" cy="284162"/>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28" name="Text Box 52">
            <a:extLst>
              <a:ext uri="{FF2B5EF4-FFF2-40B4-BE49-F238E27FC236}">
                <a16:creationId xmlns:a16="http://schemas.microsoft.com/office/drawing/2014/main" id="{ADB3CE38-6FC6-49EE-AC59-00EAA5F1C93C}"/>
              </a:ext>
            </a:extLst>
          </p:cNvPr>
          <p:cNvSpPr txBox="1">
            <a:spLocks noChangeArrowheads="1"/>
          </p:cNvSpPr>
          <p:nvPr/>
        </p:nvSpPr>
        <p:spPr bwMode="auto">
          <a:xfrm>
            <a:off x="6516688" y="3860800"/>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a:t>
            </a:r>
          </a:p>
        </p:txBody>
      </p:sp>
      <p:sp>
        <p:nvSpPr>
          <p:cNvPr id="50229" name="Text Box 53">
            <a:extLst>
              <a:ext uri="{FF2B5EF4-FFF2-40B4-BE49-F238E27FC236}">
                <a16:creationId xmlns:a16="http://schemas.microsoft.com/office/drawing/2014/main" id="{2008ECD9-DD56-4917-99D6-F90F57586C2E}"/>
              </a:ext>
            </a:extLst>
          </p:cNvPr>
          <p:cNvSpPr txBox="1">
            <a:spLocks noChangeArrowheads="1"/>
          </p:cNvSpPr>
          <p:nvPr/>
        </p:nvSpPr>
        <p:spPr bwMode="auto">
          <a:xfrm>
            <a:off x="6013450" y="38608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30" name="Text Box 54">
            <a:extLst>
              <a:ext uri="{FF2B5EF4-FFF2-40B4-BE49-F238E27FC236}">
                <a16:creationId xmlns:a16="http://schemas.microsoft.com/office/drawing/2014/main" id="{B4B83106-724C-48EC-8932-263AD50E239C}"/>
              </a:ext>
            </a:extLst>
          </p:cNvPr>
          <p:cNvSpPr txBox="1">
            <a:spLocks noChangeArrowheads="1"/>
          </p:cNvSpPr>
          <p:nvPr/>
        </p:nvSpPr>
        <p:spPr bwMode="auto">
          <a:xfrm>
            <a:off x="5724525" y="3860800"/>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IP</a:t>
            </a:r>
          </a:p>
        </p:txBody>
      </p:sp>
      <p:sp>
        <p:nvSpPr>
          <p:cNvPr id="50231" name="Text Box 55">
            <a:extLst>
              <a:ext uri="{FF2B5EF4-FFF2-40B4-BE49-F238E27FC236}">
                <a16:creationId xmlns:a16="http://schemas.microsoft.com/office/drawing/2014/main" id="{B15EB6D8-3F8E-4305-9C69-4EAACD98CC44}"/>
              </a:ext>
            </a:extLst>
          </p:cNvPr>
          <p:cNvSpPr txBox="1">
            <a:spLocks noChangeArrowheads="1"/>
          </p:cNvSpPr>
          <p:nvPr/>
        </p:nvSpPr>
        <p:spPr bwMode="auto">
          <a:xfrm>
            <a:off x="5221288" y="3860800"/>
            <a:ext cx="498475" cy="284163"/>
          </a:xfrm>
          <a:prstGeom prst="rect">
            <a:avLst/>
          </a:prstGeom>
          <a:solidFill>
            <a:srgbClr val="FF99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ETH</a:t>
            </a:r>
          </a:p>
        </p:txBody>
      </p:sp>
      <p:sp>
        <p:nvSpPr>
          <p:cNvPr id="50232" name="Text Box 56">
            <a:extLst>
              <a:ext uri="{FF2B5EF4-FFF2-40B4-BE49-F238E27FC236}">
                <a16:creationId xmlns:a16="http://schemas.microsoft.com/office/drawing/2014/main" id="{81987EF4-2DA3-4440-B127-EB7C61467EFB}"/>
              </a:ext>
            </a:extLst>
          </p:cNvPr>
          <p:cNvSpPr txBox="1">
            <a:spLocks noChangeArrowheads="1"/>
          </p:cNvSpPr>
          <p:nvPr/>
        </p:nvSpPr>
        <p:spPr bwMode="auto">
          <a:xfrm>
            <a:off x="6516688" y="2924175"/>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a:t>
            </a:r>
          </a:p>
        </p:txBody>
      </p:sp>
      <p:sp>
        <p:nvSpPr>
          <p:cNvPr id="50233" name="Text Box 57">
            <a:extLst>
              <a:ext uri="{FF2B5EF4-FFF2-40B4-BE49-F238E27FC236}">
                <a16:creationId xmlns:a16="http://schemas.microsoft.com/office/drawing/2014/main" id="{DCD32FC4-488E-4323-97C1-101E005B3369}"/>
              </a:ext>
            </a:extLst>
          </p:cNvPr>
          <p:cNvSpPr txBox="1">
            <a:spLocks noChangeArrowheads="1"/>
          </p:cNvSpPr>
          <p:nvPr/>
        </p:nvSpPr>
        <p:spPr bwMode="auto">
          <a:xfrm>
            <a:off x="5724525" y="2924175"/>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50234" name="Text Box 58">
            <a:extLst>
              <a:ext uri="{FF2B5EF4-FFF2-40B4-BE49-F238E27FC236}">
                <a16:creationId xmlns:a16="http://schemas.microsoft.com/office/drawing/2014/main" id="{6CFC6367-7910-459D-8EEB-5BE63CAF6D8E}"/>
              </a:ext>
            </a:extLst>
          </p:cNvPr>
          <p:cNvSpPr txBox="1">
            <a:spLocks noChangeArrowheads="1"/>
          </p:cNvSpPr>
          <p:nvPr/>
        </p:nvSpPr>
        <p:spPr bwMode="auto">
          <a:xfrm>
            <a:off x="6013450" y="29241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35" name="Text Box 59">
            <a:extLst>
              <a:ext uri="{FF2B5EF4-FFF2-40B4-BE49-F238E27FC236}">
                <a16:creationId xmlns:a16="http://schemas.microsoft.com/office/drawing/2014/main" id="{B224F1ED-9C6F-4492-A148-11140C8EE152}"/>
              </a:ext>
            </a:extLst>
          </p:cNvPr>
          <p:cNvSpPr txBox="1">
            <a:spLocks noChangeArrowheads="1"/>
          </p:cNvSpPr>
          <p:nvPr/>
        </p:nvSpPr>
        <p:spPr bwMode="auto">
          <a:xfrm>
            <a:off x="6516688" y="2054225"/>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a:t>
            </a:r>
          </a:p>
        </p:txBody>
      </p:sp>
      <p:sp>
        <p:nvSpPr>
          <p:cNvPr id="50236" name="Text Box 60">
            <a:extLst>
              <a:ext uri="{FF2B5EF4-FFF2-40B4-BE49-F238E27FC236}">
                <a16:creationId xmlns:a16="http://schemas.microsoft.com/office/drawing/2014/main" id="{2D86018E-7977-459B-864A-AF2EB323B337}"/>
              </a:ext>
            </a:extLst>
          </p:cNvPr>
          <p:cNvSpPr txBox="1">
            <a:spLocks noChangeArrowheads="1"/>
          </p:cNvSpPr>
          <p:nvPr/>
        </p:nvSpPr>
        <p:spPr bwMode="auto">
          <a:xfrm>
            <a:off x="6013450" y="2060575"/>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42" name="Line 66">
            <a:extLst>
              <a:ext uri="{FF2B5EF4-FFF2-40B4-BE49-F238E27FC236}">
                <a16:creationId xmlns:a16="http://schemas.microsoft.com/office/drawing/2014/main" id="{C33A9832-B9A3-45DD-813E-D6717C5B70FE}"/>
              </a:ext>
            </a:extLst>
          </p:cNvPr>
          <p:cNvSpPr>
            <a:spLocks noChangeShapeType="1"/>
          </p:cNvSpPr>
          <p:nvPr/>
        </p:nvSpPr>
        <p:spPr bwMode="auto">
          <a:xfrm>
            <a:off x="4787900" y="4724400"/>
            <a:ext cx="0" cy="936625"/>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45" name="Text Box 69">
            <a:extLst>
              <a:ext uri="{FF2B5EF4-FFF2-40B4-BE49-F238E27FC236}">
                <a16:creationId xmlns:a16="http://schemas.microsoft.com/office/drawing/2014/main" id="{CE9FA41D-B6C1-48E0-B385-5E20F18F5148}"/>
              </a:ext>
            </a:extLst>
          </p:cNvPr>
          <p:cNvSpPr txBox="1">
            <a:spLocks noChangeArrowheads="1"/>
          </p:cNvSpPr>
          <p:nvPr/>
        </p:nvSpPr>
        <p:spPr bwMode="auto">
          <a:xfrm>
            <a:off x="3203575" y="4437063"/>
            <a:ext cx="5730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报文</a:t>
            </a:r>
            <a:r>
              <a:rPr lang="en-US" altLang="zh-CN" sz="1200" b="1"/>
              <a:t>1</a:t>
            </a:r>
          </a:p>
        </p:txBody>
      </p:sp>
      <p:sp>
        <p:nvSpPr>
          <p:cNvPr id="50246" name="Text Box 70">
            <a:extLst>
              <a:ext uri="{FF2B5EF4-FFF2-40B4-BE49-F238E27FC236}">
                <a16:creationId xmlns:a16="http://schemas.microsoft.com/office/drawing/2014/main" id="{5C147CD6-289F-4F56-960B-A119BF7BA71F}"/>
              </a:ext>
            </a:extLst>
          </p:cNvPr>
          <p:cNvSpPr txBox="1">
            <a:spLocks noChangeArrowheads="1"/>
          </p:cNvSpPr>
          <p:nvPr/>
        </p:nvSpPr>
        <p:spPr bwMode="auto">
          <a:xfrm>
            <a:off x="4500563" y="4076700"/>
            <a:ext cx="80327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主服务器</a:t>
            </a:r>
          </a:p>
        </p:txBody>
      </p:sp>
      <p:sp>
        <p:nvSpPr>
          <p:cNvPr id="50247" name="Text Box 71">
            <a:extLst>
              <a:ext uri="{FF2B5EF4-FFF2-40B4-BE49-F238E27FC236}">
                <a16:creationId xmlns:a16="http://schemas.microsoft.com/office/drawing/2014/main" id="{C92EC0F2-F73D-453A-ACEE-A889704CE37B}"/>
              </a:ext>
            </a:extLst>
          </p:cNvPr>
          <p:cNvSpPr txBox="1">
            <a:spLocks noChangeArrowheads="1"/>
          </p:cNvSpPr>
          <p:nvPr/>
        </p:nvSpPr>
        <p:spPr bwMode="auto">
          <a:xfrm>
            <a:off x="3778250" y="4076700"/>
            <a:ext cx="338138" cy="284163"/>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50248" name="Text Box 72">
            <a:extLst>
              <a:ext uri="{FF2B5EF4-FFF2-40B4-BE49-F238E27FC236}">
                <a16:creationId xmlns:a16="http://schemas.microsoft.com/office/drawing/2014/main" id="{DA1441D7-7F8D-4AB4-B919-E89E138C8482}"/>
              </a:ext>
            </a:extLst>
          </p:cNvPr>
          <p:cNvSpPr txBox="1">
            <a:spLocks noChangeArrowheads="1"/>
          </p:cNvSpPr>
          <p:nvPr/>
        </p:nvSpPr>
        <p:spPr bwMode="auto">
          <a:xfrm>
            <a:off x="4067175" y="4076700"/>
            <a:ext cx="498475" cy="284163"/>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49" name="Text Box 73">
            <a:extLst>
              <a:ext uri="{FF2B5EF4-FFF2-40B4-BE49-F238E27FC236}">
                <a16:creationId xmlns:a16="http://schemas.microsoft.com/office/drawing/2014/main" id="{84AE9460-6021-4EB3-A464-5DD412A908F3}"/>
              </a:ext>
            </a:extLst>
          </p:cNvPr>
          <p:cNvSpPr txBox="1">
            <a:spLocks noChangeArrowheads="1"/>
          </p:cNvSpPr>
          <p:nvPr/>
        </p:nvSpPr>
        <p:spPr bwMode="auto">
          <a:xfrm>
            <a:off x="3203575" y="4076700"/>
            <a:ext cx="5730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报文</a:t>
            </a:r>
            <a:r>
              <a:rPr lang="en-US" altLang="zh-CN" sz="1200" b="1"/>
              <a:t>2</a:t>
            </a:r>
          </a:p>
        </p:txBody>
      </p:sp>
      <p:sp>
        <p:nvSpPr>
          <p:cNvPr id="50250" name="Text Box 74">
            <a:extLst>
              <a:ext uri="{FF2B5EF4-FFF2-40B4-BE49-F238E27FC236}">
                <a16:creationId xmlns:a16="http://schemas.microsoft.com/office/drawing/2014/main" id="{8DF1063A-4B3A-4AAF-8FAF-BF17BAED17B8}"/>
              </a:ext>
            </a:extLst>
          </p:cNvPr>
          <p:cNvSpPr txBox="1">
            <a:spLocks noChangeArrowheads="1"/>
          </p:cNvSpPr>
          <p:nvPr/>
        </p:nvSpPr>
        <p:spPr bwMode="auto">
          <a:xfrm>
            <a:off x="4500563" y="3716338"/>
            <a:ext cx="803275" cy="284162"/>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硬盘数据</a:t>
            </a:r>
          </a:p>
        </p:txBody>
      </p:sp>
      <p:sp>
        <p:nvSpPr>
          <p:cNvPr id="50251" name="Text Box 75">
            <a:extLst>
              <a:ext uri="{FF2B5EF4-FFF2-40B4-BE49-F238E27FC236}">
                <a16:creationId xmlns:a16="http://schemas.microsoft.com/office/drawing/2014/main" id="{4B2F02C6-1F11-4C71-A712-F335231BAD54}"/>
              </a:ext>
            </a:extLst>
          </p:cNvPr>
          <p:cNvSpPr txBox="1">
            <a:spLocks noChangeArrowheads="1"/>
          </p:cNvSpPr>
          <p:nvPr/>
        </p:nvSpPr>
        <p:spPr bwMode="auto">
          <a:xfrm>
            <a:off x="3778250" y="3716338"/>
            <a:ext cx="338138" cy="284162"/>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IP</a:t>
            </a:r>
          </a:p>
        </p:txBody>
      </p:sp>
      <p:sp>
        <p:nvSpPr>
          <p:cNvPr id="50252" name="Text Box 76">
            <a:extLst>
              <a:ext uri="{FF2B5EF4-FFF2-40B4-BE49-F238E27FC236}">
                <a16:creationId xmlns:a16="http://schemas.microsoft.com/office/drawing/2014/main" id="{32657F2E-C545-4454-A56C-1293E1A1F8CF}"/>
              </a:ext>
            </a:extLst>
          </p:cNvPr>
          <p:cNvSpPr txBox="1">
            <a:spLocks noChangeArrowheads="1"/>
          </p:cNvSpPr>
          <p:nvPr/>
        </p:nvSpPr>
        <p:spPr bwMode="auto">
          <a:xfrm>
            <a:off x="4067175" y="3716338"/>
            <a:ext cx="498475" cy="284162"/>
          </a:xfrm>
          <a:prstGeom prst="rect">
            <a:avLst/>
          </a:prstGeom>
          <a:solidFill>
            <a:srgbClr val="3366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TCP</a:t>
            </a:r>
          </a:p>
        </p:txBody>
      </p:sp>
      <p:sp>
        <p:nvSpPr>
          <p:cNvPr id="50253" name="Text Box 77">
            <a:extLst>
              <a:ext uri="{FF2B5EF4-FFF2-40B4-BE49-F238E27FC236}">
                <a16:creationId xmlns:a16="http://schemas.microsoft.com/office/drawing/2014/main" id="{C9E8EEE1-95F2-4253-B4E6-05A1CC0A90CE}"/>
              </a:ext>
            </a:extLst>
          </p:cNvPr>
          <p:cNvSpPr txBox="1">
            <a:spLocks noChangeArrowheads="1"/>
          </p:cNvSpPr>
          <p:nvPr/>
        </p:nvSpPr>
        <p:spPr bwMode="auto">
          <a:xfrm>
            <a:off x="3203575" y="3716338"/>
            <a:ext cx="5730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报文</a:t>
            </a:r>
            <a:r>
              <a:rPr lang="en-US" altLang="zh-CN" sz="1200" b="1"/>
              <a:t>3</a:t>
            </a:r>
          </a:p>
        </p:txBody>
      </p:sp>
      <p:sp>
        <p:nvSpPr>
          <p:cNvPr id="50254" name="Rectangle 78">
            <a:extLst>
              <a:ext uri="{FF2B5EF4-FFF2-40B4-BE49-F238E27FC236}">
                <a16:creationId xmlns:a16="http://schemas.microsoft.com/office/drawing/2014/main" id="{04EF1DF0-390D-487C-9A00-665EBC537EC9}"/>
              </a:ext>
            </a:extLst>
          </p:cNvPr>
          <p:cNvSpPr>
            <a:spLocks noChangeArrowheads="1"/>
          </p:cNvSpPr>
          <p:nvPr/>
        </p:nvSpPr>
        <p:spPr bwMode="auto">
          <a:xfrm>
            <a:off x="4572000" y="3644900"/>
            <a:ext cx="720725" cy="1152525"/>
          </a:xfrm>
          <a:prstGeom prst="rect">
            <a:avLst/>
          </a:prstGeom>
          <a:solidFill>
            <a:schemeClr val="bg1">
              <a:alpha val="0"/>
            </a:schemeClr>
          </a:solidFill>
          <a:ln w="57150"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50255" name="Line 79">
            <a:extLst>
              <a:ext uri="{FF2B5EF4-FFF2-40B4-BE49-F238E27FC236}">
                <a16:creationId xmlns:a16="http://schemas.microsoft.com/office/drawing/2014/main" id="{40E74AA7-BCF5-4BB3-9061-BC5A1B3B9384}"/>
              </a:ext>
            </a:extLst>
          </p:cNvPr>
          <p:cNvSpPr>
            <a:spLocks noChangeShapeType="1"/>
          </p:cNvSpPr>
          <p:nvPr/>
        </p:nvSpPr>
        <p:spPr bwMode="auto">
          <a:xfrm flipV="1">
            <a:off x="4932363" y="3141663"/>
            <a:ext cx="0" cy="503237"/>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56" name="Text Box 80">
            <a:extLst>
              <a:ext uri="{FF2B5EF4-FFF2-40B4-BE49-F238E27FC236}">
                <a16:creationId xmlns:a16="http://schemas.microsoft.com/office/drawing/2014/main" id="{D254FB5B-6A0D-4731-B18C-B02B484E983E}"/>
              </a:ext>
            </a:extLst>
          </p:cNvPr>
          <p:cNvSpPr txBox="1">
            <a:spLocks noChangeArrowheads="1"/>
          </p:cNvSpPr>
          <p:nvPr/>
        </p:nvSpPr>
        <p:spPr bwMode="auto">
          <a:xfrm>
            <a:off x="4932363" y="3284538"/>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重写会话</a:t>
            </a:r>
          </a:p>
        </p:txBody>
      </p:sp>
      <p:sp>
        <p:nvSpPr>
          <p:cNvPr id="50257" name="Text Box 81">
            <a:extLst>
              <a:ext uri="{FF2B5EF4-FFF2-40B4-BE49-F238E27FC236}">
                <a16:creationId xmlns:a16="http://schemas.microsoft.com/office/drawing/2014/main" id="{58DE7390-1B6D-48CB-84FE-06B84DB44F1F}"/>
              </a:ext>
            </a:extLst>
          </p:cNvPr>
          <p:cNvSpPr txBox="1">
            <a:spLocks noChangeArrowheads="1"/>
          </p:cNvSpPr>
          <p:nvPr/>
        </p:nvSpPr>
        <p:spPr bwMode="auto">
          <a:xfrm>
            <a:off x="3784600" y="2852738"/>
            <a:ext cx="793750" cy="274637"/>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开始攻击</a:t>
            </a:r>
          </a:p>
        </p:txBody>
      </p:sp>
      <p:sp>
        <p:nvSpPr>
          <p:cNvPr id="50258" name="Text Box 82">
            <a:extLst>
              <a:ext uri="{FF2B5EF4-FFF2-40B4-BE49-F238E27FC236}">
                <a16:creationId xmlns:a16="http://schemas.microsoft.com/office/drawing/2014/main" id="{0612A203-8CA6-419A-93EC-C5DF50D7EB2A}"/>
              </a:ext>
            </a:extLst>
          </p:cNvPr>
          <p:cNvSpPr txBox="1">
            <a:spLocks noChangeArrowheads="1"/>
          </p:cNvSpPr>
          <p:nvPr/>
        </p:nvSpPr>
        <p:spPr bwMode="auto">
          <a:xfrm>
            <a:off x="4576763" y="2852738"/>
            <a:ext cx="793750" cy="274637"/>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主服务器</a:t>
            </a:r>
          </a:p>
        </p:txBody>
      </p:sp>
      <p:sp>
        <p:nvSpPr>
          <p:cNvPr id="50259" name="Text Box 83">
            <a:extLst>
              <a:ext uri="{FF2B5EF4-FFF2-40B4-BE49-F238E27FC236}">
                <a16:creationId xmlns:a16="http://schemas.microsoft.com/office/drawing/2014/main" id="{5EA9701B-E8DA-4A56-9FF7-B9183DAB3C12}"/>
              </a:ext>
            </a:extLst>
          </p:cNvPr>
          <p:cNvSpPr txBox="1">
            <a:spLocks noChangeArrowheads="1"/>
          </p:cNvSpPr>
          <p:nvPr/>
        </p:nvSpPr>
        <p:spPr bwMode="auto">
          <a:xfrm>
            <a:off x="5364163" y="2852738"/>
            <a:ext cx="793750" cy="274637"/>
          </a:xfrm>
          <a:prstGeom prst="rect">
            <a:avLst/>
          </a:prstGeom>
          <a:solidFill>
            <a:srgbClr val="FF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硬盘数据</a:t>
            </a:r>
          </a:p>
        </p:txBody>
      </p:sp>
      <p:sp>
        <p:nvSpPr>
          <p:cNvPr id="50260" name="Line 84">
            <a:extLst>
              <a:ext uri="{FF2B5EF4-FFF2-40B4-BE49-F238E27FC236}">
                <a16:creationId xmlns:a16="http://schemas.microsoft.com/office/drawing/2014/main" id="{141BD3B1-DD1B-4195-BFBC-37C0343CE5AE}"/>
              </a:ext>
            </a:extLst>
          </p:cNvPr>
          <p:cNvSpPr>
            <a:spLocks noChangeShapeType="1"/>
          </p:cNvSpPr>
          <p:nvPr/>
        </p:nvSpPr>
        <p:spPr bwMode="auto">
          <a:xfrm>
            <a:off x="3779838" y="2781300"/>
            <a:ext cx="2376487"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1" name="Line 85">
            <a:extLst>
              <a:ext uri="{FF2B5EF4-FFF2-40B4-BE49-F238E27FC236}">
                <a16:creationId xmlns:a16="http://schemas.microsoft.com/office/drawing/2014/main" id="{E17FB49E-8662-428E-B6A2-41C557551672}"/>
              </a:ext>
            </a:extLst>
          </p:cNvPr>
          <p:cNvSpPr>
            <a:spLocks noChangeShapeType="1"/>
          </p:cNvSpPr>
          <p:nvPr/>
        </p:nvSpPr>
        <p:spPr bwMode="auto">
          <a:xfrm>
            <a:off x="4067175" y="2349500"/>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2" name="Line 86">
            <a:extLst>
              <a:ext uri="{FF2B5EF4-FFF2-40B4-BE49-F238E27FC236}">
                <a16:creationId xmlns:a16="http://schemas.microsoft.com/office/drawing/2014/main" id="{26938383-77F0-4325-8911-F9BD62C22377}"/>
              </a:ext>
            </a:extLst>
          </p:cNvPr>
          <p:cNvSpPr>
            <a:spLocks noChangeShapeType="1"/>
          </p:cNvSpPr>
          <p:nvPr/>
        </p:nvSpPr>
        <p:spPr bwMode="auto">
          <a:xfrm>
            <a:off x="4427538" y="2349500"/>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3" name="Line 87">
            <a:extLst>
              <a:ext uri="{FF2B5EF4-FFF2-40B4-BE49-F238E27FC236}">
                <a16:creationId xmlns:a16="http://schemas.microsoft.com/office/drawing/2014/main" id="{88630311-8D2B-40C0-B04B-D614B3C3A13A}"/>
              </a:ext>
            </a:extLst>
          </p:cNvPr>
          <p:cNvSpPr>
            <a:spLocks noChangeShapeType="1"/>
          </p:cNvSpPr>
          <p:nvPr/>
        </p:nvSpPr>
        <p:spPr bwMode="auto">
          <a:xfrm>
            <a:off x="4787900" y="2349500"/>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4" name="Line 88">
            <a:extLst>
              <a:ext uri="{FF2B5EF4-FFF2-40B4-BE49-F238E27FC236}">
                <a16:creationId xmlns:a16="http://schemas.microsoft.com/office/drawing/2014/main" id="{7B400A0A-80D9-43C9-8441-C383317EDE77}"/>
              </a:ext>
            </a:extLst>
          </p:cNvPr>
          <p:cNvSpPr>
            <a:spLocks noChangeShapeType="1"/>
          </p:cNvSpPr>
          <p:nvPr/>
        </p:nvSpPr>
        <p:spPr bwMode="auto">
          <a:xfrm>
            <a:off x="5076825" y="2349500"/>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5" name="Line 89">
            <a:extLst>
              <a:ext uri="{FF2B5EF4-FFF2-40B4-BE49-F238E27FC236}">
                <a16:creationId xmlns:a16="http://schemas.microsoft.com/office/drawing/2014/main" id="{5ADA5EF4-9090-45A4-9993-849BE9FC8403}"/>
              </a:ext>
            </a:extLst>
          </p:cNvPr>
          <p:cNvSpPr>
            <a:spLocks noChangeShapeType="1"/>
          </p:cNvSpPr>
          <p:nvPr/>
        </p:nvSpPr>
        <p:spPr bwMode="auto">
          <a:xfrm>
            <a:off x="5435600" y="2349500"/>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6" name="Line 90">
            <a:extLst>
              <a:ext uri="{FF2B5EF4-FFF2-40B4-BE49-F238E27FC236}">
                <a16:creationId xmlns:a16="http://schemas.microsoft.com/office/drawing/2014/main" id="{781DCDE3-4B73-45D5-A493-7DD2E8A2D890}"/>
              </a:ext>
            </a:extLst>
          </p:cNvPr>
          <p:cNvSpPr>
            <a:spLocks noChangeShapeType="1"/>
          </p:cNvSpPr>
          <p:nvPr/>
        </p:nvSpPr>
        <p:spPr bwMode="auto">
          <a:xfrm>
            <a:off x="5795963" y="2349500"/>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7" name="Text Box 91">
            <a:extLst>
              <a:ext uri="{FF2B5EF4-FFF2-40B4-BE49-F238E27FC236}">
                <a16:creationId xmlns:a16="http://schemas.microsoft.com/office/drawing/2014/main" id="{D037F1CD-95BD-4D2C-9C47-F708C446D1AD}"/>
              </a:ext>
            </a:extLst>
          </p:cNvPr>
          <p:cNvSpPr txBox="1">
            <a:spLocks noChangeArrowheads="1"/>
          </p:cNvSpPr>
          <p:nvPr/>
        </p:nvSpPr>
        <p:spPr bwMode="auto">
          <a:xfrm>
            <a:off x="3995738" y="2060575"/>
            <a:ext cx="1860550" cy="274638"/>
          </a:xfrm>
          <a:prstGeom prst="rect">
            <a:avLst/>
          </a:prstGeom>
          <a:solidFill>
            <a:srgbClr val="008000">
              <a:alpha val="59999"/>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检查多个报文组成的会话</a:t>
            </a:r>
          </a:p>
        </p:txBody>
      </p:sp>
      <p:sp>
        <p:nvSpPr>
          <p:cNvPr id="50268" name="Line 92">
            <a:extLst>
              <a:ext uri="{FF2B5EF4-FFF2-40B4-BE49-F238E27FC236}">
                <a16:creationId xmlns:a16="http://schemas.microsoft.com/office/drawing/2014/main" id="{1898B61B-3711-4020-918E-AB0D27248095}"/>
              </a:ext>
            </a:extLst>
          </p:cNvPr>
          <p:cNvSpPr>
            <a:spLocks noChangeShapeType="1"/>
          </p:cNvSpPr>
          <p:nvPr/>
        </p:nvSpPr>
        <p:spPr bwMode="auto">
          <a:xfrm flipV="1">
            <a:off x="4932363" y="1700213"/>
            <a:ext cx="0" cy="360362"/>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69" name="Text Box 93">
            <a:extLst>
              <a:ext uri="{FF2B5EF4-FFF2-40B4-BE49-F238E27FC236}">
                <a16:creationId xmlns:a16="http://schemas.microsoft.com/office/drawing/2014/main" id="{990B4CF3-2F75-469D-8B08-EA6C4F9E5405}"/>
              </a:ext>
            </a:extLst>
          </p:cNvPr>
          <p:cNvSpPr txBox="1">
            <a:spLocks noChangeArrowheads="1"/>
          </p:cNvSpPr>
          <p:nvPr/>
        </p:nvSpPr>
        <p:spPr bwMode="auto">
          <a:xfrm>
            <a:off x="4284663" y="1412875"/>
            <a:ext cx="1250950" cy="274638"/>
          </a:xfrm>
          <a:prstGeom prst="rect">
            <a:avLst/>
          </a:prstGeom>
          <a:solidFill>
            <a:srgbClr val="008000">
              <a:alpha val="70195"/>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建立连接状态表</a:t>
            </a:r>
          </a:p>
        </p:txBody>
      </p:sp>
      <p:sp>
        <p:nvSpPr>
          <p:cNvPr id="50270" name="Line 94">
            <a:extLst>
              <a:ext uri="{FF2B5EF4-FFF2-40B4-BE49-F238E27FC236}">
                <a16:creationId xmlns:a16="http://schemas.microsoft.com/office/drawing/2014/main" id="{389D1BB9-0BE6-45BA-8B38-0D1BAE14AFE9}"/>
              </a:ext>
            </a:extLst>
          </p:cNvPr>
          <p:cNvSpPr>
            <a:spLocks noChangeShapeType="1"/>
          </p:cNvSpPr>
          <p:nvPr/>
        </p:nvSpPr>
        <p:spPr bwMode="auto">
          <a:xfrm>
            <a:off x="3851275" y="3141663"/>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71" name="Line 95">
            <a:extLst>
              <a:ext uri="{FF2B5EF4-FFF2-40B4-BE49-F238E27FC236}">
                <a16:creationId xmlns:a16="http://schemas.microsoft.com/office/drawing/2014/main" id="{1020A67C-A11A-4C0A-BDEA-4F86F0B2AE79}"/>
              </a:ext>
            </a:extLst>
          </p:cNvPr>
          <p:cNvSpPr>
            <a:spLocks noChangeShapeType="1"/>
          </p:cNvSpPr>
          <p:nvPr/>
        </p:nvSpPr>
        <p:spPr bwMode="auto">
          <a:xfrm>
            <a:off x="3779838" y="3644900"/>
            <a:ext cx="720725" cy="0"/>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72" name="Line 96">
            <a:extLst>
              <a:ext uri="{FF2B5EF4-FFF2-40B4-BE49-F238E27FC236}">
                <a16:creationId xmlns:a16="http://schemas.microsoft.com/office/drawing/2014/main" id="{CA937B6C-3220-46E2-9B6E-11A3EAE11C73}"/>
              </a:ext>
            </a:extLst>
          </p:cNvPr>
          <p:cNvSpPr>
            <a:spLocks noChangeShapeType="1"/>
          </p:cNvSpPr>
          <p:nvPr/>
        </p:nvSpPr>
        <p:spPr bwMode="auto">
          <a:xfrm>
            <a:off x="4140200" y="3141663"/>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73" name="Line 97">
            <a:extLst>
              <a:ext uri="{FF2B5EF4-FFF2-40B4-BE49-F238E27FC236}">
                <a16:creationId xmlns:a16="http://schemas.microsoft.com/office/drawing/2014/main" id="{10C9149E-A0A1-4BD0-A0E2-9147A5170D36}"/>
              </a:ext>
            </a:extLst>
          </p:cNvPr>
          <p:cNvSpPr>
            <a:spLocks noChangeShapeType="1"/>
          </p:cNvSpPr>
          <p:nvPr/>
        </p:nvSpPr>
        <p:spPr bwMode="auto">
          <a:xfrm>
            <a:off x="4427538" y="3141663"/>
            <a:ext cx="0" cy="431800"/>
          </a:xfrm>
          <a:prstGeom prst="line">
            <a:avLst/>
          </a:prstGeom>
          <a:noFill/>
          <a:ln w="76200" cmpd="tri">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274" name="Text Box 98">
            <a:extLst>
              <a:ext uri="{FF2B5EF4-FFF2-40B4-BE49-F238E27FC236}">
                <a16:creationId xmlns:a16="http://schemas.microsoft.com/office/drawing/2014/main" id="{6C7A360C-13DF-44B3-938D-FF22C9C1AF08}"/>
              </a:ext>
            </a:extLst>
          </p:cNvPr>
          <p:cNvSpPr txBox="1">
            <a:spLocks noChangeArrowheads="1"/>
          </p:cNvSpPr>
          <p:nvPr/>
        </p:nvSpPr>
        <p:spPr bwMode="auto">
          <a:xfrm>
            <a:off x="5148263" y="1196975"/>
            <a:ext cx="2193925" cy="284163"/>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开始攻击  主服务器  硬盘数据</a:t>
            </a:r>
          </a:p>
        </p:txBody>
      </p:sp>
      <p:sp>
        <p:nvSpPr>
          <p:cNvPr id="50275" name="Text Box 99">
            <a:extLst>
              <a:ext uri="{FF2B5EF4-FFF2-40B4-BE49-F238E27FC236}">
                <a16:creationId xmlns:a16="http://schemas.microsoft.com/office/drawing/2014/main" id="{F0CF94CA-424D-4DF1-A5AE-A906168F7757}"/>
              </a:ext>
            </a:extLst>
          </p:cNvPr>
          <p:cNvSpPr txBox="1">
            <a:spLocks noChangeArrowheads="1"/>
          </p:cNvSpPr>
          <p:nvPr/>
        </p:nvSpPr>
        <p:spPr bwMode="auto">
          <a:xfrm>
            <a:off x="5795963" y="3284538"/>
            <a:ext cx="1487487"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t>1</a:t>
            </a:r>
            <a:r>
              <a:rPr lang="zh-CN" altLang="en-US" sz="1200" b="1"/>
              <a:t>、网络层保护强</a:t>
            </a:r>
          </a:p>
          <a:p>
            <a:pPr eaLnBrk="1" hangingPunct="1">
              <a:spcBef>
                <a:spcPct val="0"/>
              </a:spcBef>
              <a:buFontTx/>
              <a:buNone/>
            </a:pPr>
            <a:r>
              <a:rPr lang="en-US" altLang="zh-CN" sz="1200" b="1"/>
              <a:t>2</a:t>
            </a:r>
            <a:r>
              <a:rPr lang="zh-CN" altLang="en-US" sz="1200" b="1"/>
              <a:t>、应用层保护强</a:t>
            </a:r>
          </a:p>
          <a:p>
            <a:pPr eaLnBrk="1" hangingPunct="1">
              <a:spcBef>
                <a:spcPct val="0"/>
              </a:spcBef>
              <a:buFontTx/>
              <a:buNone/>
            </a:pPr>
            <a:r>
              <a:rPr lang="en-US" altLang="zh-CN" sz="1200" b="1"/>
              <a:t>3</a:t>
            </a:r>
            <a:r>
              <a:rPr lang="zh-CN" altLang="en-US" sz="1200" b="1"/>
              <a:t>、会话保护强</a:t>
            </a:r>
          </a:p>
          <a:p>
            <a:pPr eaLnBrk="1" hangingPunct="1">
              <a:spcBef>
                <a:spcPct val="0"/>
              </a:spcBef>
              <a:buFontTx/>
              <a:buNone/>
            </a:pPr>
            <a:r>
              <a:rPr lang="en-US" altLang="zh-CN" sz="1200" b="1"/>
              <a:t>4</a:t>
            </a:r>
            <a:r>
              <a:rPr lang="zh-CN" altLang="en-US" sz="1200" b="1"/>
              <a:t>、上下文相关</a:t>
            </a:r>
          </a:p>
          <a:p>
            <a:pPr eaLnBrk="1" hangingPunct="1">
              <a:spcBef>
                <a:spcPct val="0"/>
              </a:spcBef>
              <a:buFontTx/>
              <a:buNone/>
            </a:pPr>
            <a:r>
              <a:rPr lang="en-US" altLang="zh-CN" sz="1200" b="1"/>
              <a:t>5</a:t>
            </a:r>
            <a:r>
              <a:rPr lang="zh-CN" altLang="en-US" sz="1200" b="1"/>
              <a:t>、前后报文有联系</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0204"/>
                                        </p:tgtEl>
                                        <p:attrNameLst>
                                          <p:attrName>style.visibility</p:attrName>
                                        </p:attrNameLst>
                                      </p:cBhvr>
                                      <p:to>
                                        <p:strVal val="visible"/>
                                      </p:to>
                                    </p:set>
                                    <p:animEffect transition="in" filter="slide(fromTop)">
                                      <p:cBhvr>
                                        <p:cTn id="7" dur="500"/>
                                        <p:tgtEl>
                                          <p:spTgt spid="502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0192"/>
                                        </p:tgtEl>
                                        <p:attrNameLst>
                                          <p:attrName>style.visibility</p:attrName>
                                        </p:attrNameLst>
                                      </p:cBhvr>
                                      <p:to>
                                        <p:strVal val="visible"/>
                                      </p:to>
                                    </p:set>
                                    <p:animEffect transition="in" filter="wipe(up)">
                                      <p:cBhvr>
                                        <p:cTn id="12" dur="500"/>
                                        <p:tgtEl>
                                          <p:spTgt spid="50192"/>
                                        </p:tgtEl>
                                      </p:cBhvr>
                                    </p:animEffect>
                                  </p:childTnLst>
                                </p:cTn>
                              </p:par>
                            </p:childTnLst>
                          </p:cTn>
                        </p:par>
                        <p:par>
                          <p:cTn id="13" fill="hold" nodeType="afterGroup">
                            <p:stCondLst>
                              <p:cond delay="500"/>
                            </p:stCondLst>
                            <p:childTnLst>
                              <p:par>
                                <p:cTn id="14" presetID="1" presetClass="exit" presetSubtype="0" fill="hold" grpId="1" nodeType="afterEffect">
                                  <p:stCondLst>
                                    <p:cond delay="0"/>
                                  </p:stCondLst>
                                  <p:childTnLst>
                                    <p:set>
                                      <p:cBhvr>
                                        <p:cTn id="15" dur="1" fill="hold">
                                          <p:stCondLst>
                                            <p:cond delay="0"/>
                                          </p:stCondLst>
                                        </p:cTn>
                                        <p:tgtEl>
                                          <p:spTgt spid="50204"/>
                                        </p:tgtEl>
                                        <p:attrNameLst>
                                          <p:attrName>style.visibility</p:attrName>
                                        </p:attrNameLst>
                                      </p:cBhvr>
                                      <p:to>
                                        <p:strVal val="hidden"/>
                                      </p:to>
                                    </p:set>
                                  </p:childTnLst>
                                </p:cTn>
                              </p:par>
                            </p:childTnLst>
                          </p:cTn>
                        </p:par>
                        <p:par>
                          <p:cTn id="16" fill="hold" nodeType="afterGroup">
                            <p:stCondLst>
                              <p:cond delay="500"/>
                            </p:stCondLst>
                            <p:childTnLst>
                              <p:par>
                                <p:cTn id="17" presetID="12" presetClass="entr" presetSubtype="1" fill="hold" grpId="0" nodeType="afterEffect">
                                  <p:stCondLst>
                                    <p:cond delay="0"/>
                                  </p:stCondLst>
                                  <p:childTnLst>
                                    <p:set>
                                      <p:cBhvr>
                                        <p:cTn id="18" dur="1" fill="hold">
                                          <p:stCondLst>
                                            <p:cond delay="0"/>
                                          </p:stCondLst>
                                        </p:cTn>
                                        <p:tgtEl>
                                          <p:spTgt spid="50205"/>
                                        </p:tgtEl>
                                        <p:attrNameLst>
                                          <p:attrName>style.visibility</p:attrName>
                                        </p:attrNameLst>
                                      </p:cBhvr>
                                      <p:to>
                                        <p:strVal val="visible"/>
                                      </p:to>
                                    </p:set>
                                    <p:animEffect transition="in" filter="slide(fromTop)">
                                      <p:cBhvr>
                                        <p:cTn id="19" dur="500"/>
                                        <p:tgtEl>
                                          <p:spTgt spid="50205"/>
                                        </p:tgtEl>
                                      </p:cBhvr>
                                    </p:animEffect>
                                  </p:childTnLst>
                                </p:cTn>
                              </p:par>
                            </p:childTnLst>
                          </p:cTn>
                        </p:par>
                        <p:par>
                          <p:cTn id="20" fill="hold" nodeType="afterGroup">
                            <p:stCondLst>
                              <p:cond delay="1000"/>
                            </p:stCondLst>
                            <p:childTnLst>
                              <p:par>
                                <p:cTn id="21" presetID="12" presetClass="entr" presetSubtype="8" fill="hold" grpId="0" nodeType="afterEffect">
                                  <p:stCondLst>
                                    <p:cond delay="0"/>
                                  </p:stCondLst>
                                  <p:childTnLst>
                                    <p:set>
                                      <p:cBhvr>
                                        <p:cTn id="22" dur="1" fill="hold">
                                          <p:stCondLst>
                                            <p:cond delay="0"/>
                                          </p:stCondLst>
                                        </p:cTn>
                                        <p:tgtEl>
                                          <p:spTgt spid="50216"/>
                                        </p:tgtEl>
                                        <p:attrNameLst>
                                          <p:attrName>style.visibility</p:attrName>
                                        </p:attrNameLst>
                                      </p:cBhvr>
                                      <p:to>
                                        <p:strVal val="visible"/>
                                      </p:to>
                                    </p:set>
                                    <p:animEffect transition="in" filter="slide(fromLeft)">
                                      <p:cBhvr>
                                        <p:cTn id="23" dur="500"/>
                                        <p:tgtEl>
                                          <p:spTgt spid="502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50193"/>
                                        </p:tgtEl>
                                        <p:attrNameLst>
                                          <p:attrName>style.visibility</p:attrName>
                                        </p:attrNameLst>
                                      </p:cBhvr>
                                      <p:to>
                                        <p:strVal val="visible"/>
                                      </p:to>
                                    </p:set>
                                    <p:animEffect transition="in" filter="wipe(up)">
                                      <p:cBhvr>
                                        <p:cTn id="28" dur="500"/>
                                        <p:tgtEl>
                                          <p:spTgt spid="50193"/>
                                        </p:tgtEl>
                                      </p:cBhvr>
                                    </p:animEffect>
                                  </p:childTnLst>
                                </p:cTn>
                              </p:par>
                            </p:childTnLst>
                          </p:cTn>
                        </p:par>
                        <p:par>
                          <p:cTn id="29" fill="hold" nodeType="afterGroup">
                            <p:stCondLst>
                              <p:cond delay="500"/>
                            </p:stCondLst>
                            <p:childTnLst>
                              <p:par>
                                <p:cTn id="30" presetID="1" presetClass="exit" presetSubtype="0" fill="hold" grpId="1" nodeType="afterEffect">
                                  <p:stCondLst>
                                    <p:cond delay="0"/>
                                  </p:stCondLst>
                                  <p:childTnLst>
                                    <p:set>
                                      <p:cBhvr>
                                        <p:cTn id="31" dur="1" fill="hold">
                                          <p:stCondLst>
                                            <p:cond delay="0"/>
                                          </p:stCondLst>
                                        </p:cTn>
                                        <p:tgtEl>
                                          <p:spTgt spid="50205"/>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50216"/>
                                        </p:tgtEl>
                                        <p:attrNameLst>
                                          <p:attrName>style.visibility</p:attrName>
                                        </p:attrNameLst>
                                      </p:cBhvr>
                                      <p:to>
                                        <p:strVal val="hidden"/>
                                      </p:to>
                                    </p:set>
                                  </p:childTnLst>
                                </p:cTn>
                              </p:par>
                            </p:childTnLst>
                          </p:cTn>
                        </p:par>
                        <p:par>
                          <p:cTn id="34" fill="hold" nodeType="afterGroup">
                            <p:stCondLst>
                              <p:cond delay="500"/>
                            </p:stCondLst>
                            <p:childTnLst>
                              <p:par>
                                <p:cTn id="35" presetID="12" presetClass="entr" presetSubtype="1" fill="hold" grpId="0" nodeType="afterEffect">
                                  <p:stCondLst>
                                    <p:cond delay="0"/>
                                  </p:stCondLst>
                                  <p:childTnLst>
                                    <p:set>
                                      <p:cBhvr>
                                        <p:cTn id="36" dur="1" fill="hold">
                                          <p:stCondLst>
                                            <p:cond delay="0"/>
                                          </p:stCondLst>
                                        </p:cTn>
                                        <p:tgtEl>
                                          <p:spTgt spid="50217"/>
                                        </p:tgtEl>
                                        <p:attrNameLst>
                                          <p:attrName>style.visibility</p:attrName>
                                        </p:attrNameLst>
                                      </p:cBhvr>
                                      <p:to>
                                        <p:strVal val="visible"/>
                                      </p:to>
                                    </p:set>
                                    <p:animEffect transition="in" filter="slide(fromTop)">
                                      <p:cBhvr>
                                        <p:cTn id="37" dur="500"/>
                                        <p:tgtEl>
                                          <p:spTgt spid="50217"/>
                                        </p:tgtEl>
                                      </p:cBhvr>
                                    </p:animEffect>
                                  </p:childTnLst>
                                </p:cTn>
                              </p:par>
                              <p:par>
                                <p:cTn id="38" presetID="12" presetClass="entr" presetSubtype="1" fill="hold" grpId="0" nodeType="withEffect">
                                  <p:stCondLst>
                                    <p:cond delay="0"/>
                                  </p:stCondLst>
                                  <p:childTnLst>
                                    <p:set>
                                      <p:cBhvr>
                                        <p:cTn id="39" dur="1" fill="hold">
                                          <p:stCondLst>
                                            <p:cond delay="0"/>
                                          </p:stCondLst>
                                        </p:cTn>
                                        <p:tgtEl>
                                          <p:spTgt spid="50219"/>
                                        </p:tgtEl>
                                        <p:attrNameLst>
                                          <p:attrName>style.visibility</p:attrName>
                                        </p:attrNameLst>
                                      </p:cBhvr>
                                      <p:to>
                                        <p:strVal val="visible"/>
                                      </p:to>
                                    </p:set>
                                    <p:animEffect transition="in" filter="slide(fromTop)">
                                      <p:cBhvr>
                                        <p:cTn id="40" dur="500"/>
                                        <p:tgtEl>
                                          <p:spTgt spid="50219"/>
                                        </p:tgtEl>
                                      </p:cBhvr>
                                    </p:animEffect>
                                  </p:childTnLst>
                                </p:cTn>
                              </p:par>
                            </p:childTnLst>
                          </p:cTn>
                        </p:par>
                        <p:par>
                          <p:cTn id="41" fill="hold" nodeType="afterGroup">
                            <p:stCondLst>
                              <p:cond delay="1000"/>
                            </p:stCondLst>
                            <p:childTnLst>
                              <p:par>
                                <p:cTn id="42" presetID="12" presetClass="entr" presetSubtype="8" fill="hold" grpId="0" nodeType="afterEffect">
                                  <p:stCondLst>
                                    <p:cond delay="0"/>
                                  </p:stCondLst>
                                  <p:childTnLst>
                                    <p:set>
                                      <p:cBhvr>
                                        <p:cTn id="43" dur="1" fill="hold">
                                          <p:stCondLst>
                                            <p:cond delay="0"/>
                                          </p:stCondLst>
                                        </p:cTn>
                                        <p:tgtEl>
                                          <p:spTgt spid="50218"/>
                                        </p:tgtEl>
                                        <p:attrNameLst>
                                          <p:attrName>style.visibility</p:attrName>
                                        </p:attrNameLst>
                                      </p:cBhvr>
                                      <p:to>
                                        <p:strVal val="visible"/>
                                      </p:to>
                                    </p:set>
                                    <p:animEffect transition="in" filter="slide(fromLeft)">
                                      <p:cBhvr>
                                        <p:cTn id="44" dur="500"/>
                                        <p:tgtEl>
                                          <p:spTgt spid="5021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50194"/>
                                        </p:tgtEl>
                                        <p:attrNameLst>
                                          <p:attrName>style.visibility</p:attrName>
                                        </p:attrNameLst>
                                      </p:cBhvr>
                                      <p:to>
                                        <p:strVal val="visible"/>
                                      </p:to>
                                    </p:set>
                                    <p:animEffect transition="in" filter="wipe(up)">
                                      <p:cBhvr>
                                        <p:cTn id="49" dur="500"/>
                                        <p:tgtEl>
                                          <p:spTgt spid="50194"/>
                                        </p:tgtEl>
                                      </p:cBhvr>
                                    </p:animEffect>
                                  </p:childTnLst>
                                </p:cTn>
                              </p:par>
                            </p:childTnLst>
                          </p:cTn>
                        </p:par>
                        <p:par>
                          <p:cTn id="50" fill="hold" nodeType="afterGroup">
                            <p:stCondLst>
                              <p:cond delay="500"/>
                            </p:stCondLst>
                            <p:childTnLst>
                              <p:par>
                                <p:cTn id="51" presetID="1" presetClass="exit" presetSubtype="0" fill="hold" grpId="1" nodeType="afterEffect">
                                  <p:stCondLst>
                                    <p:cond delay="0"/>
                                  </p:stCondLst>
                                  <p:childTnLst>
                                    <p:set>
                                      <p:cBhvr>
                                        <p:cTn id="52" dur="1" fill="hold">
                                          <p:stCondLst>
                                            <p:cond delay="0"/>
                                          </p:stCondLst>
                                        </p:cTn>
                                        <p:tgtEl>
                                          <p:spTgt spid="502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5021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50219"/>
                                        </p:tgtEl>
                                        <p:attrNameLst>
                                          <p:attrName>style.visibility</p:attrName>
                                        </p:attrNameLst>
                                      </p:cBhvr>
                                      <p:to>
                                        <p:strVal val="hidden"/>
                                      </p:to>
                                    </p:set>
                                  </p:childTnLst>
                                </p:cTn>
                              </p:par>
                            </p:childTnLst>
                          </p:cTn>
                        </p:par>
                        <p:par>
                          <p:cTn id="57" fill="hold" nodeType="afterGroup">
                            <p:stCondLst>
                              <p:cond delay="500"/>
                            </p:stCondLst>
                            <p:childTnLst>
                              <p:par>
                                <p:cTn id="58" presetID="12" presetClass="entr" presetSubtype="1" fill="hold" grpId="0" nodeType="afterEffect">
                                  <p:stCondLst>
                                    <p:cond delay="0"/>
                                  </p:stCondLst>
                                  <p:childTnLst>
                                    <p:set>
                                      <p:cBhvr>
                                        <p:cTn id="59" dur="1" fill="hold">
                                          <p:stCondLst>
                                            <p:cond delay="0"/>
                                          </p:stCondLst>
                                        </p:cTn>
                                        <p:tgtEl>
                                          <p:spTgt spid="50220"/>
                                        </p:tgtEl>
                                        <p:attrNameLst>
                                          <p:attrName>style.visibility</p:attrName>
                                        </p:attrNameLst>
                                      </p:cBhvr>
                                      <p:to>
                                        <p:strVal val="visible"/>
                                      </p:to>
                                    </p:set>
                                    <p:animEffect transition="in" filter="slide(fromTop)">
                                      <p:cBhvr>
                                        <p:cTn id="60" dur="500"/>
                                        <p:tgtEl>
                                          <p:spTgt spid="50220"/>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50221"/>
                                        </p:tgtEl>
                                        <p:attrNameLst>
                                          <p:attrName>style.visibility</p:attrName>
                                        </p:attrNameLst>
                                      </p:cBhvr>
                                      <p:to>
                                        <p:strVal val="visible"/>
                                      </p:to>
                                    </p:set>
                                    <p:animEffect transition="in" filter="slide(fromTop)">
                                      <p:cBhvr>
                                        <p:cTn id="63" dur="500"/>
                                        <p:tgtEl>
                                          <p:spTgt spid="50221"/>
                                        </p:tgtEl>
                                      </p:cBhvr>
                                    </p:animEffect>
                                  </p:childTnLst>
                                </p:cTn>
                              </p:par>
                              <p:par>
                                <p:cTn id="64" presetID="12" presetClass="entr" presetSubtype="1" fill="hold" grpId="0" nodeType="withEffect">
                                  <p:stCondLst>
                                    <p:cond delay="0"/>
                                  </p:stCondLst>
                                  <p:childTnLst>
                                    <p:set>
                                      <p:cBhvr>
                                        <p:cTn id="65" dur="1" fill="hold">
                                          <p:stCondLst>
                                            <p:cond delay="0"/>
                                          </p:stCondLst>
                                        </p:cTn>
                                        <p:tgtEl>
                                          <p:spTgt spid="50222"/>
                                        </p:tgtEl>
                                        <p:attrNameLst>
                                          <p:attrName>style.visibility</p:attrName>
                                        </p:attrNameLst>
                                      </p:cBhvr>
                                      <p:to>
                                        <p:strVal val="visible"/>
                                      </p:to>
                                    </p:set>
                                    <p:animEffect transition="in" filter="slide(fromTop)">
                                      <p:cBhvr>
                                        <p:cTn id="66" dur="500"/>
                                        <p:tgtEl>
                                          <p:spTgt spid="50222"/>
                                        </p:tgtEl>
                                      </p:cBhvr>
                                    </p:animEffect>
                                  </p:childTnLst>
                                </p:cTn>
                              </p:par>
                            </p:childTnLst>
                          </p:cTn>
                        </p:par>
                        <p:par>
                          <p:cTn id="67" fill="hold" nodeType="afterGroup">
                            <p:stCondLst>
                              <p:cond delay="1000"/>
                            </p:stCondLst>
                            <p:childTnLst>
                              <p:par>
                                <p:cTn id="68" presetID="12" presetClass="entr" presetSubtype="8" fill="hold" grpId="0" nodeType="afterEffect">
                                  <p:stCondLst>
                                    <p:cond delay="0"/>
                                  </p:stCondLst>
                                  <p:childTnLst>
                                    <p:set>
                                      <p:cBhvr>
                                        <p:cTn id="69" dur="1" fill="hold">
                                          <p:stCondLst>
                                            <p:cond delay="0"/>
                                          </p:stCondLst>
                                        </p:cTn>
                                        <p:tgtEl>
                                          <p:spTgt spid="50223"/>
                                        </p:tgtEl>
                                        <p:attrNameLst>
                                          <p:attrName>style.visibility</p:attrName>
                                        </p:attrNameLst>
                                      </p:cBhvr>
                                      <p:to>
                                        <p:strVal val="visible"/>
                                      </p:to>
                                    </p:set>
                                    <p:animEffect transition="in" filter="slide(fromLeft)">
                                      <p:cBhvr>
                                        <p:cTn id="70" dur="500"/>
                                        <p:tgtEl>
                                          <p:spTgt spid="5022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1" fill="hold" nodeType="clickEffect">
                                  <p:stCondLst>
                                    <p:cond delay="0"/>
                                  </p:stCondLst>
                                  <p:childTnLst>
                                    <p:set>
                                      <p:cBhvr>
                                        <p:cTn id="74" dur="1" fill="hold">
                                          <p:stCondLst>
                                            <p:cond delay="0"/>
                                          </p:stCondLst>
                                        </p:cTn>
                                        <p:tgtEl>
                                          <p:spTgt spid="50195"/>
                                        </p:tgtEl>
                                        <p:attrNameLst>
                                          <p:attrName>style.visibility</p:attrName>
                                        </p:attrNameLst>
                                      </p:cBhvr>
                                      <p:to>
                                        <p:strVal val="visible"/>
                                      </p:to>
                                    </p:set>
                                    <p:animEffect transition="in" filter="wipe(up)">
                                      <p:cBhvr>
                                        <p:cTn id="75" dur="500"/>
                                        <p:tgtEl>
                                          <p:spTgt spid="50195"/>
                                        </p:tgtEl>
                                      </p:cBhvr>
                                    </p:animEffect>
                                  </p:childTnLst>
                                </p:cTn>
                              </p:par>
                            </p:childTnLst>
                          </p:cTn>
                        </p:par>
                        <p:par>
                          <p:cTn id="76" fill="hold" nodeType="afterGroup">
                            <p:stCondLst>
                              <p:cond delay="500"/>
                            </p:stCondLst>
                            <p:childTnLst>
                              <p:par>
                                <p:cTn id="77" presetID="1" presetClass="exit" presetSubtype="0" fill="hold" grpId="1" nodeType="afterEffect">
                                  <p:stCondLst>
                                    <p:cond delay="0"/>
                                  </p:stCondLst>
                                  <p:childTnLst>
                                    <p:set>
                                      <p:cBhvr>
                                        <p:cTn id="78" dur="1" fill="hold">
                                          <p:stCondLst>
                                            <p:cond delay="0"/>
                                          </p:stCondLst>
                                        </p:cTn>
                                        <p:tgtEl>
                                          <p:spTgt spid="5022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50222"/>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50221"/>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50223"/>
                                        </p:tgtEl>
                                        <p:attrNameLst>
                                          <p:attrName>style.visibility</p:attrName>
                                        </p:attrNameLst>
                                      </p:cBhvr>
                                      <p:to>
                                        <p:strVal val="hidden"/>
                                      </p:to>
                                    </p:set>
                                  </p:childTnLst>
                                </p:cTn>
                              </p:par>
                            </p:childTnLst>
                          </p:cTn>
                        </p:par>
                        <p:par>
                          <p:cTn id="85" fill="hold" nodeType="afterGroup">
                            <p:stCondLst>
                              <p:cond delay="500"/>
                            </p:stCondLst>
                            <p:childTnLst>
                              <p:par>
                                <p:cTn id="86" presetID="22" presetClass="entr" presetSubtype="8" fill="hold" grpId="0" nodeType="afterEffect">
                                  <p:stCondLst>
                                    <p:cond delay="0"/>
                                  </p:stCondLst>
                                  <p:childTnLst>
                                    <p:set>
                                      <p:cBhvr>
                                        <p:cTn id="87" dur="1" fill="hold">
                                          <p:stCondLst>
                                            <p:cond delay="0"/>
                                          </p:stCondLst>
                                        </p:cTn>
                                        <p:tgtEl>
                                          <p:spTgt spid="50202"/>
                                        </p:tgtEl>
                                        <p:attrNameLst>
                                          <p:attrName>style.visibility</p:attrName>
                                        </p:attrNameLst>
                                      </p:cBhvr>
                                      <p:to>
                                        <p:strVal val="visible"/>
                                      </p:to>
                                    </p:set>
                                    <p:animEffect transition="in" filter="wipe(left)">
                                      <p:cBhvr>
                                        <p:cTn id="88" dur="500"/>
                                        <p:tgtEl>
                                          <p:spTgt spid="50202"/>
                                        </p:tgtEl>
                                      </p:cBhvr>
                                    </p:animEffect>
                                  </p:childTnLst>
                                </p:cTn>
                              </p:par>
                            </p:childTnLst>
                          </p:cTn>
                        </p:par>
                        <p:par>
                          <p:cTn id="89" fill="hold" nodeType="afterGroup">
                            <p:stCondLst>
                              <p:cond delay="1000"/>
                            </p:stCondLst>
                            <p:childTnLst>
                              <p:par>
                                <p:cTn id="90" presetID="1" presetClass="exit" presetSubtype="0" fill="hold" grpId="1" nodeType="afterEffect">
                                  <p:stCondLst>
                                    <p:cond delay="0"/>
                                  </p:stCondLst>
                                  <p:childTnLst>
                                    <p:set>
                                      <p:cBhvr>
                                        <p:cTn id="91" dur="1" fill="hold">
                                          <p:stCondLst>
                                            <p:cond delay="0"/>
                                          </p:stCondLst>
                                        </p:cTn>
                                        <p:tgtEl>
                                          <p:spTgt spid="50202"/>
                                        </p:tgtEl>
                                        <p:attrNameLst>
                                          <p:attrName>style.visibility</p:attrName>
                                        </p:attrNameLst>
                                      </p:cBhvr>
                                      <p:to>
                                        <p:strVal val="hidden"/>
                                      </p:to>
                                    </p:se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nodeType="clickEffect">
                                  <p:stCondLst>
                                    <p:cond delay="0"/>
                                  </p:stCondLst>
                                  <p:childTnLst>
                                    <p:set>
                                      <p:cBhvr>
                                        <p:cTn id="95" dur="1" fill="hold">
                                          <p:stCondLst>
                                            <p:cond delay="0"/>
                                          </p:stCondLst>
                                        </p:cTn>
                                        <p:tgtEl>
                                          <p:spTgt spid="50224"/>
                                        </p:tgtEl>
                                        <p:attrNameLst>
                                          <p:attrName>style.visibility</p:attrName>
                                        </p:attrNameLst>
                                      </p:cBhvr>
                                      <p:to>
                                        <p:strVal val="visible"/>
                                      </p:to>
                                    </p:set>
                                    <p:animEffect transition="in" filter="wipe(down)">
                                      <p:cBhvr>
                                        <p:cTn id="96" dur="500"/>
                                        <p:tgtEl>
                                          <p:spTgt spid="50224"/>
                                        </p:tgtEl>
                                      </p:cBhvr>
                                    </p:animEffect>
                                  </p:childTnLst>
                                </p:cTn>
                              </p:par>
                            </p:childTnLst>
                          </p:cTn>
                        </p:par>
                        <p:par>
                          <p:cTn id="97" fill="hold" nodeType="afterGroup">
                            <p:stCondLst>
                              <p:cond delay="500"/>
                            </p:stCondLst>
                            <p:childTnLst>
                              <p:par>
                                <p:cTn id="98" presetID="12" presetClass="entr" presetSubtype="4" fill="hold" grpId="0" nodeType="afterEffect">
                                  <p:stCondLst>
                                    <p:cond delay="0"/>
                                  </p:stCondLst>
                                  <p:childTnLst>
                                    <p:set>
                                      <p:cBhvr>
                                        <p:cTn id="99" dur="1" fill="hold">
                                          <p:stCondLst>
                                            <p:cond delay="0"/>
                                          </p:stCondLst>
                                        </p:cTn>
                                        <p:tgtEl>
                                          <p:spTgt spid="50225"/>
                                        </p:tgtEl>
                                        <p:attrNameLst>
                                          <p:attrName>style.visibility</p:attrName>
                                        </p:attrNameLst>
                                      </p:cBhvr>
                                      <p:to>
                                        <p:strVal val="visible"/>
                                      </p:to>
                                    </p:set>
                                    <p:animEffect transition="in" filter="slide(fromBottom)">
                                      <p:cBhvr>
                                        <p:cTn id="100" dur="500"/>
                                        <p:tgtEl>
                                          <p:spTgt spid="50225"/>
                                        </p:tgtEl>
                                      </p:cBhvr>
                                    </p:animEffect>
                                  </p:childTnLst>
                                </p:cTn>
                              </p:par>
                              <p:par>
                                <p:cTn id="101" presetID="12" presetClass="entr" presetSubtype="4" fill="hold" grpId="0" nodeType="withEffect">
                                  <p:stCondLst>
                                    <p:cond delay="0"/>
                                  </p:stCondLst>
                                  <p:childTnLst>
                                    <p:set>
                                      <p:cBhvr>
                                        <p:cTn id="102" dur="1" fill="hold">
                                          <p:stCondLst>
                                            <p:cond delay="0"/>
                                          </p:stCondLst>
                                        </p:cTn>
                                        <p:tgtEl>
                                          <p:spTgt spid="50227"/>
                                        </p:tgtEl>
                                        <p:attrNameLst>
                                          <p:attrName>style.visibility</p:attrName>
                                        </p:attrNameLst>
                                      </p:cBhvr>
                                      <p:to>
                                        <p:strVal val="visible"/>
                                      </p:to>
                                    </p:set>
                                    <p:animEffect transition="in" filter="slide(fromBottom)">
                                      <p:cBhvr>
                                        <p:cTn id="103" dur="500"/>
                                        <p:tgtEl>
                                          <p:spTgt spid="50227"/>
                                        </p:tgtEl>
                                      </p:cBhvr>
                                    </p:animEffect>
                                  </p:childTnLst>
                                </p:cTn>
                              </p:par>
                              <p:par>
                                <p:cTn id="104" presetID="12" presetClass="entr" presetSubtype="4" fill="hold" grpId="0" nodeType="withEffect">
                                  <p:stCondLst>
                                    <p:cond delay="0"/>
                                  </p:stCondLst>
                                  <p:childTnLst>
                                    <p:set>
                                      <p:cBhvr>
                                        <p:cTn id="105" dur="1" fill="hold">
                                          <p:stCondLst>
                                            <p:cond delay="0"/>
                                          </p:stCondLst>
                                        </p:cTn>
                                        <p:tgtEl>
                                          <p:spTgt spid="50226"/>
                                        </p:tgtEl>
                                        <p:attrNameLst>
                                          <p:attrName>style.visibility</p:attrName>
                                        </p:attrNameLst>
                                      </p:cBhvr>
                                      <p:to>
                                        <p:strVal val="visible"/>
                                      </p:to>
                                    </p:set>
                                    <p:animEffect transition="in" filter="slide(fromBottom)">
                                      <p:cBhvr>
                                        <p:cTn id="106" dur="500"/>
                                        <p:tgtEl>
                                          <p:spTgt spid="50226"/>
                                        </p:tgtEl>
                                      </p:cBhvr>
                                    </p:animEffect>
                                  </p:childTnLst>
                                </p:cTn>
                              </p:par>
                            </p:childTnLst>
                          </p:cTn>
                        </p:par>
                        <p:par>
                          <p:cTn id="107" fill="hold" nodeType="afterGroup">
                            <p:stCondLst>
                              <p:cond delay="1000"/>
                            </p:stCondLst>
                            <p:childTnLst>
                              <p:par>
                                <p:cTn id="108" presetID="12" presetClass="entr" presetSubtype="2" fill="hold" grpId="0" nodeType="afterEffect">
                                  <p:stCondLst>
                                    <p:cond delay="0"/>
                                  </p:stCondLst>
                                  <p:childTnLst>
                                    <p:set>
                                      <p:cBhvr>
                                        <p:cTn id="109" dur="1" fill="hold">
                                          <p:stCondLst>
                                            <p:cond delay="0"/>
                                          </p:stCondLst>
                                        </p:cTn>
                                        <p:tgtEl>
                                          <p:spTgt spid="50245"/>
                                        </p:tgtEl>
                                        <p:attrNameLst>
                                          <p:attrName>style.visibility</p:attrName>
                                        </p:attrNameLst>
                                      </p:cBhvr>
                                      <p:to>
                                        <p:strVal val="visible"/>
                                      </p:to>
                                    </p:set>
                                    <p:animEffect transition="in" filter="slide(fromRight)">
                                      <p:cBhvr>
                                        <p:cTn id="110" dur="500"/>
                                        <p:tgtEl>
                                          <p:spTgt spid="50245"/>
                                        </p:tgtEl>
                                      </p:cBhvr>
                                    </p:animEffect>
                                  </p:childTnLst>
                                </p:cTn>
                              </p:par>
                            </p:childTnLst>
                          </p:cTn>
                        </p:par>
                        <p:par>
                          <p:cTn id="111" fill="hold" nodeType="afterGroup">
                            <p:stCondLst>
                              <p:cond delay="1500"/>
                            </p:stCondLst>
                            <p:childTnLst>
                              <p:par>
                                <p:cTn id="112" presetID="12" presetClass="entr" presetSubtype="4" fill="hold" grpId="0" nodeType="afterEffect">
                                  <p:stCondLst>
                                    <p:cond delay="0"/>
                                  </p:stCondLst>
                                  <p:childTnLst>
                                    <p:set>
                                      <p:cBhvr>
                                        <p:cTn id="113" dur="1" fill="hold">
                                          <p:stCondLst>
                                            <p:cond delay="0"/>
                                          </p:stCondLst>
                                        </p:cTn>
                                        <p:tgtEl>
                                          <p:spTgt spid="50246"/>
                                        </p:tgtEl>
                                        <p:attrNameLst>
                                          <p:attrName>style.visibility</p:attrName>
                                        </p:attrNameLst>
                                      </p:cBhvr>
                                      <p:to>
                                        <p:strVal val="visible"/>
                                      </p:to>
                                    </p:set>
                                    <p:animEffect transition="in" filter="slide(fromBottom)">
                                      <p:cBhvr>
                                        <p:cTn id="114" dur="500"/>
                                        <p:tgtEl>
                                          <p:spTgt spid="50246"/>
                                        </p:tgtEl>
                                      </p:cBhvr>
                                    </p:animEffect>
                                  </p:childTnLst>
                                </p:cTn>
                              </p:par>
                              <p:par>
                                <p:cTn id="115" presetID="12" presetClass="entr" presetSubtype="4" fill="hold" grpId="0" nodeType="withEffect">
                                  <p:stCondLst>
                                    <p:cond delay="0"/>
                                  </p:stCondLst>
                                  <p:childTnLst>
                                    <p:set>
                                      <p:cBhvr>
                                        <p:cTn id="116" dur="1" fill="hold">
                                          <p:stCondLst>
                                            <p:cond delay="0"/>
                                          </p:stCondLst>
                                        </p:cTn>
                                        <p:tgtEl>
                                          <p:spTgt spid="50248"/>
                                        </p:tgtEl>
                                        <p:attrNameLst>
                                          <p:attrName>style.visibility</p:attrName>
                                        </p:attrNameLst>
                                      </p:cBhvr>
                                      <p:to>
                                        <p:strVal val="visible"/>
                                      </p:to>
                                    </p:set>
                                    <p:animEffect transition="in" filter="slide(fromBottom)">
                                      <p:cBhvr>
                                        <p:cTn id="117" dur="500"/>
                                        <p:tgtEl>
                                          <p:spTgt spid="50248"/>
                                        </p:tgtEl>
                                      </p:cBhvr>
                                    </p:animEffect>
                                  </p:childTnLst>
                                </p:cTn>
                              </p:par>
                              <p:par>
                                <p:cTn id="118" presetID="12" presetClass="entr" presetSubtype="4" fill="hold" grpId="0" nodeType="withEffect">
                                  <p:stCondLst>
                                    <p:cond delay="0"/>
                                  </p:stCondLst>
                                  <p:childTnLst>
                                    <p:set>
                                      <p:cBhvr>
                                        <p:cTn id="119" dur="1" fill="hold">
                                          <p:stCondLst>
                                            <p:cond delay="0"/>
                                          </p:stCondLst>
                                        </p:cTn>
                                        <p:tgtEl>
                                          <p:spTgt spid="50247"/>
                                        </p:tgtEl>
                                        <p:attrNameLst>
                                          <p:attrName>style.visibility</p:attrName>
                                        </p:attrNameLst>
                                      </p:cBhvr>
                                      <p:to>
                                        <p:strVal val="visible"/>
                                      </p:to>
                                    </p:set>
                                    <p:animEffect transition="in" filter="slide(fromBottom)">
                                      <p:cBhvr>
                                        <p:cTn id="120" dur="500"/>
                                        <p:tgtEl>
                                          <p:spTgt spid="50247"/>
                                        </p:tgtEl>
                                      </p:cBhvr>
                                    </p:animEffect>
                                  </p:childTnLst>
                                </p:cTn>
                              </p:par>
                            </p:childTnLst>
                          </p:cTn>
                        </p:par>
                        <p:par>
                          <p:cTn id="121" fill="hold" nodeType="afterGroup">
                            <p:stCondLst>
                              <p:cond delay="2000"/>
                            </p:stCondLst>
                            <p:childTnLst>
                              <p:par>
                                <p:cTn id="122" presetID="12" presetClass="entr" presetSubtype="2" fill="hold" grpId="0" nodeType="afterEffect">
                                  <p:stCondLst>
                                    <p:cond delay="0"/>
                                  </p:stCondLst>
                                  <p:childTnLst>
                                    <p:set>
                                      <p:cBhvr>
                                        <p:cTn id="123" dur="1" fill="hold">
                                          <p:stCondLst>
                                            <p:cond delay="0"/>
                                          </p:stCondLst>
                                        </p:cTn>
                                        <p:tgtEl>
                                          <p:spTgt spid="50249"/>
                                        </p:tgtEl>
                                        <p:attrNameLst>
                                          <p:attrName>style.visibility</p:attrName>
                                        </p:attrNameLst>
                                      </p:cBhvr>
                                      <p:to>
                                        <p:strVal val="visible"/>
                                      </p:to>
                                    </p:set>
                                    <p:animEffect transition="in" filter="slide(fromRight)">
                                      <p:cBhvr>
                                        <p:cTn id="124" dur="500"/>
                                        <p:tgtEl>
                                          <p:spTgt spid="50249"/>
                                        </p:tgtEl>
                                      </p:cBhvr>
                                    </p:animEffect>
                                  </p:childTnLst>
                                </p:cTn>
                              </p:par>
                            </p:childTnLst>
                          </p:cTn>
                        </p:par>
                        <p:par>
                          <p:cTn id="125" fill="hold" nodeType="afterGroup">
                            <p:stCondLst>
                              <p:cond delay="2500"/>
                            </p:stCondLst>
                            <p:childTnLst>
                              <p:par>
                                <p:cTn id="126" presetID="12" presetClass="entr" presetSubtype="4" fill="hold" grpId="0" nodeType="afterEffect">
                                  <p:stCondLst>
                                    <p:cond delay="0"/>
                                  </p:stCondLst>
                                  <p:childTnLst>
                                    <p:set>
                                      <p:cBhvr>
                                        <p:cTn id="127" dur="1" fill="hold">
                                          <p:stCondLst>
                                            <p:cond delay="0"/>
                                          </p:stCondLst>
                                        </p:cTn>
                                        <p:tgtEl>
                                          <p:spTgt spid="50250"/>
                                        </p:tgtEl>
                                        <p:attrNameLst>
                                          <p:attrName>style.visibility</p:attrName>
                                        </p:attrNameLst>
                                      </p:cBhvr>
                                      <p:to>
                                        <p:strVal val="visible"/>
                                      </p:to>
                                    </p:set>
                                    <p:animEffect transition="in" filter="slide(fromBottom)">
                                      <p:cBhvr>
                                        <p:cTn id="128" dur="500"/>
                                        <p:tgtEl>
                                          <p:spTgt spid="50250"/>
                                        </p:tgtEl>
                                      </p:cBhvr>
                                    </p:animEffect>
                                  </p:childTnLst>
                                </p:cTn>
                              </p:par>
                              <p:par>
                                <p:cTn id="129" presetID="12" presetClass="entr" presetSubtype="4" fill="hold" grpId="0" nodeType="withEffect">
                                  <p:stCondLst>
                                    <p:cond delay="0"/>
                                  </p:stCondLst>
                                  <p:childTnLst>
                                    <p:set>
                                      <p:cBhvr>
                                        <p:cTn id="130" dur="1" fill="hold">
                                          <p:stCondLst>
                                            <p:cond delay="0"/>
                                          </p:stCondLst>
                                        </p:cTn>
                                        <p:tgtEl>
                                          <p:spTgt spid="50252"/>
                                        </p:tgtEl>
                                        <p:attrNameLst>
                                          <p:attrName>style.visibility</p:attrName>
                                        </p:attrNameLst>
                                      </p:cBhvr>
                                      <p:to>
                                        <p:strVal val="visible"/>
                                      </p:to>
                                    </p:set>
                                    <p:animEffect transition="in" filter="slide(fromBottom)">
                                      <p:cBhvr>
                                        <p:cTn id="131" dur="500"/>
                                        <p:tgtEl>
                                          <p:spTgt spid="50252"/>
                                        </p:tgtEl>
                                      </p:cBhvr>
                                    </p:animEffect>
                                  </p:childTnLst>
                                </p:cTn>
                              </p:par>
                              <p:par>
                                <p:cTn id="132" presetID="12" presetClass="entr" presetSubtype="4" fill="hold" grpId="0" nodeType="withEffect">
                                  <p:stCondLst>
                                    <p:cond delay="0"/>
                                  </p:stCondLst>
                                  <p:childTnLst>
                                    <p:set>
                                      <p:cBhvr>
                                        <p:cTn id="133" dur="1" fill="hold">
                                          <p:stCondLst>
                                            <p:cond delay="0"/>
                                          </p:stCondLst>
                                        </p:cTn>
                                        <p:tgtEl>
                                          <p:spTgt spid="50251"/>
                                        </p:tgtEl>
                                        <p:attrNameLst>
                                          <p:attrName>style.visibility</p:attrName>
                                        </p:attrNameLst>
                                      </p:cBhvr>
                                      <p:to>
                                        <p:strVal val="visible"/>
                                      </p:to>
                                    </p:set>
                                    <p:animEffect transition="in" filter="slide(fromBottom)">
                                      <p:cBhvr>
                                        <p:cTn id="134" dur="500"/>
                                        <p:tgtEl>
                                          <p:spTgt spid="50251"/>
                                        </p:tgtEl>
                                      </p:cBhvr>
                                    </p:animEffect>
                                  </p:childTnLst>
                                </p:cTn>
                              </p:par>
                            </p:childTnLst>
                          </p:cTn>
                        </p:par>
                        <p:par>
                          <p:cTn id="135" fill="hold" nodeType="afterGroup">
                            <p:stCondLst>
                              <p:cond delay="3000"/>
                            </p:stCondLst>
                            <p:childTnLst>
                              <p:par>
                                <p:cTn id="136" presetID="12" presetClass="entr" presetSubtype="2" fill="hold" grpId="0" nodeType="afterEffect">
                                  <p:stCondLst>
                                    <p:cond delay="0"/>
                                  </p:stCondLst>
                                  <p:childTnLst>
                                    <p:set>
                                      <p:cBhvr>
                                        <p:cTn id="137" dur="1" fill="hold">
                                          <p:stCondLst>
                                            <p:cond delay="0"/>
                                          </p:stCondLst>
                                        </p:cTn>
                                        <p:tgtEl>
                                          <p:spTgt spid="50253"/>
                                        </p:tgtEl>
                                        <p:attrNameLst>
                                          <p:attrName>style.visibility</p:attrName>
                                        </p:attrNameLst>
                                      </p:cBhvr>
                                      <p:to>
                                        <p:strVal val="visible"/>
                                      </p:to>
                                    </p:set>
                                    <p:animEffect transition="in" filter="slide(fromRight)">
                                      <p:cBhvr>
                                        <p:cTn id="138" dur="500"/>
                                        <p:tgtEl>
                                          <p:spTgt spid="50253"/>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3" presetClass="entr" presetSubtype="16" fill="hold" nodeType="clickEffect">
                                  <p:stCondLst>
                                    <p:cond delay="0"/>
                                  </p:stCondLst>
                                  <p:childTnLst>
                                    <p:set>
                                      <p:cBhvr>
                                        <p:cTn id="142" dur="1" fill="hold">
                                          <p:stCondLst>
                                            <p:cond delay="0"/>
                                          </p:stCondLst>
                                        </p:cTn>
                                        <p:tgtEl>
                                          <p:spTgt spid="50254"/>
                                        </p:tgtEl>
                                        <p:attrNameLst>
                                          <p:attrName>style.visibility</p:attrName>
                                        </p:attrNameLst>
                                      </p:cBhvr>
                                      <p:to>
                                        <p:strVal val="visible"/>
                                      </p:to>
                                    </p:set>
                                    <p:anim calcmode="lin" valueType="num">
                                      <p:cBhvr>
                                        <p:cTn id="143" dur="500" fill="hold"/>
                                        <p:tgtEl>
                                          <p:spTgt spid="50254"/>
                                        </p:tgtEl>
                                        <p:attrNameLst>
                                          <p:attrName>ppt_w</p:attrName>
                                        </p:attrNameLst>
                                      </p:cBhvr>
                                      <p:tavLst>
                                        <p:tav tm="0">
                                          <p:val>
                                            <p:fltVal val="0"/>
                                          </p:val>
                                        </p:tav>
                                        <p:tav tm="100000">
                                          <p:val>
                                            <p:strVal val="#ppt_w"/>
                                          </p:val>
                                        </p:tav>
                                      </p:tavLst>
                                    </p:anim>
                                    <p:anim calcmode="lin" valueType="num">
                                      <p:cBhvr>
                                        <p:cTn id="144" dur="500" fill="hold"/>
                                        <p:tgtEl>
                                          <p:spTgt spid="50254"/>
                                        </p:tgtEl>
                                        <p:attrNameLst>
                                          <p:attrName>ppt_h</p:attrName>
                                        </p:attrNameLst>
                                      </p:cBhvr>
                                      <p:tavLst>
                                        <p:tav tm="0">
                                          <p:val>
                                            <p:fltVal val="0"/>
                                          </p:val>
                                        </p:tav>
                                        <p:tav tm="100000">
                                          <p:val>
                                            <p:strVal val="#ppt_h"/>
                                          </p:val>
                                        </p:tav>
                                      </p:tavLst>
                                    </p:anim>
                                  </p:childTnLst>
                                </p:cTn>
                              </p:par>
                            </p:childTnLst>
                          </p:cTn>
                        </p:par>
                        <p:par>
                          <p:cTn id="145" fill="hold" nodeType="afterGroup">
                            <p:stCondLst>
                              <p:cond delay="500"/>
                            </p:stCondLst>
                            <p:childTnLst>
                              <p:par>
                                <p:cTn id="146" presetID="22" presetClass="entr" presetSubtype="4" fill="hold" nodeType="afterEffect">
                                  <p:stCondLst>
                                    <p:cond delay="0"/>
                                  </p:stCondLst>
                                  <p:childTnLst>
                                    <p:set>
                                      <p:cBhvr>
                                        <p:cTn id="147" dur="1" fill="hold">
                                          <p:stCondLst>
                                            <p:cond delay="0"/>
                                          </p:stCondLst>
                                        </p:cTn>
                                        <p:tgtEl>
                                          <p:spTgt spid="50255"/>
                                        </p:tgtEl>
                                        <p:attrNameLst>
                                          <p:attrName>style.visibility</p:attrName>
                                        </p:attrNameLst>
                                      </p:cBhvr>
                                      <p:to>
                                        <p:strVal val="visible"/>
                                      </p:to>
                                    </p:set>
                                    <p:animEffect transition="in" filter="wipe(down)">
                                      <p:cBhvr>
                                        <p:cTn id="148" dur="500"/>
                                        <p:tgtEl>
                                          <p:spTgt spid="50255"/>
                                        </p:tgtEl>
                                      </p:cBhvr>
                                    </p:animEffect>
                                  </p:childTnLst>
                                </p:cTn>
                              </p:par>
                            </p:childTnLst>
                          </p:cTn>
                        </p:par>
                        <p:par>
                          <p:cTn id="149" fill="hold" nodeType="afterGroup">
                            <p:stCondLst>
                              <p:cond delay="1000"/>
                            </p:stCondLst>
                            <p:childTnLst>
                              <p:par>
                                <p:cTn id="150" presetID="12" presetClass="entr" presetSubtype="8" fill="hold" grpId="0" nodeType="afterEffect">
                                  <p:stCondLst>
                                    <p:cond delay="0"/>
                                  </p:stCondLst>
                                  <p:childTnLst>
                                    <p:set>
                                      <p:cBhvr>
                                        <p:cTn id="151" dur="1" fill="hold">
                                          <p:stCondLst>
                                            <p:cond delay="0"/>
                                          </p:stCondLst>
                                        </p:cTn>
                                        <p:tgtEl>
                                          <p:spTgt spid="50256"/>
                                        </p:tgtEl>
                                        <p:attrNameLst>
                                          <p:attrName>style.visibility</p:attrName>
                                        </p:attrNameLst>
                                      </p:cBhvr>
                                      <p:to>
                                        <p:strVal val="visible"/>
                                      </p:to>
                                    </p:set>
                                    <p:animEffect transition="in" filter="slide(fromLeft)">
                                      <p:cBhvr>
                                        <p:cTn id="152" dur="500"/>
                                        <p:tgtEl>
                                          <p:spTgt spid="50256"/>
                                        </p:tgtEl>
                                      </p:cBhvr>
                                    </p:animEffect>
                                  </p:childTnLst>
                                </p:cTn>
                              </p:par>
                            </p:childTnLst>
                          </p:cTn>
                        </p:par>
                        <p:par>
                          <p:cTn id="153" fill="hold" nodeType="afterGroup">
                            <p:stCondLst>
                              <p:cond delay="1500"/>
                            </p:stCondLst>
                            <p:childTnLst>
                              <p:par>
                                <p:cTn id="154" presetID="12" presetClass="entr" presetSubtype="4" fill="hold" grpId="0" nodeType="afterEffect">
                                  <p:stCondLst>
                                    <p:cond delay="0"/>
                                  </p:stCondLst>
                                  <p:childTnLst>
                                    <p:set>
                                      <p:cBhvr>
                                        <p:cTn id="155" dur="1" fill="hold">
                                          <p:stCondLst>
                                            <p:cond delay="0"/>
                                          </p:stCondLst>
                                        </p:cTn>
                                        <p:tgtEl>
                                          <p:spTgt spid="50257"/>
                                        </p:tgtEl>
                                        <p:attrNameLst>
                                          <p:attrName>style.visibility</p:attrName>
                                        </p:attrNameLst>
                                      </p:cBhvr>
                                      <p:to>
                                        <p:strVal val="visible"/>
                                      </p:to>
                                    </p:set>
                                    <p:animEffect transition="in" filter="slide(fromBottom)">
                                      <p:cBhvr>
                                        <p:cTn id="156" dur="500"/>
                                        <p:tgtEl>
                                          <p:spTgt spid="50257"/>
                                        </p:tgtEl>
                                      </p:cBhvr>
                                    </p:animEffect>
                                  </p:childTnLst>
                                </p:cTn>
                              </p:par>
                            </p:childTnLst>
                          </p:cTn>
                        </p:par>
                        <p:par>
                          <p:cTn id="157" fill="hold" nodeType="afterGroup">
                            <p:stCondLst>
                              <p:cond delay="2000"/>
                            </p:stCondLst>
                            <p:childTnLst>
                              <p:par>
                                <p:cTn id="158" presetID="12" presetClass="entr" presetSubtype="4" fill="hold" grpId="0" nodeType="afterEffect">
                                  <p:stCondLst>
                                    <p:cond delay="0"/>
                                  </p:stCondLst>
                                  <p:childTnLst>
                                    <p:set>
                                      <p:cBhvr>
                                        <p:cTn id="159" dur="1" fill="hold">
                                          <p:stCondLst>
                                            <p:cond delay="0"/>
                                          </p:stCondLst>
                                        </p:cTn>
                                        <p:tgtEl>
                                          <p:spTgt spid="50258"/>
                                        </p:tgtEl>
                                        <p:attrNameLst>
                                          <p:attrName>style.visibility</p:attrName>
                                        </p:attrNameLst>
                                      </p:cBhvr>
                                      <p:to>
                                        <p:strVal val="visible"/>
                                      </p:to>
                                    </p:set>
                                    <p:animEffect transition="in" filter="slide(fromBottom)">
                                      <p:cBhvr>
                                        <p:cTn id="160" dur="500"/>
                                        <p:tgtEl>
                                          <p:spTgt spid="50258"/>
                                        </p:tgtEl>
                                      </p:cBhvr>
                                    </p:animEffect>
                                  </p:childTnLst>
                                </p:cTn>
                              </p:par>
                            </p:childTnLst>
                          </p:cTn>
                        </p:par>
                        <p:par>
                          <p:cTn id="161" fill="hold" nodeType="afterGroup">
                            <p:stCondLst>
                              <p:cond delay="2500"/>
                            </p:stCondLst>
                            <p:childTnLst>
                              <p:par>
                                <p:cTn id="162" presetID="12" presetClass="entr" presetSubtype="4" fill="hold" grpId="0" nodeType="afterEffect">
                                  <p:stCondLst>
                                    <p:cond delay="0"/>
                                  </p:stCondLst>
                                  <p:childTnLst>
                                    <p:set>
                                      <p:cBhvr>
                                        <p:cTn id="163" dur="1" fill="hold">
                                          <p:stCondLst>
                                            <p:cond delay="0"/>
                                          </p:stCondLst>
                                        </p:cTn>
                                        <p:tgtEl>
                                          <p:spTgt spid="50259"/>
                                        </p:tgtEl>
                                        <p:attrNameLst>
                                          <p:attrName>style.visibility</p:attrName>
                                        </p:attrNameLst>
                                      </p:cBhvr>
                                      <p:to>
                                        <p:strVal val="visible"/>
                                      </p:to>
                                    </p:set>
                                    <p:animEffect transition="in" filter="slide(fromBottom)">
                                      <p:cBhvr>
                                        <p:cTn id="164" dur="500"/>
                                        <p:tgtEl>
                                          <p:spTgt spid="50259"/>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8" fill="hold" nodeType="clickEffect">
                                  <p:stCondLst>
                                    <p:cond delay="0"/>
                                  </p:stCondLst>
                                  <p:childTnLst>
                                    <p:set>
                                      <p:cBhvr>
                                        <p:cTn id="168" dur="1" fill="hold">
                                          <p:stCondLst>
                                            <p:cond delay="0"/>
                                          </p:stCondLst>
                                        </p:cTn>
                                        <p:tgtEl>
                                          <p:spTgt spid="50260"/>
                                        </p:tgtEl>
                                        <p:attrNameLst>
                                          <p:attrName>style.visibility</p:attrName>
                                        </p:attrNameLst>
                                      </p:cBhvr>
                                      <p:to>
                                        <p:strVal val="visible"/>
                                      </p:to>
                                    </p:set>
                                    <p:animEffect transition="in" filter="wipe(left)">
                                      <p:cBhvr>
                                        <p:cTn id="169" dur="500"/>
                                        <p:tgtEl>
                                          <p:spTgt spid="50260"/>
                                        </p:tgtEl>
                                      </p:cBhvr>
                                    </p:animEffect>
                                  </p:childTnLst>
                                </p:cTn>
                              </p:par>
                            </p:childTnLst>
                          </p:cTn>
                        </p:par>
                        <p:par>
                          <p:cTn id="170" fill="hold" nodeType="afterGroup">
                            <p:stCondLst>
                              <p:cond delay="500"/>
                            </p:stCondLst>
                            <p:childTnLst>
                              <p:par>
                                <p:cTn id="171" presetID="22" presetClass="entr" presetSubtype="8" fill="hold" nodeType="afterEffect">
                                  <p:stCondLst>
                                    <p:cond delay="0"/>
                                  </p:stCondLst>
                                  <p:childTnLst>
                                    <p:set>
                                      <p:cBhvr>
                                        <p:cTn id="172" dur="1" fill="hold">
                                          <p:stCondLst>
                                            <p:cond delay="0"/>
                                          </p:stCondLst>
                                        </p:cTn>
                                        <p:tgtEl>
                                          <p:spTgt spid="50261"/>
                                        </p:tgtEl>
                                        <p:attrNameLst>
                                          <p:attrName>style.visibility</p:attrName>
                                        </p:attrNameLst>
                                      </p:cBhvr>
                                      <p:to>
                                        <p:strVal val="visible"/>
                                      </p:to>
                                    </p:set>
                                    <p:animEffect transition="in" filter="wipe(left)">
                                      <p:cBhvr>
                                        <p:cTn id="173" dur="500"/>
                                        <p:tgtEl>
                                          <p:spTgt spid="50261"/>
                                        </p:tgtEl>
                                      </p:cBhvr>
                                    </p:animEffect>
                                  </p:childTnLst>
                                </p:cTn>
                              </p:par>
                            </p:childTnLst>
                          </p:cTn>
                        </p:par>
                        <p:par>
                          <p:cTn id="174" fill="hold" nodeType="afterGroup">
                            <p:stCondLst>
                              <p:cond delay="1000"/>
                            </p:stCondLst>
                            <p:childTnLst>
                              <p:par>
                                <p:cTn id="175" presetID="22" presetClass="entr" presetSubtype="8" fill="hold" nodeType="afterEffect">
                                  <p:stCondLst>
                                    <p:cond delay="0"/>
                                  </p:stCondLst>
                                  <p:childTnLst>
                                    <p:set>
                                      <p:cBhvr>
                                        <p:cTn id="176" dur="1" fill="hold">
                                          <p:stCondLst>
                                            <p:cond delay="0"/>
                                          </p:stCondLst>
                                        </p:cTn>
                                        <p:tgtEl>
                                          <p:spTgt spid="50262"/>
                                        </p:tgtEl>
                                        <p:attrNameLst>
                                          <p:attrName>style.visibility</p:attrName>
                                        </p:attrNameLst>
                                      </p:cBhvr>
                                      <p:to>
                                        <p:strVal val="visible"/>
                                      </p:to>
                                    </p:set>
                                    <p:animEffect transition="in" filter="wipe(left)">
                                      <p:cBhvr>
                                        <p:cTn id="177" dur="500"/>
                                        <p:tgtEl>
                                          <p:spTgt spid="50262"/>
                                        </p:tgtEl>
                                      </p:cBhvr>
                                    </p:animEffect>
                                  </p:childTnLst>
                                </p:cTn>
                              </p:par>
                            </p:childTnLst>
                          </p:cTn>
                        </p:par>
                        <p:par>
                          <p:cTn id="178" fill="hold" nodeType="afterGroup">
                            <p:stCondLst>
                              <p:cond delay="1500"/>
                            </p:stCondLst>
                            <p:childTnLst>
                              <p:par>
                                <p:cTn id="179" presetID="22" presetClass="entr" presetSubtype="8" fill="hold" nodeType="afterEffect">
                                  <p:stCondLst>
                                    <p:cond delay="0"/>
                                  </p:stCondLst>
                                  <p:childTnLst>
                                    <p:set>
                                      <p:cBhvr>
                                        <p:cTn id="180" dur="1" fill="hold">
                                          <p:stCondLst>
                                            <p:cond delay="0"/>
                                          </p:stCondLst>
                                        </p:cTn>
                                        <p:tgtEl>
                                          <p:spTgt spid="50263"/>
                                        </p:tgtEl>
                                        <p:attrNameLst>
                                          <p:attrName>style.visibility</p:attrName>
                                        </p:attrNameLst>
                                      </p:cBhvr>
                                      <p:to>
                                        <p:strVal val="visible"/>
                                      </p:to>
                                    </p:set>
                                    <p:animEffect transition="in" filter="wipe(left)">
                                      <p:cBhvr>
                                        <p:cTn id="181" dur="500"/>
                                        <p:tgtEl>
                                          <p:spTgt spid="50263"/>
                                        </p:tgtEl>
                                      </p:cBhvr>
                                    </p:animEffect>
                                  </p:childTnLst>
                                </p:cTn>
                              </p:par>
                            </p:childTnLst>
                          </p:cTn>
                        </p:par>
                        <p:par>
                          <p:cTn id="182" fill="hold" nodeType="afterGroup">
                            <p:stCondLst>
                              <p:cond delay="2000"/>
                            </p:stCondLst>
                            <p:childTnLst>
                              <p:par>
                                <p:cTn id="183" presetID="22" presetClass="entr" presetSubtype="8" fill="hold" nodeType="afterEffect">
                                  <p:stCondLst>
                                    <p:cond delay="0"/>
                                  </p:stCondLst>
                                  <p:childTnLst>
                                    <p:set>
                                      <p:cBhvr>
                                        <p:cTn id="184" dur="1" fill="hold">
                                          <p:stCondLst>
                                            <p:cond delay="0"/>
                                          </p:stCondLst>
                                        </p:cTn>
                                        <p:tgtEl>
                                          <p:spTgt spid="50264"/>
                                        </p:tgtEl>
                                        <p:attrNameLst>
                                          <p:attrName>style.visibility</p:attrName>
                                        </p:attrNameLst>
                                      </p:cBhvr>
                                      <p:to>
                                        <p:strVal val="visible"/>
                                      </p:to>
                                    </p:set>
                                    <p:animEffect transition="in" filter="wipe(left)">
                                      <p:cBhvr>
                                        <p:cTn id="185" dur="500"/>
                                        <p:tgtEl>
                                          <p:spTgt spid="50264"/>
                                        </p:tgtEl>
                                      </p:cBhvr>
                                    </p:animEffect>
                                  </p:childTnLst>
                                </p:cTn>
                              </p:par>
                            </p:childTnLst>
                          </p:cTn>
                        </p:par>
                        <p:par>
                          <p:cTn id="186" fill="hold" nodeType="afterGroup">
                            <p:stCondLst>
                              <p:cond delay="2500"/>
                            </p:stCondLst>
                            <p:childTnLst>
                              <p:par>
                                <p:cTn id="187" presetID="22" presetClass="entr" presetSubtype="8" fill="hold" nodeType="afterEffect">
                                  <p:stCondLst>
                                    <p:cond delay="0"/>
                                  </p:stCondLst>
                                  <p:childTnLst>
                                    <p:set>
                                      <p:cBhvr>
                                        <p:cTn id="188" dur="1" fill="hold">
                                          <p:stCondLst>
                                            <p:cond delay="0"/>
                                          </p:stCondLst>
                                        </p:cTn>
                                        <p:tgtEl>
                                          <p:spTgt spid="50265"/>
                                        </p:tgtEl>
                                        <p:attrNameLst>
                                          <p:attrName>style.visibility</p:attrName>
                                        </p:attrNameLst>
                                      </p:cBhvr>
                                      <p:to>
                                        <p:strVal val="visible"/>
                                      </p:to>
                                    </p:set>
                                    <p:animEffect transition="in" filter="wipe(left)">
                                      <p:cBhvr>
                                        <p:cTn id="189" dur="500"/>
                                        <p:tgtEl>
                                          <p:spTgt spid="50265"/>
                                        </p:tgtEl>
                                      </p:cBhvr>
                                    </p:animEffect>
                                  </p:childTnLst>
                                </p:cTn>
                              </p:par>
                            </p:childTnLst>
                          </p:cTn>
                        </p:par>
                        <p:par>
                          <p:cTn id="190" fill="hold" nodeType="afterGroup">
                            <p:stCondLst>
                              <p:cond delay="3000"/>
                            </p:stCondLst>
                            <p:childTnLst>
                              <p:par>
                                <p:cTn id="191" presetID="22" presetClass="entr" presetSubtype="8" fill="hold" nodeType="afterEffect">
                                  <p:stCondLst>
                                    <p:cond delay="0"/>
                                  </p:stCondLst>
                                  <p:childTnLst>
                                    <p:set>
                                      <p:cBhvr>
                                        <p:cTn id="192" dur="1" fill="hold">
                                          <p:stCondLst>
                                            <p:cond delay="0"/>
                                          </p:stCondLst>
                                        </p:cTn>
                                        <p:tgtEl>
                                          <p:spTgt spid="50266"/>
                                        </p:tgtEl>
                                        <p:attrNameLst>
                                          <p:attrName>style.visibility</p:attrName>
                                        </p:attrNameLst>
                                      </p:cBhvr>
                                      <p:to>
                                        <p:strVal val="visible"/>
                                      </p:to>
                                    </p:set>
                                    <p:animEffect transition="in" filter="wipe(left)">
                                      <p:cBhvr>
                                        <p:cTn id="193" dur="500"/>
                                        <p:tgtEl>
                                          <p:spTgt spid="50266"/>
                                        </p:tgtEl>
                                      </p:cBhvr>
                                    </p:animEffect>
                                  </p:childTnLst>
                                </p:cTn>
                              </p:par>
                            </p:childTnLst>
                          </p:cTn>
                        </p:par>
                        <p:par>
                          <p:cTn id="194" fill="hold" nodeType="afterGroup">
                            <p:stCondLst>
                              <p:cond delay="3500"/>
                            </p:stCondLst>
                            <p:childTnLst>
                              <p:par>
                                <p:cTn id="195" presetID="12" presetClass="entr" presetSubtype="4" fill="hold" grpId="0" nodeType="afterEffect">
                                  <p:stCondLst>
                                    <p:cond delay="0"/>
                                  </p:stCondLst>
                                  <p:childTnLst>
                                    <p:set>
                                      <p:cBhvr>
                                        <p:cTn id="196" dur="1" fill="hold">
                                          <p:stCondLst>
                                            <p:cond delay="0"/>
                                          </p:stCondLst>
                                        </p:cTn>
                                        <p:tgtEl>
                                          <p:spTgt spid="50267"/>
                                        </p:tgtEl>
                                        <p:attrNameLst>
                                          <p:attrName>style.visibility</p:attrName>
                                        </p:attrNameLst>
                                      </p:cBhvr>
                                      <p:to>
                                        <p:strVal val="visible"/>
                                      </p:to>
                                    </p:set>
                                    <p:animEffect transition="in" filter="slide(fromBottom)">
                                      <p:cBhvr>
                                        <p:cTn id="197" dur="500"/>
                                        <p:tgtEl>
                                          <p:spTgt spid="50267"/>
                                        </p:tgtEl>
                                      </p:cBhvr>
                                    </p:animEffect>
                                  </p:childTnLst>
                                </p:cTn>
                              </p:par>
                            </p:childTnLst>
                          </p:cTn>
                        </p:par>
                        <p:par>
                          <p:cTn id="198" fill="hold" nodeType="afterGroup">
                            <p:stCondLst>
                              <p:cond delay="4000"/>
                            </p:stCondLst>
                            <p:childTnLst>
                              <p:par>
                                <p:cTn id="199" presetID="12" presetClass="entr" presetSubtype="4" fill="hold" nodeType="afterEffect">
                                  <p:stCondLst>
                                    <p:cond delay="0"/>
                                  </p:stCondLst>
                                  <p:childTnLst>
                                    <p:set>
                                      <p:cBhvr>
                                        <p:cTn id="200" dur="1" fill="hold">
                                          <p:stCondLst>
                                            <p:cond delay="0"/>
                                          </p:stCondLst>
                                        </p:cTn>
                                        <p:tgtEl>
                                          <p:spTgt spid="50268"/>
                                        </p:tgtEl>
                                        <p:attrNameLst>
                                          <p:attrName>style.visibility</p:attrName>
                                        </p:attrNameLst>
                                      </p:cBhvr>
                                      <p:to>
                                        <p:strVal val="visible"/>
                                      </p:to>
                                    </p:set>
                                    <p:animEffect transition="in" filter="slide(fromBottom)">
                                      <p:cBhvr>
                                        <p:cTn id="201" dur="500"/>
                                        <p:tgtEl>
                                          <p:spTgt spid="50268"/>
                                        </p:tgtEl>
                                      </p:cBhvr>
                                    </p:animEffect>
                                  </p:childTnLst>
                                </p:cTn>
                              </p:par>
                            </p:childTnLst>
                          </p:cTn>
                        </p:par>
                        <p:par>
                          <p:cTn id="202" fill="hold" nodeType="afterGroup">
                            <p:stCondLst>
                              <p:cond delay="4500"/>
                            </p:stCondLst>
                            <p:childTnLst>
                              <p:par>
                                <p:cTn id="203" presetID="12" presetClass="entr" presetSubtype="4" fill="hold" grpId="0" nodeType="afterEffect">
                                  <p:stCondLst>
                                    <p:cond delay="0"/>
                                  </p:stCondLst>
                                  <p:childTnLst>
                                    <p:set>
                                      <p:cBhvr>
                                        <p:cTn id="204" dur="1" fill="hold">
                                          <p:stCondLst>
                                            <p:cond delay="0"/>
                                          </p:stCondLst>
                                        </p:cTn>
                                        <p:tgtEl>
                                          <p:spTgt spid="50269"/>
                                        </p:tgtEl>
                                        <p:attrNameLst>
                                          <p:attrName>style.visibility</p:attrName>
                                        </p:attrNameLst>
                                      </p:cBhvr>
                                      <p:to>
                                        <p:strVal val="visible"/>
                                      </p:to>
                                    </p:set>
                                    <p:animEffect transition="in" filter="slide(fromBottom)">
                                      <p:cBhvr>
                                        <p:cTn id="205" dur="500"/>
                                        <p:tgtEl>
                                          <p:spTgt spid="50269"/>
                                        </p:tgtEl>
                                      </p:cBhvr>
                                    </p:animEffect>
                                  </p:childTnLst>
                                </p:cTn>
                              </p:par>
                            </p:childTnLst>
                          </p:cTn>
                        </p:par>
                      </p:childTnLst>
                    </p:cTn>
                  </p:par>
                  <p:par>
                    <p:cTn id="206" fill="hold" nodeType="clickPar">
                      <p:stCondLst>
                        <p:cond delay="indefinite"/>
                      </p:stCondLst>
                      <p:childTnLst>
                        <p:par>
                          <p:cTn id="207" fill="hold" nodeType="withGroup">
                            <p:stCondLst>
                              <p:cond delay="0"/>
                            </p:stCondLst>
                            <p:childTnLst>
                              <p:par>
                                <p:cTn id="208" presetID="22" presetClass="entr" presetSubtype="8" fill="hold" nodeType="clickEffect">
                                  <p:stCondLst>
                                    <p:cond delay="0"/>
                                  </p:stCondLst>
                                  <p:childTnLst>
                                    <p:set>
                                      <p:cBhvr>
                                        <p:cTn id="209" dur="1" fill="hold">
                                          <p:stCondLst>
                                            <p:cond delay="0"/>
                                          </p:stCondLst>
                                        </p:cTn>
                                        <p:tgtEl>
                                          <p:spTgt spid="50271"/>
                                        </p:tgtEl>
                                        <p:attrNameLst>
                                          <p:attrName>style.visibility</p:attrName>
                                        </p:attrNameLst>
                                      </p:cBhvr>
                                      <p:to>
                                        <p:strVal val="visible"/>
                                      </p:to>
                                    </p:set>
                                    <p:animEffect transition="in" filter="wipe(left)">
                                      <p:cBhvr>
                                        <p:cTn id="210" dur="500"/>
                                        <p:tgtEl>
                                          <p:spTgt spid="50271"/>
                                        </p:tgtEl>
                                      </p:cBhvr>
                                    </p:animEffect>
                                  </p:childTnLst>
                                </p:cTn>
                              </p:par>
                            </p:childTnLst>
                          </p:cTn>
                        </p:par>
                        <p:par>
                          <p:cTn id="211" fill="hold" nodeType="afterGroup">
                            <p:stCondLst>
                              <p:cond delay="500"/>
                            </p:stCondLst>
                            <p:childTnLst>
                              <p:par>
                                <p:cTn id="212" presetID="22" presetClass="entr" presetSubtype="8" fill="hold" nodeType="afterEffect">
                                  <p:stCondLst>
                                    <p:cond delay="0"/>
                                  </p:stCondLst>
                                  <p:childTnLst>
                                    <p:set>
                                      <p:cBhvr>
                                        <p:cTn id="213" dur="1" fill="hold">
                                          <p:stCondLst>
                                            <p:cond delay="0"/>
                                          </p:stCondLst>
                                        </p:cTn>
                                        <p:tgtEl>
                                          <p:spTgt spid="50270"/>
                                        </p:tgtEl>
                                        <p:attrNameLst>
                                          <p:attrName>style.visibility</p:attrName>
                                        </p:attrNameLst>
                                      </p:cBhvr>
                                      <p:to>
                                        <p:strVal val="visible"/>
                                      </p:to>
                                    </p:set>
                                    <p:animEffect transition="in" filter="wipe(left)">
                                      <p:cBhvr>
                                        <p:cTn id="214" dur="500"/>
                                        <p:tgtEl>
                                          <p:spTgt spid="50270"/>
                                        </p:tgtEl>
                                      </p:cBhvr>
                                    </p:animEffect>
                                  </p:childTnLst>
                                </p:cTn>
                              </p:par>
                            </p:childTnLst>
                          </p:cTn>
                        </p:par>
                        <p:par>
                          <p:cTn id="215" fill="hold" nodeType="afterGroup">
                            <p:stCondLst>
                              <p:cond delay="1000"/>
                            </p:stCondLst>
                            <p:childTnLst>
                              <p:par>
                                <p:cTn id="216" presetID="22" presetClass="entr" presetSubtype="8" fill="hold" nodeType="afterEffect">
                                  <p:stCondLst>
                                    <p:cond delay="0"/>
                                  </p:stCondLst>
                                  <p:childTnLst>
                                    <p:set>
                                      <p:cBhvr>
                                        <p:cTn id="217" dur="1" fill="hold">
                                          <p:stCondLst>
                                            <p:cond delay="0"/>
                                          </p:stCondLst>
                                        </p:cTn>
                                        <p:tgtEl>
                                          <p:spTgt spid="50272"/>
                                        </p:tgtEl>
                                        <p:attrNameLst>
                                          <p:attrName>style.visibility</p:attrName>
                                        </p:attrNameLst>
                                      </p:cBhvr>
                                      <p:to>
                                        <p:strVal val="visible"/>
                                      </p:to>
                                    </p:set>
                                    <p:animEffect transition="in" filter="wipe(left)">
                                      <p:cBhvr>
                                        <p:cTn id="218" dur="500"/>
                                        <p:tgtEl>
                                          <p:spTgt spid="50272"/>
                                        </p:tgtEl>
                                      </p:cBhvr>
                                    </p:animEffect>
                                  </p:childTnLst>
                                </p:cTn>
                              </p:par>
                            </p:childTnLst>
                          </p:cTn>
                        </p:par>
                        <p:par>
                          <p:cTn id="219" fill="hold" nodeType="afterGroup">
                            <p:stCondLst>
                              <p:cond delay="1500"/>
                            </p:stCondLst>
                            <p:childTnLst>
                              <p:par>
                                <p:cTn id="220" presetID="22" presetClass="entr" presetSubtype="8" fill="hold" nodeType="afterEffect">
                                  <p:stCondLst>
                                    <p:cond delay="0"/>
                                  </p:stCondLst>
                                  <p:childTnLst>
                                    <p:set>
                                      <p:cBhvr>
                                        <p:cTn id="221" dur="1" fill="hold">
                                          <p:stCondLst>
                                            <p:cond delay="0"/>
                                          </p:stCondLst>
                                        </p:cTn>
                                        <p:tgtEl>
                                          <p:spTgt spid="50273"/>
                                        </p:tgtEl>
                                        <p:attrNameLst>
                                          <p:attrName>style.visibility</p:attrName>
                                        </p:attrNameLst>
                                      </p:cBhvr>
                                      <p:to>
                                        <p:strVal val="visible"/>
                                      </p:to>
                                    </p:set>
                                    <p:animEffect transition="in" filter="wipe(left)">
                                      <p:cBhvr>
                                        <p:cTn id="222" dur="500"/>
                                        <p:tgtEl>
                                          <p:spTgt spid="50273"/>
                                        </p:tgtEl>
                                      </p:cBhvr>
                                    </p:animEffect>
                                  </p:childTnLst>
                                </p:cTn>
                              </p:par>
                            </p:childTnLst>
                          </p:cTn>
                        </p:par>
                        <p:par>
                          <p:cTn id="223" fill="hold" nodeType="afterGroup">
                            <p:stCondLst>
                              <p:cond delay="2000"/>
                            </p:stCondLst>
                            <p:childTnLst>
                              <p:par>
                                <p:cTn id="224" presetID="22" presetClass="entr" presetSubtype="1" fill="hold" nodeType="afterEffect">
                                  <p:stCondLst>
                                    <p:cond delay="0"/>
                                  </p:stCondLst>
                                  <p:childTnLst>
                                    <p:set>
                                      <p:cBhvr>
                                        <p:cTn id="225" dur="1" fill="hold">
                                          <p:stCondLst>
                                            <p:cond delay="0"/>
                                          </p:stCondLst>
                                        </p:cTn>
                                        <p:tgtEl>
                                          <p:spTgt spid="50242"/>
                                        </p:tgtEl>
                                        <p:attrNameLst>
                                          <p:attrName>style.visibility</p:attrName>
                                        </p:attrNameLst>
                                      </p:cBhvr>
                                      <p:to>
                                        <p:strVal val="visible"/>
                                      </p:to>
                                    </p:set>
                                    <p:animEffect transition="in" filter="wipe(up)">
                                      <p:cBhvr>
                                        <p:cTn id="226" dur="500"/>
                                        <p:tgtEl>
                                          <p:spTgt spid="50242"/>
                                        </p:tgtEl>
                                      </p:cBhvr>
                                    </p:animEffect>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2" presetClass="entr" presetSubtype="8" fill="hold" grpId="0" nodeType="clickEffect">
                                  <p:stCondLst>
                                    <p:cond delay="0"/>
                                  </p:stCondLst>
                                  <p:childTnLst>
                                    <p:set>
                                      <p:cBhvr>
                                        <p:cTn id="230" dur="1" fill="hold">
                                          <p:stCondLst>
                                            <p:cond delay="0"/>
                                          </p:stCondLst>
                                        </p:cTn>
                                        <p:tgtEl>
                                          <p:spTgt spid="50203"/>
                                        </p:tgtEl>
                                        <p:attrNameLst>
                                          <p:attrName>style.visibility</p:attrName>
                                        </p:attrNameLst>
                                      </p:cBhvr>
                                      <p:to>
                                        <p:strVal val="visible"/>
                                      </p:to>
                                    </p:set>
                                    <p:animEffect transition="in" filter="wipe(left)">
                                      <p:cBhvr>
                                        <p:cTn id="231" dur="500"/>
                                        <p:tgtEl>
                                          <p:spTgt spid="50203"/>
                                        </p:tgtEl>
                                      </p:cBhvr>
                                    </p:animEffect>
                                  </p:childTnLst>
                                </p:cTn>
                              </p:par>
                            </p:childTnLst>
                          </p:cTn>
                        </p:par>
                        <p:par>
                          <p:cTn id="232" fill="hold" nodeType="afterGroup">
                            <p:stCondLst>
                              <p:cond delay="500"/>
                            </p:stCondLst>
                            <p:childTnLst>
                              <p:par>
                                <p:cTn id="233" presetID="1" presetClass="exit" presetSubtype="0" fill="hold" grpId="1" nodeType="afterEffect">
                                  <p:stCondLst>
                                    <p:cond delay="0"/>
                                  </p:stCondLst>
                                  <p:childTnLst>
                                    <p:set>
                                      <p:cBhvr>
                                        <p:cTn id="234" dur="1" fill="hold">
                                          <p:stCondLst>
                                            <p:cond delay="0"/>
                                          </p:stCondLst>
                                        </p:cTn>
                                        <p:tgtEl>
                                          <p:spTgt spid="50203"/>
                                        </p:tgtEl>
                                        <p:attrNameLst>
                                          <p:attrName>style.visibility</p:attrName>
                                        </p:attrNameLst>
                                      </p:cBhvr>
                                      <p:to>
                                        <p:strVal val="hidden"/>
                                      </p:to>
                                    </p:set>
                                  </p:childTnLst>
                                </p:cTn>
                              </p:par>
                            </p:childTnLst>
                          </p:cTn>
                        </p:par>
                        <p:par>
                          <p:cTn id="235" fill="hold" nodeType="afterGroup">
                            <p:stCondLst>
                              <p:cond delay="500"/>
                            </p:stCondLst>
                            <p:childTnLst>
                              <p:par>
                                <p:cTn id="236" presetID="22" presetClass="entr" presetSubtype="4" fill="hold" nodeType="afterEffect">
                                  <p:stCondLst>
                                    <p:cond delay="0"/>
                                  </p:stCondLst>
                                  <p:childTnLst>
                                    <p:set>
                                      <p:cBhvr>
                                        <p:cTn id="237" dur="1" fill="hold">
                                          <p:stCondLst>
                                            <p:cond delay="0"/>
                                          </p:stCondLst>
                                        </p:cTn>
                                        <p:tgtEl>
                                          <p:spTgt spid="50198"/>
                                        </p:tgtEl>
                                        <p:attrNameLst>
                                          <p:attrName>style.visibility</p:attrName>
                                        </p:attrNameLst>
                                      </p:cBhvr>
                                      <p:to>
                                        <p:strVal val="visible"/>
                                      </p:to>
                                    </p:set>
                                    <p:animEffect transition="in" filter="wipe(down)">
                                      <p:cBhvr>
                                        <p:cTn id="238" dur="500"/>
                                        <p:tgtEl>
                                          <p:spTgt spid="50198"/>
                                        </p:tgtEl>
                                      </p:cBhvr>
                                    </p:animEffect>
                                  </p:childTnLst>
                                </p:cTn>
                              </p:par>
                            </p:childTnLst>
                          </p:cTn>
                        </p:par>
                        <p:par>
                          <p:cTn id="239" fill="hold" nodeType="afterGroup">
                            <p:stCondLst>
                              <p:cond delay="1000"/>
                            </p:stCondLst>
                            <p:childTnLst>
                              <p:par>
                                <p:cTn id="240" presetID="12" presetClass="entr" presetSubtype="4" fill="hold" grpId="0" nodeType="afterEffect">
                                  <p:stCondLst>
                                    <p:cond delay="0"/>
                                  </p:stCondLst>
                                  <p:childTnLst>
                                    <p:set>
                                      <p:cBhvr>
                                        <p:cTn id="241" dur="1" fill="hold">
                                          <p:stCondLst>
                                            <p:cond delay="0"/>
                                          </p:stCondLst>
                                        </p:cTn>
                                        <p:tgtEl>
                                          <p:spTgt spid="50228"/>
                                        </p:tgtEl>
                                        <p:attrNameLst>
                                          <p:attrName>style.visibility</p:attrName>
                                        </p:attrNameLst>
                                      </p:cBhvr>
                                      <p:to>
                                        <p:strVal val="visible"/>
                                      </p:to>
                                    </p:set>
                                    <p:animEffect transition="in" filter="slide(fromBottom)">
                                      <p:cBhvr>
                                        <p:cTn id="242" dur="500"/>
                                        <p:tgtEl>
                                          <p:spTgt spid="50228"/>
                                        </p:tgtEl>
                                      </p:cBhvr>
                                    </p:animEffect>
                                  </p:childTnLst>
                                </p:cTn>
                              </p:par>
                              <p:par>
                                <p:cTn id="243" presetID="12" presetClass="entr" presetSubtype="4" fill="hold" grpId="0" nodeType="withEffect">
                                  <p:stCondLst>
                                    <p:cond delay="0"/>
                                  </p:stCondLst>
                                  <p:childTnLst>
                                    <p:set>
                                      <p:cBhvr>
                                        <p:cTn id="244" dur="1" fill="hold">
                                          <p:stCondLst>
                                            <p:cond delay="0"/>
                                          </p:stCondLst>
                                        </p:cTn>
                                        <p:tgtEl>
                                          <p:spTgt spid="50229"/>
                                        </p:tgtEl>
                                        <p:attrNameLst>
                                          <p:attrName>style.visibility</p:attrName>
                                        </p:attrNameLst>
                                      </p:cBhvr>
                                      <p:to>
                                        <p:strVal val="visible"/>
                                      </p:to>
                                    </p:set>
                                    <p:animEffect transition="in" filter="slide(fromBottom)">
                                      <p:cBhvr>
                                        <p:cTn id="245" dur="500"/>
                                        <p:tgtEl>
                                          <p:spTgt spid="50229"/>
                                        </p:tgtEl>
                                      </p:cBhvr>
                                    </p:animEffect>
                                  </p:childTnLst>
                                </p:cTn>
                              </p:par>
                              <p:par>
                                <p:cTn id="246" presetID="12" presetClass="entr" presetSubtype="4" fill="hold" grpId="0" nodeType="withEffect">
                                  <p:stCondLst>
                                    <p:cond delay="0"/>
                                  </p:stCondLst>
                                  <p:childTnLst>
                                    <p:set>
                                      <p:cBhvr>
                                        <p:cTn id="247" dur="1" fill="hold">
                                          <p:stCondLst>
                                            <p:cond delay="0"/>
                                          </p:stCondLst>
                                        </p:cTn>
                                        <p:tgtEl>
                                          <p:spTgt spid="50230"/>
                                        </p:tgtEl>
                                        <p:attrNameLst>
                                          <p:attrName>style.visibility</p:attrName>
                                        </p:attrNameLst>
                                      </p:cBhvr>
                                      <p:to>
                                        <p:strVal val="visible"/>
                                      </p:to>
                                    </p:set>
                                    <p:animEffect transition="in" filter="slide(fromBottom)">
                                      <p:cBhvr>
                                        <p:cTn id="248" dur="500"/>
                                        <p:tgtEl>
                                          <p:spTgt spid="50230"/>
                                        </p:tgtEl>
                                      </p:cBhvr>
                                    </p:animEffect>
                                  </p:childTnLst>
                                </p:cTn>
                              </p:par>
                              <p:par>
                                <p:cTn id="249" presetID="12" presetClass="entr" presetSubtype="4" fill="hold" grpId="0" nodeType="withEffect">
                                  <p:stCondLst>
                                    <p:cond delay="0"/>
                                  </p:stCondLst>
                                  <p:childTnLst>
                                    <p:set>
                                      <p:cBhvr>
                                        <p:cTn id="250" dur="1" fill="hold">
                                          <p:stCondLst>
                                            <p:cond delay="0"/>
                                          </p:stCondLst>
                                        </p:cTn>
                                        <p:tgtEl>
                                          <p:spTgt spid="50231"/>
                                        </p:tgtEl>
                                        <p:attrNameLst>
                                          <p:attrName>style.visibility</p:attrName>
                                        </p:attrNameLst>
                                      </p:cBhvr>
                                      <p:to>
                                        <p:strVal val="visible"/>
                                      </p:to>
                                    </p:set>
                                    <p:animEffect transition="in" filter="slide(fromBottom)">
                                      <p:cBhvr>
                                        <p:cTn id="251" dur="500"/>
                                        <p:tgtEl>
                                          <p:spTgt spid="50231"/>
                                        </p:tgtEl>
                                      </p:cBhvr>
                                    </p:animEffect>
                                  </p:childTnLst>
                                </p:cTn>
                              </p:par>
                            </p:childTnLst>
                          </p:cTn>
                        </p:par>
                      </p:childTnLst>
                    </p:cTn>
                  </p:par>
                  <p:par>
                    <p:cTn id="252" fill="hold" nodeType="clickPar">
                      <p:stCondLst>
                        <p:cond delay="indefinite"/>
                      </p:stCondLst>
                      <p:childTnLst>
                        <p:par>
                          <p:cTn id="253" fill="hold" nodeType="withGroup">
                            <p:stCondLst>
                              <p:cond delay="0"/>
                            </p:stCondLst>
                            <p:childTnLst>
                              <p:par>
                                <p:cTn id="254" presetID="22" presetClass="entr" presetSubtype="4" fill="hold" nodeType="clickEffect">
                                  <p:stCondLst>
                                    <p:cond delay="0"/>
                                  </p:stCondLst>
                                  <p:childTnLst>
                                    <p:set>
                                      <p:cBhvr>
                                        <p:cTn id="255" dur="1" fill="hold">
                                          <p:stCondLst>
                                            <p:cond delay="0"/>
                                          </p:stCondLst>
                                        </p:cTn>
                                        <p:tgtEl>
                                          <p:spTgt spid="50199"/>
                                        </p:tgtEl>
                                        <p:attrNameLst>
                                          <p:attrName>style.visibility</p:attrName>
                                        </p:attrNameLst>
                                      </p:cBhvr>
                                      <p:to>
                                        <p:strVal val="visible"/>
                                      </p:to>
                                    </p:set>
                                    <p:animEffect transition="in" filter="wipe(down)">
                                      <p:cBhvr>
                                        <p:cTn id="256" dur="500"/>
                                        <p:tgtEl>
                                          <p:spTgt spid="50199"/>
                                        </p:tgtEl>
                                      </p:cBhvr>
                                    </p:animEffect>
                                  </p:childTnLst>
                                </p:cTn>
                              </p:par>
                            </p:childTnLst>
                          </p:cTn>
                        </p:par>
                        <p:par>
                          <p:cTn id="257" fill="hold" nodeType="afterGroup">
                            <p:stCondLst>
                              <p:cond delay="500"/>
                            </p:stCondLst>
                            <p:childTnLst>
                              <p:par>
                                <p:cTn id="258" presetID="1" presetClass="exit" presetSubtype="0" fill="hold" grpId="1" nodeType="afterEffect">
                                  <p:stCondLst>
                                    <p:cond delay="0"/>
                                  </p:stCondLst>
                                  <p:childTnLst>
                                    <p:set>
                                      <p:cBhvr>
                                        <p:cTn id="259" dur="1" fill="hold">
                                          <p:stCondLst>
                                            <p:cond delay="0"/>
                                          </p:stCondLst>
                                        </p:cTn>
                                        <p:tgtEl>
                                          <p:spTgt spid="50228"/>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50229"/>
                                        </p:tgtEl>
                                        <p:attrNameLst>
                                          <p:attrName>style.visibility</p:attrName>
                                        </p:attrNameLst>
                                      </p:cBhvr>
                                      <p:to>
                                        <p:strVal val="hidden"/>
                                      </p:to>
                                    </p:set>
                                  </p:childTnLst>
                                </p:cTn>
                              </p:par>
                              <p:par>
                                <p:cTn id="262" presetID="1" presetClass="exit" presetSubtype="0" fill="hold" grpId="1" nodeType="withEffect">
                                  <p:stCondLst>
                                    <p:cond delay="0"/>
                                  </p:stCondLst>
                                  <p:childTnLst>
                                    <p:set>
                                      <p:cBhvr>
                                        <p:cTn id="263" dur="1" fill="hold">
                                          <p:stCondLst>
                                            <p:cond delay="0"/>
                                          </p:stCondLst>
                                        </p:cTn>
                                        <p:tgtEl>
                                          <p:spTgt spid="50230"/>
                                        </p:tgtEl>
                                        <p:attrNameLst>
                                          <p:attrName>style.visibility</p:attrName>
                                        </p:attrNameLst>
                                      </p:cBhvr>
                                      <p:to>
                                        <p:strVal val="hidden"/>
                                      </p:to>
                                    </p:set>
                                  </p:childTnLst>
                                </p:cTn>
                              </p:par>
                              <p:par>
                                <p:cTn id="264" presetID="1" presetClass="exit" presetSubtype="0" fill="hold" grpId="1" nodeType="withEffect">
                                  <p:stCondLst>
                                    <p:cond delay="0"/>
                                  </p:stCondLst>
                                  <p:childTnLst>
                                    <p:set>
                                      <p:cBhvr>
                                        <p:cTn id="265" dur="1" fill="hold">
                                          <p:stCondLst>
                                            <p:cond delay="0"/>
                                          </p:stCondLst>
                                        </p:cTn>
                                        <p:tgtEl>
                                          <p:spTgt spid="50231"/>
                                        </p:tgtEl>
                                        <p:attrNameLst>
                                          <p:attrName>style.visibility</p:attrName>
                                        </p:attrNameLst>
                                      </p:cBhvr>
                                      <p:to>
                                        <p:strVal val="hidden"/>
                                      </p:to>
                                    </p:set>
                                  </p:childTnLst>
                                </p:cTn>
                              </p:par>
                            </p:childTnLst>
                          </p:cTn>
                        </p:par>
                        <p:par>
                          <p:cTn id="266" fill="hold" nodeType="afterGroup">
                            <p:stCondLst>
                              <p:cond delay="500"/>
                            </p:stCondLst>
                            <p:childTnLst>
                              <p:par>
                                <p:cTn id="267" presetID="12" presetClass="entr" presetSubtype="4" fill="hold" grpId="0" nodeType="afterEffect">
                                  <p:stCondLst>
                                    <p:cond delay="0"/>
                                  </p:stCondLst>
                                  <p:childTnLst>
                                    <p:set>
                                      <p:cBhvr>
                                        <p:cTn id="268" dur="1" fill="hold">
                                          <p:stCondLst>
                                            <p:cond delay="0"/>
                                          </p:stCondLst>
                                        </p:cTn>
                                        <p:tgtEl>
                                          <p:spTgt spid="50232"/>
                                        </p:tgtEl>
                                        <p:attrNameLst>
                                          <p:attrName>style.visibility</p:attrName>
                                        </p:attrNameLst>
                                      </p:cBhvr>
                                      <p:to>
                                        <p:strVal val="visible"/>
                                      </p:to>
                                    </p:set>
                                    <p:animEffect transition="in" filter="slide(fromBottom)">
                                      <p:cBhvr>
                                        <p:cTn id="269" dur="500"/>
                                        <p:tgtEl>
                                          <p:spTgt spid="50232"/>
                                        </p:tgtEl>
                                      </p:cBhvr>
                                    </p:animEffect>
                                  </p:childTnLst>
                                </p:cTn>
                              </p:par>
                              <p:par>
                                <p:cTn id="270" presetID="12" presetClass="entr" presetSubtype="4" fill="hold" grpId="0" nodeType="withEffect">
                                  <p:stCondLst>
                                    <p:cond delay="0"/>
                                  </p:stCondLst>
                                  <p:childTnLst>
                                    <p:set>
                                      <p:cBhvr>
                                        <p:cTn id="271" dur="1" fill="hold">
                                          <p:stCondLst>
                                            <p:cond delay="0"/>
                                          </p:stCondLst>
                                        </p:cTn>
                                        <p:tgtEl>
                                          <p:spTgt spid="50233"/>
                                        </p:tgtEl>
                                        <p:attrNameLst>
                                          <p:attrName>style.visibility</p:attrName>
                                        </p:attrNameLst>
                                      </p:cBhvr>
                                      <p:to>
                                        <p:strVal val="visible"/>
                                      </p:to>
                                    </p:set>
                                    <p:animEffect transition="in" filter="slide(fromBottom)">
                                      <p:cBhvr>
                                        <p:cTn id="272" dur="500"/>
                                        <p:tgtEl>
                                          <p:spTgt spid="50233"/>
                                        </p:tgtEl>
                                      </p:cBhvr>
                                    </p:animEffect>
                                  </p:childTnLst>
                                </p:cTn>
                              </p:par>
                              <p:par>
                                <p:cTn id="273" presetID="12" presetClass="entr" presetSubtype="4" fill="hold" grpId="0" nodeType="withEffect">
                                  <p:stCondLst>
                                    <p:cond delay="0"/>
                                  </p:stCondLst>
                                  <p:childTnLst>
                                    <p:set>
                                      <p:cBhvr>
                                        <p:cTn id="274" dur="1" fill="hold">
                                          <p:stCondLst>
                                            <p:cond delay="0"/>
                                          </p:stCondLst>
                                        </p:cTn>
                                        <p:tgtEl>
                                          <p:spTgt spid="50234"/>
                                        </p:tgtEl>
                                        <p:attrNameLst>
                                          <p:attrName>style.visibility</p:attrName>
                                        </p:attrNameLst>
                                      </p:cBhvr>
                                      <p:to>
                                        <p:strVal val="visible"/>
                                      </p:to>
                                    </p:set>
                                    <p:animEffect transition="in" filter="slide(fromBottom)">
                                      <p:cBhvr>
                                        <p:cTn id="275" dur="500"/>
                                        <p:tgtEl>
                                          <p:spTgt spid="50234"/>
                                        </p:tgtEl>
                                      </p:cBhvr>
                                    </p:animEffect>
                                  </p:childTnLst>
                                </p:cTn>
                              </p:par>
                            </p:childTnLst>
                          </p:cTn>
                        </p:par>
                      </p:childTnLst>
                    </p:cTn>
                  </p:par>
                  <p:par>
                    <p:cTn id="276" fill="hold" nodeType="clickPar">
                      <p:stCondLst>
                        <p:cond delay="indefinite"/>
                      </p:stCondLst>
                      <p:childTnLst>
                        <p:par>
                          <p:cTn id="277" fill="hold" nodeType="withGroup">
                            <p:stCondLst>
                              <p:cond delay="0"/>
                            </p:stCondLst>
                            <p:childTnLst>
                              <p:par>
                                <p:cTn id="278" presetID="22" presetClass="entr" presetSubtype="4" fill="hold" nodeType="clickEffect">
                                  <p:stCondLst>
                                    <p:cond delay="0"/>
                                  </p:stCondLst>
                                  <p:childTnLst>
                                    <p:set>
                                      <p:cBhvr>
                                        <p:cTn id="279" dur="1" fill="hold">
                                          <p:stCondLst>
                                            <p:cond delay="0"/>
                                          </p:stCondLst>
                                        </p:cTn>
                                        <p:tgtEl>
                                          <p:spTgt spid="50200"/>
                                        </p:tgtEl>
                                        <p:attrNameLst>
                                          <p:attrName>style.visibility</p:attrName>
                                        </p:attrNameLst>
                                      </p:cBhvr>
                                      <p:to>
                                        <p:strVal val="visible"/>
                                      </p:to>
                                    </p:set>
                                    <p:animEffect transition="in" filter="wipe(down)">
                                      <p:cBhvr>
                                        <p:cTn id="280" dur="500"/>
                                        <p:tgtEl>
                                          <p:spTgt spid="50200"/>
                                        </p:tgtEl>
                                      </p:cBhvr>
                                    </p:animEffect>
                                  </p:childTnLst>
                                </p:cTn>
                              </p:par>
                            </p:childTnLst>
                          </p:cTn>
                        </p:par>
                        <p:par>
                          <p:cTn id="281" fill="hold" nodeType="afterGroup">
                            <p:stCondLst>
                              <p:cond delay="500"/>
                            </p:stCondLst>
                            <p:childTnLst>
                              <p:par>
                                <p:cTn id="282" presetID="1" presetClass="exit" presetSubtype="0" fill="hold" grpId="1" nodeType="afterEffect">
                                  <p:stCondLst>
                                    <p:cond delay="0"/>
                                  </p:stCondLst>
                                  <p:childTnLst>
                                    <p:set>
                                      <p:cBhvr>
                                        <p:cTn id="283" dur="1" fill="hold">
                                          <p:stCondLst>
                                            <p:cond delay="0"/>
                                          </p:stCondLst>
                                        </p:cTn>
                                        <p:tgtEl>
                                          <p:spTgt spid="50232"/>
                                        </p:tgtEl>
                                        <p:attrNameLst>
                                          <p:attrName>style.visibility</p:attrName>
                                        </p:attrNameLst>
                                      </p:cBhvr>
                                      <p:to>
                                        <p:strVal val="hidden"/>
                                      </p:to>
                                    </p:set>
                                  </p:childTnLst>
                                </p:cTn>
                              </p:par>
                              <p:par>
                                <p:cTn id="284" presetID="1" presetClass="exit" presetSubtype="0" fill="hold" grpId="1" nodeType="withEffect">
                                  <p:stCondLst>
                                    <p:cond delay="0"/>
                                  </p:stCondLst>
                                  <p:childTnLst>
                                    <p:set>
                                      <p:cBhvr>
                                        <p:cTn id="285" dur="1" fill="hold">
                                          <p:stCondLst>
                                            <p:cond delay="0"/>
                                          </p:stCondLst>
                                        </p:cTn>
                                        <p:tgtEl>
                                          <p:spTgt spid="50233"/>
                                        </p:tgtEl>
                                        <p:attrNameLst>
                                          <p:attrName>style.visibility</p:attrName>
                                        </p:attrNameLst>
                                      </p:cBhvr>
                                      <p:to>
                                        <p:strVal val="hidden"/>
                                      </p:to>
                                    </p:set>
                                  </p:childTnLst>
                                </p:cTn>
                              </p:par>
                              <p:par>
                                <p:cTn id="286" presetID="1" presetClass="exit" presetSubtype="0" fill="hold" grpId="1" nodeType="withEffect">
                                  <p:stCondLst>
                                    <p:cond delay="0"/>
                                  </p:stCondLst>
                                  <p:childTnLst>
                                    <p:set>
                                      <p:cBhvr>
                                        <p:cTn id="287" dur="1" fill="hold">
                                          <p:stCondLst>
                                            <p:cond delay="0"/>
                                          </p:stCondLst>
                                        </p:cTn>
                                        <p:tgtEl>
                                          <p:spTgt spid="50234"/>
                                        </p:tgtEl>
                                        <p:attrNameLst>
                                          <p:attrName>style.visibility</p:attrName>
                                        </p:attrNameLst>
                                      </p:cBhvr>
                                      <p:to>
                                        <p:strVal val="hidden"/>
                                      </p:to>
                                    </p:set>
                                  </p:childTnLst>
                                </p:cTn>
                              </p:par>
                            </p:childTnLst>
                          </p:cTn>
                        </p:par>
                        <p:par>
                          <p:cTn id="288" fill="hold" nodeType="afterGroup">
                            <p:stCondLst>
                              <p:cond delay="500"/>
                            </p:stCondLst>
                            <p:childTnLst>
                              <p:par>
                                <p:cTn id="289" presetID="12" presetClass="entr" presetSubtype="4" fill="hold" grpId="0" nodeType="afterEffect">
                                  <p:stCondLst>
                                    <p:cond delay="0"/>
                                  </p:stCondLst>
                                  <p:childTnLst>
                                    <p:set>
                                      <p:cBhvr>
                                        <p:cTn id="290" dur="1" fill="hold">
                                          <p:stCondLst>
                                            <p:cond delay="0"/>
                                          </p:stCondLst>
                                        </p:cTn>
                                        <p:tgtEl>
                                          <p:spTgt spid="50235"/>
                                        </p:tgtEl>
                                        <p:attrNameLst>
                                          <p:attrName>style.visibility</p:attrName>
                                        </p:attrNameLst>
                                      </p:cBhvr>
                                      <p:to>
                                        <p:strVal val="visible"/>
                                      </p:to>
                                    </p:set>
                                    <p:animEffect transition="in" filter="slide(fromBottom)">
                                      <p:cBhvr>
                                        <p:cTn id="291" dur="500"/>
                                        <p:tgtEl>
                                          <p:spTgt spid="50235"/>
                                        </p:tgtEl>
                                      </p:cBhvr>
                                    </p:animEffect>
                                  </p:childTnLst>
                                </p:cTn>
                              </p:par>
                              <p:par>
                                <p:cTn id="292" presetID="12" presetClass="entr" presetSubtype="4" fill="hold" grpId="0" nodeType="withEffect">
                                  <p:stCondLst>
                                    <p:cond delay="0"/>
                                  </p:stCondLst>
                                  <p:childTnLst>
                                    <p:set>
                                      <p:cBhvr>
                                        <p:cTn id="293" dur="1" fill="hold">
                                          <p:stCondLst>
                                            <p:cond delay="0"/>
                                          </p:stCondLst>
                                        </p:cTn>
                                        <p:tgtEl>
                                          <p:spTgt spid="50236"/>
                                        </p:tgtEl>
                                        <p:attrNameLst>
                                          <p:attrName>style.visibility</p:attrName>
                                        </p:attrNameLst>
                                      </p:cBhvr>
                                      <p:to>
                                        <p:strVal val="visible"/>
                                      </p:to>
                                    </p:set>
                                    <p:animEffect transition="in" filter="slide(fromBottom)">
                                      <p:cBhvr>
                                        <p:cTn id="294" dur="500"/>
                                        <p:tgtEl>
                                          <p:spTgt spid="50236"/>
                                        </p:tgtEl>
                                      </p:cBhvr>
                                    </p:animEffect>
                                  </p:childTnLst>
                                </p:cTn>
                              </p:par>
                            </p:childTnLst>
                          </p:cTn>
                        </p:par>
                      </p:childTnLst>
                    </p:cTn>
                  </p:par>
                  <p:par>
                    <p:cTn id="295" fill="hold" nodeType="clickPar">
                      <p:stCondLst>
                        <p:cond delay="indefinite"/>
                      </p:stCondLst>
                      <p:childTnLst>
                        <p:par>
                          <p:cTn id="296" fill="hold" nodeType="withGroup">
                            <p:stCondLst>
                              <p:cond delay="0"/>
                            </p:stCondLst>
                            <p:childTnLst>
                              <p:par>
                                <p:cTn id="297" presetID="22" presetClass="entr" presetSubtype="4" fill="hold" nodeType="clickEffect">
                                  <p:stCondLst>
                                    <p:cond delay="0"/>
                                  </p:stCondLst>
                                  <p:childTnLst>
                                    <p:set>
                                      <p:cBhvr>
                                        <p:cTn id="298" dur="1" fill="hold">
                                          <p:stCondLst>
                                            <p:cond delay="0"/>
                                          </p:stCondLst>
                                        </p:cTn>
                                        <p:tgtEl>
                                          <p:spTgt spid="50201"/>
                                        </p:tgtEl>
                                        <p:attrNameLst>
                                          <p:attrName>style.visibility</p:attrName>
                                        </p:attrNameLst>
                                      </p:cBhvr>
                                      <p:to>
                                        <p:strVal val="visible"/>
                                      </p:to>
                                    </p:set>
                                    <p:animEffect transition="in" filter="wipe(down)">
                                      <p:cBhvr>
                                        <p:cTn id="299" dur="500"/>
                                        <p:tgtEl>
                                          <p:spTgt spid="50201"/>
                                        </p:tgtEl>
                                      </p:cBhvr>
                                    </p:animEffect>
                                  </p:childTnLst>
                                </p:cTn>
                              </p:par>
                            </p:childTnLst>
                          </p:cTn>
                        </p:par>
                        <p:par>
                          <p:cTn id="300" fill="hold" nodeType="afterGroup">
                            <p:stCondLst>
                              <p:cond delay="500"/>
                            </p:stCondLst>
                            <p:childTnLst>
                              <p:par>
                                <p:cTn id="301" presetID="1" presetClass="exit" presetSubtype="0" fill="hold" grpId="1" nodeType="afterEffect">
                                  <p:stCondLst>
                                    <p:cond delay="0"/>
                                  </p:stCondLst>
                                  <p:childTnLst>
                                    <p:set>
                                      <p:cBhvr>
                                        <p:cTn id="302" dur="1" fill="hold">
                                          <p:stCondLst>
                                            <p:cond delay="0"/>
                                          </p:stCondLst>
                                        </p:cTn>
                                        <p:tgtEl>
                                          <p:spTgt spid="50235"/>
                                        </p:tgtEl>
                                        <p:attrNameLst>
                                          <p:attrName>style.visibility</p:attrName>
                                        </p:attrNameLst>
                                      </p:cBhvr>
                                      <p:to>
                                        <p:strVal val="hidden"/>
                                      </p:to>
                                    </p:set>
                                  </p:childTnLst>
                                </p:cTn>
                              </p:par>
                              <p:par>
                                <p:cTn id="303" presetID="1" presetClass="exit" presetSubtype="0" fill="hold" grpId="1" nodeType="withEffect">
                                  <p:stCondLst>
                                    <p:cond delay="0"/>
                                  </p:stCondLst>
                                  <p:childTnLst>
                                    <p:set>
                                      <p:cBhvr>
                                        <p:cTn id="304" dur="1" fill="hold">
                                          <p:stCondLst>
                                            <p:cond delay="0"/>
                                          </p:stCondLst>
                                        </p:cTn>
                                        <p:tgtEl>
                                          <p:spTgt spid="50236"/>
                                        </p:tgtEl>
                                        <p:attrNameLst>
                                          <p:attrName>style.visibility</p:attrName>
                                        </p:attrNameLst>
                                      </p:cBhvr>
                                      <p:to>
                                        <p:strVal val="hidden"/>
                                      </p:to>
                                    </p:set>
                                  </p:childTnLst>
                                </p:cTn>
                              </p:par>
                            </p:childTnLst>
                          </p:cTn>
                        </p:par>
                        <p:par>
                          <p:cTn id="305" fill="hold" nodeType="afterGroup">
                            <p:stCondLst>
                              <p:cond delay="500"/>
                            </p:stCondLst>
                            <p:childTnLst>
                              <p:par>
                                <p:cTn id="306" presetID="12" presetClass="entr" presetSubtype="4" fill="hold" grpId="0" nodeType="afterEffect">
                                  <p:stCondLst>
                                    <p:cond delay="0"/>
                                  </p:stCondLst>
                                  <p:childTnLst>
                                    <p:set>
                                      <p:cBhvr>
                                        <p:cTn id="307" dur="1" fill="hold">
                                          <p:stCondLst>
                                            <p:cond delay="0"/>
                                          </p:stCondLst>
                                        </p:cTn>
                                        <p:tgtEl>
                                          <p:spTgt spid="50274"/>
                                        </p:tgtEl>
                                        <p:attrNameLst>
                                          <p:attrName>style.visibility</p:attrName>
                                        </p:attrNameLst>
                                      </p:cBhvr>
                                      <p:to>
                                        <p:strVal val="visible"/>
                                      </p:to>
                                    </p:set>
                                    <p:animEffect transition="in" filter="slide(fromBottom)">
                                      <p:cBhvr>
                                        <p:cTn id="308" dur="500"/>
                                        <p:tgtEl>
                                          <p:spTgt spid="50274"/>
                                        </p:tgtEl>
                                      </p:cBhvr>
                                    </p:animEffect>
                                  </p:childTnLst>
                                </p:cTn>
                              </p:par>
                            </p:childTnLst>
                          </p:cTn>
                        </p:par>
                        <p:par>
                          <p:cTn id="309" fill="hold" nodeType="afterGroup">
                            <p:stCondLst>
                              <p:cond delay="1000"/>
                            </p:stCondLst>
                            <p:childTnLst>
                              <p:par>
                                <p:cTn id="310" presetID="12" presetClass="entr" presetSubtype="4" fill="hold" grpId="0" nodeType="afterEffect">
                                  <p:stCondLst>
                                    <p:cond delay="0"/>
                                  </p:stCondLst>
                                  <p:childTnLst>
                                    <p:set>
                                      <p:cBhvr>
                                        <p:cTn id="311" dur="1" fill="hold">
                                          <p:stCondLst>
                                            <p:cond delay="0"/>
                                          </p:stCondLst>
                                        </p:cTn>
                                        <p:tgtEl>
                                          <p:spTgt spid="50275"/>
                                        </p:tgtEl>
                                        <p:attrNameLst>
                                          <p:attrName>style.visibility</p:attrName>
                                        </p:attrNameLst>
                                      </p:cBhvr>
                                      <p:to>
                                        <p:strVal val="visible"/>
                                      </p:to>
                                    </p:set>
                                    <p:animEffect transition="in" filter="slide(fromBottom)">
                                      <p:cBhvr>
                                        <p:cTn id="312" dur="500"/>
                                        <p:tgtEl>
                                          <p:spTgt spid="50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02" grpId="0"/>
      <p:bldP spid="50202" grpId="1"/>
      <p:bldP spid="50203" grpId="0"/>
      <p:bldP spid="50203" grpId="1"/>
      <p:bldP spid="50204" grpId="0" animBg="1"/>
      <p:bldP spid="50204" grpId="1" animBg="1"/>
      <p:bldP spid="50205" grpId="0" animBg="1"/>
      <p:bldP spid="50205" grpId="1" animBg="1"/>
      <p:bldP spid="50216" grpId="0" animBg="1"/>
      <p:bldP spid="50216" grpId="1" animBg="1"/>
      <p:bldP spid="50217" grpId="0" animBg="1"/>
      <p:bldP spid="50217" grpId="1" animBg="1"/>
      <p:bldP spid="50218" grpId="0" animBg="1"/>
      <p:bldP spid="50218" grpId="1" animBg="1"/>
      <p:bldP spid="50219" grpId="0" animBg="1"/>
      <p:bldP spid="50219" grpId="1" animBg="1"/>
      <p:bldP spid="50220" grpId="0" animBg="1"/>
      <p:bldP spid="50220" grpId="1" animBg="1"/>
      <p:bldP spid="50221" grpId="0" animBg="1"/>
      <p:bldP spid="50221" grpId="1" animBg="1"/>
      <p:bldP spid="50222" grpId="0" animBg="1"/>
      <p:bldP spid="50222" grpId="1" animBg="1"/>
      <p:bldP spid="50223" grpId="0" animBg="1"/>
      <p:bldP spid="50223" grpId="1" animBg="1"/>
      <p:bldP spid="50225" grpId="0" animBg="1"/>
      <p:bldP spid="50226" grpId="0" animBg="1"/>
      <p:bldP spid="50227" grpId="0" animBg="1"/>
      <p:bldP spid="50228" grpId="0" animBg="1"/>
      <p:bldP spid="50228" grpId="1" animBg="1"/>
      <p:bldP spid="50229" grpId="0" animBg="1"/>
      <p:bldP spid="50229" grpId="1" animBg="1"/>
      <p:bldP spid="50230" grpId="0" animBg="1"/>
      <p:bldP spid="50230" grpId="1" animBg="1"/>
      <p:bldP spid="50231" grpId="0" animBg="1"/>
      <p:bldP spid="50231" grpId="1" animBg="1"/>
      <p:bldP spid="50232" grpId="0" animBg="1"/>
      <p:bldP spid="50232" grpId="1" animBg="1"/>
      <p:bldP spid="50233" grpId="0" animBg="1"/>
      <p:bldP spid="50233" grpId="1" animBg="1"/>
      <p:bldP spid="50234" grpId="0" animBg="1"/>
      <p:bldP spid="50234" grpId="1" animBg="1"/>
      <p:bldP spid="50235" grpId="0" animBg="1"/>
      <p:bldP spid="50235" grpId="1" animBg="1"/>
      <p:bldP spid="50236" grpId="0" animBg="1"/>
      <p:bldP spid="50236" grpId="1" animBg="1"/>
      <p:bldP spid="50245" grpId="0"/>
      <p:bldP spid="50246" grpId="0" animBg="1"/>
      <p:bldP spid="50247" grpId="0" animBg="1"/>
      <p:bldP spid="50248" grpId="0" animBg="1"/>
      <p:bldP spid="50249" grpId="0"/>
      <p:bldP spid="50250" grpId="0" animBg="1"/>
      <p:bldP spid="50251" grpId="0" animBg="1"/>
      <p:bldP spid="50252" grpId="0" animBg="1"/>
      <p:bldP spid="50253" grpId="0"/>
      <p:bldP spid="50256" grpId="0"/>
      <p:bldP spid="50257" grpId="0" animBg="1"/>
      <p:bldP spid="50258" grpId="0" animBg="1"/>
      <p:bldP spid="50259" grpId="0" animBg="1"/>
      <p:bldP spid="50267" grpId="0" animBg="1"/>
      <p:bldP spid="50269" grpId="0" animBg="1"/>
      <p:bldP spid="50274" grpId="0" animBg="1"/>
      <p:bldP spid="50275"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516543-4614-4AC9-8802-E3FE0F36CD9D}"/>
              </a:ext>
            </a:extLst>
          </p:cNvPr>
          <p:cNvSpPr>
            <a:spLocks noGrp="1" noChangeArrowheads="1"/>
          </p:cNvSpPr>
          <p:nvPr>
            <p:ph type="title"/>
          </p:nvPr>
        </p:nvSpPr>
        <p:spPr/>
        <p:txBody>
          <a:bodyPr/>
          <a:lstStyle/>
          <a:p>
            <a:pPr eaLnBrk="1" hangingPunct="1"/>
            <a:r>
              <a:rPr lang="zh-CN" altLang="en-US" sz="1800" b="1"/>
              <a:t>防火墙核心技术比较</a:t>
            </a:r>
          </a:p>
        </p:txBody>
      </p:sp>
      <p:sp>
        <p:nvSpPr>
          <p:cNvPr id="48131" name="Rectangle 4">
            <a:extLst>
              <a:ext uri="{FF2B5EF4-FFF2-40B4-BE49-F238E27FC236}">
                <a16:creationId xmlns:a16="http://schemas.microsoft.com/office/drawing/2014/main" id="{081D2A79-5BF8-40B3-AA6A-1A860694ADB8}"/>
              </a:ext>
            </a:extLst>
          </p:cNvPr>
          <p:cNvSpPr>
            <a:spLocks noChangeArrowheads="1"/>
          </p:cNvSpPr>
          <p:nvPr/>
        </p:nvSpPr>
        <p:spPr bwMode="auto">
          <a:xfrm>
            <a:off x="323850" y="188913"/>
            <a:ext cx="7920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防火墙简介</a:t>
            </a:r>
          </a:p>
        </p:txBody>
      </p:sp>
      <p:graphicFrame>
        <p:nvGraphicFramePr>
          <p:cNvPr id="51387" name="Group 187">
            <a:extLst>
              <a:ext uri="{FF2B5EF4-FFF2-40B4-BE49-F238E27FC236}">
                <a16:creationId xmlns:a16="http://schemas.microsoft.com/office/drawing/2014/main" id="{07B9F8FB-B438-4198-A270-4A10C6269F57}"/>
              </a:ext>
            </a:extLst>
          </p:cNvPr>
          <p:cNvGraphicFramePr>
            <a:graphicFrameLocks noGrp="1"/>
          </p:cNvGraphicFramePr>
          <p:nvPr>
            <p:ph idx="1"/>
          </p:nvPr>
        </p:nvGraphicFramePr>
        <p:xfrm>
          <a:off x="323850" y="1773238"/>
          <a:ext cx="8507413" cy="3190876"/>
        </p:xfrm>
        <a:graphic>
          <a:graphicData uri="http://schemas.openxmlformats.org/drawingml/2006/table">
            <a:tbl>
              <a:tblPr/>
              <a:tblGrid>
                <a:gridCol w="1666875">
                  <a:extLst>
                    <a:ext uri="{9D8B030D-6E8A-4147-A177-3AD203B41FA5}">
                      <a16:colId xmlns:a16="http://schemas.microsoft.com/office/drawing/2014/main" val="20000"/>
                    </a:ext>
                  </a:extLst>
                </a:gridCol>
                <a:gridCol w="1152525">
                  <a:extLst>
                    <a:ext uri="{9D8B030D-6E8A-4147-A177-3AD203B41FA5}">
                      <a16:colId xmlns:a16="http://schemas.microsoft.com/office/drawing/2014/main" val="20001"/>
                    </a:ext>
                  </a:extLst>
                </a:gridCol>
                <a:gridCol w="1152525">
                  <a:extLst>
                    <a:ext uri="{9D8B030D-6E8A-4147-A177-3AD203B41FA5}">
                      <a16:colId xmlns:a16="http://schemas.microsoft.com/office/drawing/2014/main" val="20002"/>
                    </a:ext>
                  </a:extLst>
                </a:gridCol>
                <a:gridCol w="1150938">
                  <a:extLst>
                    <a:ext uri="{9D8B030D-6E8A-4147-A177-3AD203B41FA5}">
                      <a16:colId xmlns:a16="http://schemas.microsoft.com/office/drawing/2014/main" val="20003"/>
                    </a:ext>
                  </a:extLst>
                </a:gridCol>
                <a:gridCol w="1152525">
                  <a:extLst>
                    <a:ext uri="{9D8B030D-6E8A-4147-A177-3AD203B41FA5}">
                      <a16:colId xmlns:a16="http://schemas.microsoft.com/office/drawing/2014/main" val="20004"/>
                    </a:ext>
                  </a:extLst>
                </a:gridCol>
                <a:gridCol w="1152525">
                  <a:extLst>
                    <a:ext uri="{9D8B030D-6E8A-4147-A177-3AD203B41FA5}">
                      <a16:colId xmlns:a16="http://schemas.microsoft.com/office/drawing/2014/main" val="20005"/>
                    </a:ext>
                  </a:extLst>
                </a:gridCol>
                <a:gridCol w="1079500">
                  <a:extLst>
                    <a:ext uri="{9D8B030D-6E8A-4147-A177-3AD203B41FA5}">
                      <a16:colId xmlns:a16="http://schemas.microsoft.com/office/drawing/2014/main" val="20006"/>
                    </a:ext>
                  </a:extLst>
                </a:gridCol>
              </a:tblGrid>
              <a:tr h="306944">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综合安全性</a:t>
                      </a: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网络层保护</a:t>
                      </a: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应用层保护</a:t>
                      </a: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应用层透明</a:t>
                      </a: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整体性能</a:t>
                      </a: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处理对象</a:t>
                      </a:r>
                    </a:p>
                  </a:txBody>
                  <a:tcPr marL="90000" marR="90000" marT="46792" marB="4679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0932">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简单包过滤防火墙</a:t>
                      </a:r>
                    </a:p>
                  </a:txBody>
                  <a:tcPr marL="90000" marR="90000" marT="46792" marB="4679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944">
                <a:tc gridSpan="7">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20304">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状态检测包过滤防火墙</a:t>
                      </a:r>
                    </a:p>
                  </a:txBody>
                  <a:tcPr marL="90000" marR="90000" marT="46792" marB="4679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6944">
                <a:tc gridSpan="7">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480932">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应用代理防火墙</a:t>
                      </a:r>
                    </a:p>
                  </a:txBody>
                  <a:tcPr marL="90000" marR="90000" marT="46792" marB="4679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6944">
                <a:tc gridSpan="7">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r h="480932">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400" b="0" i="0" u="none" strike="noStrike" cap="none" normalizeH="0" baseline="0">
                          <a:ln>
                            <a:noFill/>
                          </a:ln>
                          <a:solidFill>
                            <a:schemeClr val="tx1"/>
                          </a:solidFill>
                          <a:effectLst/>
                          <a:latin typeface="Arial" panose="020B0604020202020204" pitchFamily="34" charset="0"/>
                          <a:ea typeface="宋体" panose="02010600030101010101" pitchFamily="2" charset="-122"/>
                        </a:rPr>
                        <a:t>核检测防火墙</a:t>
                      </a:r>
                    </a:p>
                  </a:txBody>
                  <a:tcPr marL="90000" marR="90000" marT="46792" marB="4679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200" b="0" i="0" u="none" strike="noStrike" cap="none" normalizeH="0" baseline="0">
                        <a:ln>
                          <a:noFill/>
                        </a:ln>
                        <a:solidFill>
                          <a:srgbClr val="FF3300"/>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Arial" panose="020B0604020202020204" pitchFamily="34" charset="0"/>
                          <a:ea typeface="宋体" panose="02010600030101010101" pitchFamily="2" charset="-122"/>
                        </a:defRPr>
                      </a:lvl1pPr>
                      <a:lvl2pPr algn="l">
                        <a:spcBef>
                          <a:spcPct val="20000"/>
                        </a:spcBef>
                        <a:defRPr sz="2400">
                          <a:solidFill>
                            <a:schemeClr val="tx1"/>
                          </a:solidFill>
                          <a:latin typeface="Arial" panose="020B0604020202020204" pitchFamily="34" charset="0"/>
                          <a:ea typeface="宋体" panose="02010600030101010101" pitchFamily="2" charset="-122"/>
                        </a:defRPr>
                      </a:lvl2pPr>
                      <a:lvl3pPr algn="l">
                        <a:spcBef>
                          <a:spcPct val="20000"/>
                        </a:spcBef>
                        <a:defRPr sz="2000">
                          <a:solidFill>
                            <a:schemeClr val="tx1"/>
                          </a:solidFill>
                          <a:latin typeface="Arial" panose="020B0604020202020204" pitchFamily="34" charset="0"/>
                          <a:ea typeface="宋体" panose="02010600030101010101" pitchFamily="2" charset="-122"/>
                        </a:defRPr>
                      </a:lvl3pPr>
                      <a:lvl4pPr algn="l">
                        <a:spcBef>
                          <a:spcPct val="20000"/>
                        </a:spcBef>
                        <a:defRPr>
                          <a:solidFill>
                            <a:schemeClr val="tx1"/>
                          </a:solidFill>
                          <a:latin typeface="Arial" panose="020B0604020202020204" pitchFamily="34" charset="0"/>
                          <a:ea typeface="宋体" panose="02010600030101010101" pitchFamily="2" charset="-122"/>
                        </a:defRPr>
                      </a:lvl4pPr>
                      <a:lvl5pPr algn="l">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90000" marR="90000" marT="46792" marB="4679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8206" name="Text Box 188">
            <a:extLst>
              <a:ext uri="{FF2B5EF4-FFF2-40B4-BE49-F238E27FC236}">
                <a16:creationId xmlns:a16="http://schemas.microsoft.com/office/drawing/2014/main" id="{ACF248B6-6443-4C90-B762-BED33933D36A}"/>
              </a:ext>
            </a:extLst>
          </p:cNvPr>
          <p:cNvSpPr txBox="1">
            <a:spLocks noChangeArrowheads="1"/>
          </p:cNvSpPr>
          <p:nvPr/>
        </p:nvSpPr>
        <p:spPr bwMode="auto">
          <a:xfrm>
            <a:off x="1979613" y="2205038"/>
            <a:ext cx="1152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a:t>
            </a:r>
          </a:p>
        </p:txBody>
      </p:sp>
      <p:sp>
        <p:nvSpPr>
          <p:cNvPr id="48207" name="Text Box 189">
            <a:extLst>
              <a:ext uri="{FF2B5EF4-FFF2-40B4-BE49-F238E27FC236}">
                <a16:creationId xmlns:a16="http://schemas.microsoft.com/office/drawing/2014/main" id="{60114F9A-F1FE-44F4-A93F-63617BEE8485}"/>
              </a:ext>
            </a:extLst>
          </p:cNvPr>
          <p:cNvSpPr txBox="1">
            <a:spLocks noChangeArrowheads="1"/>
          </p:cNvSpPr>
          <p:nvPr/>
        </p:nvSpPr>
        <p:spPr bwMode="auto">
          <a:xfrm>
            <a:off x="1979613" y="2997200"/>
            <a:ext cx="1152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a:t>
            </a:r>
          </a:p>
        </p:txBody>
      </p:sp>
      <p:sp>
        <p:nvSpPr>
          <p:cNvPr id="48208" name="Rectangle 190">
            <a:extLst>
              <a:ext uri="{FF2B5EF4-FFF2-40B4-BE49-F238E27FC236}">
                <a16:creationId xmlns:a16="http://schemas.microsoft.com/office/drawing/2014/main" id="{EA20C21B-CFC0-4210-B830-9F70650355BA}"/>
              </a:ext>
            </a:extLst>
          </p:cNvPr>
          <p:cNvSpPr>
            <a:spLocks noChangeArrowheads="1"/>
          </p:cNvSpPr>
          <p:nvPr/>
        </p:nvSpPr>
        <p:spPr bwMode="auto">
          <a:xfrm>
            <a:off x="2195513" y="3789363"/>
            <a:ext cx="727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a:t>
            </a:r>
          </a:p>
        </p:txBody>
      </p:sp>
      <p:sp>
        <p:nvSpPr>
          <p:cNvPr id="48209" name="Text Box 191">
            <a:extLst>
              <a:ext uri="{FF2B5EF4-FFF2-40B4-BE49-F238E27FC236}">
                <a16:creationId xmlns:a16="http://schemas.microsoft.com/office/drawing/2014/main" id="{A1A897A6-BDFB-4176-862D-60722116B336}"/>
              </a:ext>
            </a:extLst>
          </p:cNvPr>
          <p:cNvSpPr txBox="1">
            <a:spLocks noChangeArrowheads="1"/>
          </p:cNvSpPr>
          <p:nvPr/>
        </p:nvSpPr>
        <p:spPr bwMode="auto">
          <a:xfrm>
            <a:off x="1979613" y="4581525"/>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 ★ ★</a:t>
            </a:r>
          </a:p>
        </p:txBody>
      </p:sp>
      <p:sp>
        <p:nvSpPr>
          <p:cNvPr id="48210" name="Text Box 192">
            <a:extLst>
              <a:ext uri="{FF2B5EF4-FFF2-40B4-BE49-F238E27FC236}">
                <a16:creationId xmlns:a16="http://schemas.microsoft.com/office/drawing/2014/main" id="{613AD471-DE14-4A91-9A5F-16F17B5A8CC1}"/>
              </a:ext>
            </a:extLst>
          </p:cNvPr>
          <p:cNvSpPr txBox="1">
            <a:spLocks noChangeArrowheads="1"/>
          </p:cNvSpPr>
          <p:nvPr/>
        </p:nvSpPr>
        <p:spPr bwMode="auto">
          <a:xfrm>
            <a:off x="3348038" y="2205038"/>
            <a:ext cx="7270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en-US" altLang="zh-CN" sz="1200"/>
              <a:t>★ ★ ★</a:t>
            </a:r>
          </a:p>
        </p:txBody>
      </p:sp>
      <p:sp>
        <p:nvSpPr>
          <p:cNvPr id="48211" name="Text Box 195">
            <a:extLst>
              <a:ext uri="{FF2B5EF4-FFF2-40B4-BE49-F238E27FC236}">
                <a16:creationId xmlns:a16="http://schemas.microsoft.com/office/drawing/2014/main" id="{C5F9C7B4-BF51-436A-AE47-556379BCAB50}"/>
              </a:ext>
            </a:extLst>
          </p:cNvPr>
          <p:cNvSpPr txBox="1">
            <a:spLocks noChangeArrowheads="1"/>
          </p:cNvSpPr>
          <p:nvPr/>
        </p:nvSpPr>
        <p:spPr bwMode="auto">
          <a:xfrm>
            <a:off x="3132138" y="2997200"/>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 ★ ★ ★ ★</a:t>
            </a:r>
          </a:p>
        </p:txBody>
      </p:sp>
      <p:sp>
        <p:nvSpPr>
          <p:cNvPr id="48212" name="Text Box 196">
            <a:extLst>
              <a:ext uri="{FF2B5EF4-FFF2-40B4-BE49-F238E27FC236}">
                <a16:creationId xmlns:a16="http://schemas.microsoft.com/office/drawing/2014/main" id="{CBFFCB06-2832-4CA1-86C7-7220DAFD7486}"/>
              </a:ext>
            </a:extLst>
          </p:cNvPr>
          <p:cNvSpPr txBox="1">
            <a:spLocks noChangeArrowheads="1"/>
          </p:cNvSpPr>
          <p:nvPr/>
        </p:nvSpPr>
        <p:spPr bwMode="auto">
          <a:xfrm>
            <a:off x="3563938" y="3789363"/>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a:t>
            </a:r>
          </a:p>
        </p:txBody>
      </p:sp>
      <p:sp>
        <p:nvSpPr>
          <p:cNvPr id="48213" name="Text Box 197">
            <a:extLst>
              <a:ext uri="{FF2B5EF4-FFF2-40B4-BE49-F238E27FC236}">
                <a16:creationId xmlns:a16="http://schemas.microsoft.com/office/drawing/2014/main" id="{82EAB02D-1954-44DB-98C1-C3F3140655BF}"/>
              </a:ext>
            </a:extLst>
          </p:cNvPr>
          <p:cNvSpPr txBox="1">
            <a:spLocks noChangeArrowheads="1"/>
          </p:cNvSpPr>
          <p:nvPr/>
        </p:nvSpPr>
        <p:spPr bwMode="auto">
          <a:xfrm>
            <a:off x="3132138" y="4581525"/>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 ★ ★ ★ ★</a:t>
            </a:r>
          </a:p>
        </p:txBody>
      </p:sp>
      <p:sp>
        <p:nvSpPr>
          <p:cNvPr id="48214" name="Text Box 198">
            <a:extLst>
              <a:ext uri="{FF2B5EF4-FFF2-40B4-BE49-F238E27FC236}">
                <a16:creationId xmlns:a16="http://schemas.microsoft.com/office/drawing/2014/main" id="{802E546F-51B7-4BC3-8523-13D96DF66DC3}"/>
              </a:ext>
            </a:extLst>
          </p:cNvPr>
          <p:cNvSpPr txBox="1">
            <a:spLocks noChangeArrowheads="1"/>
          </p:cNvSpPr>
          <p:nvPr/>
        </p:nvSpPr>
        <p:spPr bwMode="auto">
          <a:xfrm>
            <a:off x="4643438" y="2205038"/>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a:t>
            </a:r>
          </a:p>
        </p:txBody>
      </p:sp>
      <p:sp>
        <p:nvSpPr>
          <p:cNvPr id="48215" name="Text Box 199">
            <a:extLst>
              <a:ext uri="{FF2B5EF4-FFF2-40B4-BE49-F238E27FC236}">
                <a16:creationId xmlns:a16="http://schemas.microsoft.com/office/drawing/2014/main" id="{EF52C7F2-1B22-40F8-9628-E0C71E2DC1BE}"/>
              </a:ext>
            </a:extLst>
          </p:cNvPr>
          <p:cNvSpPr txBox="1">
            <a:spLocks noChangeArrowheads="1"/>
          </p:cNvSpPr>
          <p:nvPr/>
        </p:nvSpPr>
        <p:spPr bwMode="auto">
          <a:xfrm>
            <a:off x="4572000" y="2997200"/>
            <a:ext cx="5318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a:t>
            </a:r>
          </a:p>
        </p:txBody>
      </p:sp>
      <p:sp>
        <p:nvSpPr>
          <p:cNvPr id="48216" name="Text Box 200">
            <a:extLst>
              <a:ext uri="{FF2B5EF4-FFF2-40B4-BE49-F238E27FC236}">
                <a16:creationId xmlns:a16="http://schemas.microsoft.com/office/drawing/2014/main" id="{62872C63-535B-4315-A55D-5DE9A745F519}"/>
              </a:ext>
            </a:extLst>
          </p:cNvPr>
          <p:cNvSpPr txBox="1">
            <a:spLocks noChangeArrowheads="1"/>
          </p:cNvSpPr>
          <p:nvPr/>
        </p:nvSpPr>
        <p:spPr bwMode="auto">
          <a:xfrm>
            <a:off x="4284663" y="3789363"/>
            <a:ext cx="1117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 ★ ★</a:t>
            </a:r>
          </a:p>
        </p:txBody>
      </p:sp>
      <p:sp>
        <p:nvSpPr>
          <p:cNvPr id="48217" name="Text Box 201">
            <a:extLst>
              <a:ext uri="{FF2B5EF4-FFF2-40B4-BE49-F238E27FC236}">
                <a16:creationId xmlns:a16="http://schemas.microsoft.com/office/drawing/2014/main" id="{537A06CB-F8D6-4901-9FCC-BA0E816B77E3}"/>
              </a:ext>
            </a:extLst>
          </p:cNvPr>
          <p:cNvSpPr txBox="1">
            <a:spLocks noChangeArrowheads="1"/>
          </p:cNvSpPr>
          <p:nvPr/>
        </p:nvSpPr>
        <p:spPr bwMode="auto">
          <a:xfrm>
            <a:off x="4284663" y="4581525"/>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 ★ ★</a:t>
            </a:r>
          </a:p>
        </p:txBody>
      </p:sp>
      <p:sp>
        <p:nvSpPr>
          <p:cNvPr id="48218" name="Text Box 202">
            <a:extLst>
              <a:ext uri="{FF2B5EF4-FFF2-40B4-BE49-F238E27FC236}">
                <a16:creationId xmlns:a16="http://schemas.microsoft.com/office/drawing/2014/main" id="{2D6E1497-EE0E-43E4-874C-C1B443736345}"/>
              </a:ext>
            </a:extLst>
          </p:cNvPr>
          <p:cNvSpPr txBox="1">
            <a:spLocks noChangeArrowheads="1"/>
          </p:cNvSpPr>
          <p:nvPr/>
        </p:nvSpPr>
        <p:spPr bwMode="auto">
          <a:xfrm>
            <a:off x="5435600" y="2205038"/>
            <a:ext cx="11176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 ★ ★ ★ ★</a:t>
            </a:r>
          </a:p>
        </p:txBody>
      </p:sp>
      <p:sp>
        <p:nvSpPr>
          <p:cNvPr id="48219" name="Text Box 203">
            <a:extLst>
              <a:ext uri="{FF2B5EF4-FFF2-40B4-BE49-F238E27FC236}">
                <a16:creationId xmlns:a16="http://schemas.microsoft.com/office/drawing/2014/main" id="{E2F54356-17E8-4D14-B222-6F285F633701}"/>
              </a:ext>
            </a:extLst>
          </p:cNvPr>
          <p:cNvSpPr txBox="1">
            <a:spLocks noChangeArrowheads="1"/>
          </p:cNvSpPr>
          <p:nvPr/>
        </p:nvSpPr>
        <p:spPr bwMode="auto">
          <a:xfrm>
            <a:off x="5435600" y="2997200"/>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 ★ ★ ★ ★</a:t>
            </a:r>
          </a:p>
        </p:txBody>
      </p:sp>
      <p:sp>
        <p:nvSpPr>
          <p:cNvPr id="48220" name="Text Box 204">
            <a:extLst>
              <a:ext uri="{FF2B5EF4-FFF2-40B4-BE49-F238E27FC236}">
                <a16:creationId xmlns:a16="http://schemas.microsoft.com/office/drawing/2014/main" id="{A00B4F29-AAB0-48EA-AAD4-8CE5F477A24D}"/>
              </a:ext>
            </a:extLst>
          </p:cNvPr>
          <p:cNvSpPr txBox="1">
            <a:spLocks noChangeArrowheads="1"/>
          </p:cNvSpPr>
          <p:nvPr/>
        </p:nvSpPr>
        <p:spPr bwMode="auto">
          <a:xfrm>
            <a:off x="5435600" y="4581525"/>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 ★ ★ ★ ★</a:t>
            </a:r>
          </a:p>
        </p:txBody>
      </p:sp>
      <p:sp>
        <p:nvSpPr>
          <p:cNvPr id="48221" name="Text Box 205">
            <a:extLst>
              <a:ext uri="{FF2B5EF4-FFF2-40B4-BE49-F238E27FC236}">
                <a16:creationId xmlns:a16="http://schemas.microsoft.com/office/drawing/2014/main" id="{644FCA9E-05C2-4E72-8B7A-7BE59086D71D}"/>
              </a:ext>
            </a:extLst>
          </p:cNvPr>
          <p:cNvSpPr txBox="1">
            <a:spLocks noChangeArrowheads="1"/>
          </p:cNvSpPr>
          <p:nvPr/>
        </p:nvSpPr>
        <p:spPr bwMode="auto">
          <a:xfrm>
            <a:off x="5795963" y="3789363"/>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a:t>
            </a:r>
          </a:p>
        </p:txBody>
      </p:sp>
      <p:sp>
        <p:nvSpPr>
          <p:cNvPr id="48222" name="Text Box 206">
            <a:extLst>
              <a:ext uri="{FF2B5EF4-FFF2-40B4-BE49-F238E27FC236}">
                <a16:creationId xmlns:a16="http://schemas.microsoft.com/office/drawing/2014/main" id="{4207E5A3-AD84-4F6D-8CDE-2673A4A7E039}"/>
              </a:ext>
            </a:extLst>
          </p:cNvPr>
          <p:cNvSpPr txBox="1">
            <a:spLocks noChangeArrowheads="1"/>
          </p:cNvSpPr>
          <p:nvPr/>
        </p:nvSpPr>
        <p:spPr bwMode="auto">
          <a:xfrm>
            <a:off x="6732588" y="2205038"/>
            <a:ext cx="9223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 ★</a:t>
            </a:r>
          </a:p>
        </p:txBody>
      </p:sp>
      <p:sp>
        <p:nvSpPr>
          <p:cNvPr id="48223" name="Text Box 207">
            <a:extLst>
              <a:ext uri="{FF2B5EF4-FFF2-40B4-BE49-F238E27FC236}">
                <a16:creationId xmlns:a16="http://schemas.microsoft.com/office/drawing/2014/main" id="{D5274B64-4212-412E-8644-66D8C3241DBA}"/>
              </a:ext>
            </a:extLst>
          </p:cNvPr>
          <p:cNvSpPr txBox="1">
            <a:spLocks noChangeArrowheads="1"/>
          </p:cNvSpPr>
          <p:nvPr/>
        </p:nvSpPr>
        <p:spPr bwMode="auto">
          <a:xfrm>
            <a:off x="6588125" y="2997200"/>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 ★ ★</a:t>
            </a:r>
          </a:p>
        </p:txBody>
      </p:sp>
      <p:sp>
        <p:nvSpPr>
          <p:cNvPr id="48224" name="Text Box 208">
            <a:extLst>
              <a:ext uri="{FF2B5EF4-FFF2-40B4-BE49-F238E27FC236}">
                <a16:creationId xmlns:a16="http://schemas.microsoft.com/office/drawing/2014/main" id="{66ED153C-D60A-4FB3-9ED7-9BFD2D63A441}"/>
              </a:ext>
            </a:extLst>
          </p:cNvPr>
          <p:cNvSpPr txBox="1">
            <a:spLocks noChangeArrowheads="1"/>
          </p:cNvSpPr>
          <p:nvPr/>
        </p:nvSpPr>
        <p:spPr bwMode="auto">
          <a:xfrm>
            <a:off x="6948488" y="3789363"/>
            <a:ext cx="336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a:t>
            </a:r>
          </a:p>
        </p:txBody>
      </p:sp>
      <p:sp>
        <p:nvSpPr>
          <p:cNvPr id="48225" name="Text Box 209">
            <a:extLst>
              <a:ext uri="{FF2B5EF4-FFF2-40B4-BE49-F238E27FC236}">
                <a16:creationId xmlns:a16="http://schemas.microsoft.com/office/drawing/2014/main" id="{7094A566-3420-4FB6-9D6B-5CBF6B0E71DE}"/>
              </a:ext>
            </a:extLst>
          </p:cNvPr>
          <p:cNvSpPr txBox="1">
            <a:spLocks noChangeArrowheads="1"/>
          </p:cNvSpPr>
          <p:nvPr/>
        </p:nvSpPr>
        <p:spPr bwMode="auto">
          <a:xfrm>
            <a:off x="6588125" y="4581525"/>
            <a:ext cx="1117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 ★ ★ ★ ★</a:t>
            </a:r>
          </a:p>
        </p:txBody>
      </p:sp>
      <p:sp>
        <p:nvSpPr>
          <p:cNvPr id="48226" name="Text Box 210">
            <a:extLst>
              <a:ext uri="{FF2B5EF4-FFF2-40B4-BE49-F238E27FC236}">
                <a16:creationId xmlns:a16="http://schemas.microsoft.com/office/drawing/2014/main" id="{6D97A145-168F-4FF5-A842-AF596F18AA49}"/>
              </a:ext>
            </a:extLst>
          </p:cNvPr>
          <p:cNvSpPr txBox="1">
            <a:spLocks noChangeArrowheads="1"/>
          </p:cNvSpPr>
          <p:nvPr/>
        </p:nvSpPr>
        <p:spPr bwMode="auto">
          <a:xfrm>
            <a:off x="7740650" y="2133600"/>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单个包报头</a:t>
            </a:r>
          </a:p>
        </p:txBody>
      </p:sp>
      <p:sp>
        <p:nvSpPr>
          <p:cNvPr id="48227" name="Text Box 211">
            <a:extLst>
              <a:ext uri="{FF2B5EF4-FFF2-40B4-BE49-F238E27FC236}">
                <a16:creationId xmlns:a16="http://schemas.microsoft.com/office/drawing/2014/main" id="{D52D6775-6D5E-4A09-B075-B6547F686789}"/>
              </a:ext>
            </a:extLst>
          </p:cNvPr>
          <p:cNvSpPr txBox="1">
            <a:spLocks noChangeArrowheads="1"/>
          </p:cNvSpPr>
          <p:nvPr/>
        </p:nvSpPr>
        <p:spPr bwMode="auto">
          <a:xfrm>
            <a:off x="7740650" y="2997200"/>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单个包报头</a:t>
            </a:r>
          </a:p>
        </p:txBody>
      </p:sp>
      <p:sp>
        <p:nvSpPr>
          <p:cNvPr id="48228" name="Text Box 212">
            <a:extLst>
              <a:ext uri="{FF2B5EF4-FFF2-40B4-BE49-F238E27FC236}">
                <a16:creationId xmlns:a16="http://schemas.microsoft.com/office/drawing/2014/main" id="{DC8FEB3E-F26A-4E85-B3A9-4DF67074526C}"/>
              </a:ext>
            </a:extLst>
          </p:cNvPr>
          <p:cNvSpPr txBox="1">
            <a:spLocks noChangeArrowheads="1"/>
          </p:cNvSpPr>
          <p:nvPr/>
        </p:nvSpPr>
        <p:spPr bwMode="auto">
          <a:xfrm>
            <a:off x="7740650" y="3789363"/>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单个包数据</a:t>
            </a:r>
          </a:p>
        </p:txBody>
      </p:sp>
      <p:sp>
        <p:nvSpPr>
          <p:cNvPr id="48229" name="Text Box 213">
            <a:extLst>
              <a:ext uri="{FF2B5EF4-FFF2-40B4-BE49-F238E27FC236}">
                <a16:creationId xmlns:a16="http://schemas.microsoft.com/office/drawing/2014/main" id="{1A6A4F95-DC26-48A4-90CF-8C14F2BDD44A}"/>
              </a:ext>
            </a:extLst>
          </p:cNvPr>
          <p:cNvSpPr txBox="1">
            <a:spLocks noChangeArrowheads="1"/>
          </p:cNvSpPr>
          <p:nvPr/>
        </p:nvSpPr>
        <p:spPr bwMode="auto">
          <a:xfrm>
            <a:off x="7812088" y="4581525"/>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一次会话</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ext Box 3">
            <a:extLst>
              <a:ext uri="{FF2B5EF4-FFF2-40B4-BE49-F238E27FC236}">
                <a16:creationId xmlns:a16="http://schemas.microsoft.com/office/drawing/2014/main" id="{F58C6E3A-0E0A-48A9-A790-5DAA5AD8800D}"/>
              </a:ext>
            </a:extLst>
          </p:cNvPr>
          <p:cNvSpPr txBox="1">
            <a:spLocks noChangeArrowheads="1"/>
          </p:cNvSpPr>
          <p:nvPr/>
        </p:nvSpPr>
        <p:spPr bwMode="auto">
          <a:xfrm>
            <a:off x="1258888" y="1841500"/>
            <a:ext cx="69342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防火墙简介</a:t>
            </a:r>
            <a:endParaRPr kumimoji="1" lang="en-US" altLang="zh-CN" b="1">
              <a:latin typeface="Times New Roman" panose="02020603050405020304" pitchFamily="18" charset="0"/>
            </a:endParaRPr>
          </a:p>
          <a:p>
            <a:pPr eaLnBrk="1" hangingPunct="1">
              <a:spcBef>
                <a:spcPct val="50000"/>
              </a:spcBef>
              <a:buClr>
                <a:srgbClr val="FF6600"/>
              </a:buClr>
              <a:buFontTx/>
              <a:buAutoNum type="arabicPeriod"/>
            </a:pPr>
            <a:r>
              <a:rPr kumimoji="1" lang="zh-CN" altLang="en-US" b="1">
                <a:latin typeface="Times New Roman" panose="02020603050405020304" pitchFamily="18" charset="0"/>
              </a:rPr>
              <a:t>   </a:t>
            </a:r>
            <a:r>
              <a:rPr kumimoji="1" lang="zh-CN" altLang="en-US" b="1">
                <a:solidFill>
                  <a:srgbClr val="FF0000"/>
                </a:solidFill>
                <a:latin typeface="Times New Roman" panose="02020603050405020304" pitchFamily="18" charset="0"/>
              </a:rPr>
              <a:t>防火墙工作模式</a:t>
            </a:r>
          </a:p>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防火墙功能  </a:t>
            </a:r>
          </a:p>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防火墙性能</a:t>
            </a:r>
            <a:endParaRPr kumimoji="1" lang="en-US" altLang="zh-CN" b="1">
              <a:latin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68C10FE-2749-4FBF-BE44-B3E00CF4E41A}"/>
              </a:ext>
            </a:extLst>
          </p:cNvPr>
          <p:cNvSpPr>
            <a:spLocks noGrp="1" noChangeArrowheads="1"/>
          </p:cNvSpPr>
          <p:nvPr>
            <p:ph type="title"/>
          </p:nvPr>
        </p:nvSpPr>
        <p:spPr>
          <a:xfrm>
            <a:off x="755650" y="549275"/>
            <a:ext cx="8229600" cy="647700"/>
          </a:xfrm>
        </p:spPr>
        <p:txBody>
          <a:bodyPr/>
          <a:lstStyle/>
          <a:p>
            <a:pPr eaLnBrk="1" hangingPunct="1"/>
            <a:r>
              <a:rPr lang="zh-CN" altLang="en-US" sz="2400" b="1"/>
              <a:t>防火墙的三种工作模式</a:t>
            </a:r>
          </a:p>
        </p:txBody>
      </p:sp>
      <p:sp>
        <p:nvSpPr>
          <p:cNvPr id="51203" name="Rectangle 3">
            <a:extLst>
              <a:ext uri="{FF2B5EF4-FFF2-40B4-BE49-F238E27FC236}">
                <a16:creationId xmlns:a16="http://schemas.microsoft.com/office/drawing/2014/main" id="{67255423-71E4-472F-95CA-9B2F27F16204}"/>
              </a:ext>
            </a:extLst>
          </p:cNvPr>
          <p:cNvSpPr>
            <a:spLocks noGrp="1" noChangeArrowheads="1"/>
          </p:cNvSpPr>
          <p:nvPr>
            <p:ph type="body" idx="1"/>
          </p:nvPr>
        </p:nvSpPr>
        <p:spPr>
          <a:xfrm>
            <a:off x="2330450" y="2205038"/>
            <a:ext cx="6643688" cy="431800"/>
          </a:xfrm>
        </p:spPr>
        <p:txBody>
          <a:bodyPr/>
          <a:lstStyle/>
          <a:p>
            <a:pPr eaLnBrk="1" hangingPunct="1">
              <a:buFontTx/>
              <a:buNone/>
            </a:pPr>
            <a:r>
              <a:rPr lang="en-US" altLang="zh-CN" sz="2800" b="1"/>
              <a:t>1</a:t>
            </a:r>
            <a:r>
              <a:rPr lang="zh-CN" altLang="en-US" sz="2800" b="1"/>
              <a:t>、路由模式</a:t>
            </a:r>
          </a:p>
        </p:txBody>
      </p:sp>
      <p:sp>
        <p:nvSpPr>
          <p:cNvPr id="51204" name="Rectangle 4">
            <a:extLst>
              <a:ext uri="{FF2B5EF4-FFF2-40B4-BE49-F238E27FC236}">
                <a16:creationId xmlns:a16="http://schemas.microsoft.com/office/drawing/2014/main" id="{A153BA4F-C7B6-4A60-86F0-C9D5A7CC46AA}"/>
              </a:ext>
            </a:extLst>
          </p:cNvPr>
          <p:cNvSpPr>
            <a:spLocks noChangeArrowheads="1"/>
          </p:cNvSpPr>
          <p:nvPr/>
        </p:nvSpPr>
        <p:spPr bwMode="auto">
          <a:xfrm>
            <a:off x="323850" y="188913"/>
            <a:ext cx="7920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防火墙的工作模式</a:t>
            </a:r>
          </a:p>
        </p:txBody>
      </p:sp>
      <p:sp>
        <p:nvSpPr>
          <p:cNvPr id="51205" name="Text Box 5">
            <a:extLst>
              <a:ext uri="{FF2B5EF4-FFF2-40B4-BE49-F238E27FC236}">
                <a16:creationId xmlns:a16="http://schemas.microsoft.com/office/drawing/2014/main" id="{56371950-4575-4334-B3DB-381BA80467C2}"/>
              </a:ext>
            </a:extLst>
          </p:cNvPr>
          <p:cNvSpPr txBox="1">
            <a:spLocks noChangeArrowheads="1"/>
          </p:cNvSpPr>
          <p:nvPr/>
        </p:nvSpPr>
        <p:spPr bwMode="auto">
          <a:xfrm>
            <a:off x="1763713" y="2924175"/>
            <a:ext cx="3384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t>2</a:t>
            </a:r>
            <a:r>
              <a:rPr lang="zh-CN" altLang="en-US" sz="2800" b="1"/>
              <a:t>、透明模式</a:t>
            </a:r>
          </a:p>
        </p:txBody>
      </p:sp>
      <p:sp>
        <p:nvSpPr>
          <p:cNvPr id="51206" name="Text Box 6">
            <a:extLst>
              <a:ext uri="{FF2B5EF4-FFF2-40B4-BE49-F238E27FC236}">
                <a16:creationId xmlns:a16="http://schemas.microsoft.com/office/drawing/2014/main" id="{D7488244-BB99-4D81-9994-203D659C7261}"/>
              </a:ext>
            </a:extLst>
          </p:cNvPr>
          <p:cNvSpPr txBox="1">
            <a:spLocks noChangeArrowheads="1"/>
          </p:cNvSpPr>
          <p:nvPr/>
        </p:nvSpPr>
        <p:spPr bwMode="auto">
          <a:xfrm>
            <a:off x="1763713" y="3573463"/>
            <a:ext cx="3257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800" b="1"/>
              <a:t>3</a:t>
            </a:r>
            <a:r>
              <a:rPr lang="zh-CN" altLang="en-US" sz="2800" b="1"/>
              <a:t>、混合模式</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877ED046-6CDB-4401-A1F4-D4EB347C856C}"/>
              </a:ext>
            </a:extLst>
          </p:cNvPr>
          <p:cNvSpPr>
            <a:spLocks noGrp="1" noChangeArrowheads="1"/>
          </p:cNvSpPr>
          <p:nvPr>
            <p:ph type="title"/>
          </p:nvPr>
        </p:nvSpPr>
        <p:spPr>
          <a:xfrm>
            <a:off x="286791" y="609010"/>
            <a:ext cx="8229600" cy="719138"/>
          </a:xfrm>
        </p:spPr>
        <p:txBody>
          <a:bodyPr/>
          <a:lstStyle/>
          <a:p>
            <a:pPr algn="ctr" eaLnBrk="1" hangingPunct="1"/>
            <a:r>
              <a:rPr lang="zh-CN" altLang="en-US" sz="2800" b="1" dirty="0"/>
              <a:t>路由模式</a:t>
            </a:r>
          </a:p>
        </p:txBody>
      </p:sp>
      <p:sp>
        <p:nvSpPr>
          <p:cNvPr id="52227" name="Rectangle 4">
            <a:extLst>
              <a:ext uri="{FF2B5EF4-FFF2-40B4-BE49-F238E27FC236}">
                <a16:creationId xmlns:a16="http://schemas.microsoft.com/office/drawing/2014/main" id="{BBFB9D3E-8988-43E8-9D65-B020DBEF6ECC}"/>
              </a:ext>
            </a:extLst>
          </p:cNvPr>
          <p:cNvSpPr>
            <a:spLocks noChangeArrowheads="1"/>
          </p:cNvSpPr>
          <p:nvPr/>
        </p:nvSpPr>
        <p:spPr bwMode="auto">
          <a:xfrm>
            <a:off x="325437" y="-3462"/>
            <a:ext cx="7343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防火墙的工作模式</a:t>
            </a:r>
          </a:p>
        </p:txBody>
      </p:sp>
      <p:pic>
        <p:nvPicPr>
          <p:cNvPr id="52228" name="Picture 5" descr="台组">
            <a:extLst>
              <a:ext uri="{FF2B5EF4-FFF2-40B4-BE49-F238E27FC236}">
                <a16:creationId xmlns:a16="http://schemas.microsoft.com/office/drawing/2014/main" id="{5904B96B-22DD-4DCE-87ED-1E2091B92D9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6013" y="1844675"/>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Picture 6" descr="服组">
            <a:extLst>
              <a:ext uri="{FF2B5EF4-FFF2-40B4-BE49-F238E27FC236}">
                <a16:creationId xmlns:a16="http://schemas.microsoft.com/office/drawing/2014/main" id="{14AA80CC-876D-4F06-854A-4483025B14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763" y="1773238"/>
            <a:ext cx="1511300"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7" descr="墙">
            <a:extLst>
              <a:ext uri="{FF2B5EF4-FFF2-40B4-BE49-F238E27FC236}">
                <a16:creationId xmlns:a16="http://schemas.microsoft.com/office/drawing/2014/main" id="{EF9F333E-DB1F-48B6-85D8-01B9917602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638" y="1484313"/>
            <a:ext cx="503237"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Line 8">
            <a:extLst>
              <a:ext uri="{FF2B5EF4-FFF2-40B4-BE49-F238E27FC236}">
                <a16:creationId xmlns:a16="http://schemas.microsoft.com/office/drawing/2014/main" id="{19EB2C6E-A0FF-432C-83F7-2A6A81AC0C22}"/>
              </a:ext>
            </a:extLst>
          </p:cNvPr>
          <p:cNvSpPr>
            <a:spLocks noChangeShapeType="1"/>
          </p:cNvSpPr>
          <p:nvPr/>
        </p:nvSpPr>
        <p:spPr bwMode="auto">
          <a:xfrm>
            <a:off x="2484438" y="2349500"/>
            <a:ext cx="1800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2232" name="Line 9">
            <a:extLst>
              <a:ext uri="{FF2B5EF4-FFF2-40B4-BE49-F238E27FC236}">
                <a16:creationId xmlns:a16="http://schemas.microsoft.com/office/drawing/2014/main" id="{2D4BA079-B7FB-468C-A58A-3232F9CEBAEF}"/>
              </a:ext>
            </a:extLst>
          </p:cNvPr>
          <p:cNvSpPr>
            <a:spLocks noChangeShapeType="1"/>
          </p:cNvSpPr>
          <p:nvPr/>
        </p:nvSpPr>
        <p:spPr bwMode="auto">
          <a:xfrm>
            <a:off x="4500563" y="2349500"/>
            <a:ext cx="172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2233" name="Text Box 10">
            <a:extLst>
              <a:ext uri="{FF2B5EF4-FFF2-40B4-BE49-F238E27FC236}">
                <a16:creationId xmlns:a16="http://schemas.microsoft.com/office/drawing/2014/main" id="{D796FA39-71EA-41EF-9043-922764EE0EAF}"/>
              </a:ext>
            </a:extLst>
          </p:cNvPr>
          <p:cNvSpPr txBox="1">
            <a:spLocks noChangeArrowheads="1"/>
          </p:cNvSpPr>
          <p:nvPr/>
        </p:nvSpPr>
        <p:spPr bwMode="auto">
          <a:xfrm>
            <a:off x="608400" y="2997200"/>
            <a:ext cx="232967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t>192.168.1.0/24</a:t>
            </a:r>
          </a:p>
          <a:p>
            <a:pPr algn="ctr" eaLnBrk="1" hangingPunct="1">
              <a:spcBef>
                <a:spcPct val="0"/>
              </a:spcBef>
              <a:buFontTx/>
              <a:buNone/>
            </a:pPr>
            <a:r>
              <a:rPr lang="en-US" altLang="zh-CN" sz="2000"/>
              <a:t>GW:192.168.1.254</a:t>
            </a:r>
          </a:p>
        </p:txBody>
      </p:sp>
      <p:sp>
        <p:nvSpPr>
          <p:cNvPr id="52234" name="Text Box 11">
            <a:extLst>
              <a:ext uri="{FF2B5EF4-FFF2-40B4-BE49-F238E27FC236}">
                <a16:creationId xmlns:a16="http://schemas.microsoft.com/office/drawing/2014/main" id="{5E80D649-884F-4EFA-A33D-7C79C17064B9}"/>
              </a:ext>
            </a:extLst>
          </p:cNvPr>
          <p:cNvSpPr txBox="1">
            <a:spLocks noChangeArrowheads="1"/>
          </p:cNvSpPr>
          <p:nvPr/>
        </p:nvSpPr>
        <p:spPr bwMode="auto">
          <a:xfrm>
            <a:off x="6096870" y="2997200"/>
            <a:ext cx="19016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t>10.1.1.0/24</a:t>
            </a:r>
          </a:p>
          <a:p>
            <a:pPr algn="ctr" eaLnBrk="1" hangingPunct="1">
              <a:spcBef>
                <a:spcPct val="0"/>
              </a:spcBef>
              <a:buFontTx/>
              <a:buNone/>
            </a:pPr>
            <a:r>
              <a:rPr lang="en-US" altLang="zh-CN" sz="2000"/>
              <a:t>GW:10.1.1.254</a:t>
            </a:r>
          </a:p>
        </p:txBody>
      </p:sp>
      <p:sp>
        <p:nvSpPr>
          <p:cNvPr id="52235" name="Line 13">
            <a:extLst>
              <a:ext uri="{FF2B5EF4-FFF2-40B4-BE49-F238E27FC236}">
                <a16:creationId xmlns:a16="http://schemas.microsoft.com/office/drawing/2014/main" id="{66756F05-DDE2-4A13-A722-C3365308C0C9}"/>
              </a:ext>
            </a:extLst>
          </p:cNvPr>
          <p:cNvSpPr>
            <a:spLocks noChangeShapeType="1"/>
          </p:cNvSpPr>
          <p:nvPr/>
        </p:nvSpPr>
        <p:spPr bwMode="auto">
          <a:xfrm>
            <a:off x="2916238" y="1989138"/>
            <a:ext cx="100806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2236" name="Line 14">
            <a:extLst>
              <a:ext uri="{FF2B5EF4-FFF2-40B4-BE49-F238E27FC236}">
                <a16:creationId xmlns:a16="http://schemas.microsoft.com/office/drawing/2014/main" id="{8F9E7537-89C4-4F14-94A4-3704957A8EFE}"/>
              </a:ext>
            </a:extLst>
          </p:cNvPr>
          <p:cNvSpPr>
            <a:spLocks noChangeShapeType="1"/>
          </p:cNvSpPr>
          <p:nvPr/>
        </p:nvSpPr>
        <p:spPr bwMode="auto">
          <a:xfrm>
            <a:off x="3924300" y="1989138"/>
            <a:ext cx="360363" cy="360362"/>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2237" name="Text Box 15">
            <a:extLst>
              <a:ext uri="{FF2B5EF4-FFF2-40B4-BE49-F238E27FC236}">
                <a16:creationId xmlns:a16="http://schemas.microsoft.com/office/drawing/2014/main" id="{0E67213F-0247-4D38-A8A9-7124C6B99637}"/>
              </a:ext>
            </a:extLst>
          </p:cNvPr>
          <p:cNvSpPr txBox="1">
            <a:spLocks noChangeArrowheads="1"/>
          </p:cNvSpPr>
          <p:nvPr/>
        </p:nvSpPr>
        <p:spPr bwMode="auto">
          <a:xfrm>
            <a:off x="2508801" y="1700213"/>
            <a:ext cx="18229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dirty="0">
                <a:solidFill>
                  <a:srgbClr val="0000FF"/>
                </a:solidFill>
              </a:rPr>
              <a:t>192.168.1.254</a:t>
            </a:r>
          </a:p>
        </p:txBody>
      </p:sp>
      <p:sp>
        <p:nvSpPr>
          <p:cNvPr id="52238" name="Line 17">
            <a:extLst>
              <a:ext uri="{FF2B5EF4-FFF2-40B4-BE49-F238E27FC236}">
                <a16:creationId xmlns:a16="http://schemas.microsoft.com/office/drawing/2014/main" id="{BEB9A374-C016-411B-809A-78B7BC4D3042}"/>
              </a:ext>
            </a:extLst>
          </p:cNvPr>
          <p:cNvSpPr>
            <a:spLocks noChangeShapeType="1"/>
          </p:cNvSpPr>
          <p:nvPr/>
        </p:nvSpPr>
        <p:spPr bwMode="auto">
          <a:xfrm>
            <a:off x="4859338" y="2708275"/>
            <a:ext cx="100806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2239" name="Line 18">
            <a:extLst>
              <a:ext uri="{FF2B5EF4-FFF2-40B4-BE49-F238E27FC236}">
                <a16:creationId xmlns:a16="http://schemas.microsoft.com/office/drawing/2014/main" id="{D2B08742-68BA-4084-BE50-AB219E200D9E}"/>
              </a:ext>
            </a:extLst>
          </p:cNvPr>
          <p:cNvSpPr>
            <a:spLocks noChangeShapeType="1"/>
          </p:cNvSpPr>
          <p:nvPr/>
        </p:nvSpPr>
        <p:spPr bwMode="auto">
          <a:xfrm flipH="1" flipV="1">
            <a:off x="4500563" y="2349500"/>
            <a:ext cx="358775" cy="35877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2240" name="Text Box 19">
            <a:extLst>
              <a:ext uri="{FF2B5EF4-FFF2-40B4-BE49-F238E27FC236}">
                <a16:creationId xmlns:a16="http://schemas.microsoft.com/office/drawing/2014/main" id="{B04087F4-0CA2-4D11-BD4B-DEBC363CD635}"/>
              </a:ext>
            </a:extLst>
          </p:cNvPr>
          <p:cNvSpPr txBox="1">
            <a:spLocks noChangeArrowheads="1"/>
          </p:cNvSpPr>
          <p:nvPr/>
        </p:nvSpPr>
        <p:spPr bwMode="auto">
          <a:xfrm>
            <a:off x="4685746" y="2708275"/>
            <a:ext cx="1394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0000FF"/>
                </a:solidFill>
              </a:rPr>
              <a:t>10.1.1.254</a:t>
            </a:r>
          </a:p>
        </p:txBody>
      </p:sp>
      <p:sp>
        <p:nvSpPr>
          <p:cNvPr id="52241" name="Text Box 20">
            <a:extLst>
              <a:ext uri="{FF2B5EF4-FFF2-40B4-BE49-F238E27FC236}">
                <a16:creationId xmlns:a16="http://schemas.microsoft.com/office/drawing/2014/main" id="{B752F2AF-8C1B-4324-8935-7BFCC94D346C}"/>
              </a:ext>
            </a:extLst>
          </p:cNvPr>
          <p:cNvSpPr txBox="1">
            <a:spLocks noChangeArrowheads="1"/>
          </p:cNvSpPr>
          <p:nvPr/>
        </p:nvSpPr>
        <p:spPr bwMode="auto">
          <a:xfrm>
            <a:off x="286791" y="4067785"/>
            <a:ext cx="8772525" cy="3120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、工作于路由模式时，防火墙各网口所接的局域网必须是不同的网段，如处于同一网段， 它们之间将无法进行通信。</a:t>
            </a:r>
          </a:p>
          <a:p>
            <a:pPr eaLnBrk="1" hangingPunct="1">
              <a:lnSpc>
                <a:spcPct val="120000"/>
              </a:lnSpc>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、如果用户试图在一个已经形成了的网络里添加防火墙，而此防火墙又只能工作于路由方式，则与防火墙所接的主机（或路由器）的网关都要指向防火墙。如果用户的网络非常复杂时，设置时就会很麻烦。 </a:t>
            </a:r>
          </a:p>
          <a:p>
            <a:pPr eaLnBrk="1" hangingPunct="1">
              <a:spcBef>
                <a:spcPct val="0"/>
              </a:spcBef>
              <a:buFontTx/>
              <a:buNone/>
            </a:pPr>
            <a:endParaRPr lang="en-US" altLang="zh-C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47562" y="-3550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sp>
        <p:nvSpPr>
          <p:cNvPr id="10" name="文本框 9">
            <a:extLst>
              <a:ext uri="{FF2B5EF4-FFF2-40B4-BE49-F238E27FC236}">
                <a16:creationId xmlns:a16="http://schemas.microsoft.com/office/drawing/2014/main" id="{C5335DC1-F1DE-4023-9A13-6105A9FB76EE}"/>
              </a:ext>
            </a:extLst>
          </p:cNvPr>
          <p:cNvSpPr txBox="1"/>
          <p:nvPr/>
        </p:nvSpPr>
        <p:spPr>
          <a:xfrm>
            <a:off x="395536" y="1052736"/>
            <a:ext cx="8496944" cy="5186869"/>
          </a:xfrm>
          <a:prstGeom prst="rect">
            <a:avLst/>
          </a:prstGeom>
          <a:noFill/>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在</a:t>
            </a:r>
            <a:r>
              <a:rPr lang="en-US" altLang="zh-CN" sz="2800" dirty="0">
                <a:latin typeface="微软雅黑" panose="020B0503020204020204" pitchFamily="34" charset="-122"/>
                <a:ea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rPr>
              <a:t>并不流行的</a:t>
            </a:r>
            <a:r>
              <a:rPr lang="en-US" altLang="zh-CN" sz="2800" dirty="0">
                <a:latin typeface="微软雅黑" panose="020B0503020204020204" pitchFamily="34" charset="-122"/>
                <a:ea typeface="微软雅黑" panose="020B0503020204020204" pitchFamily="34" charset="-122"/>
              </a:rPr>
              <a:t>1980</a:t>
            </a:r>
            <a:r>
              <a:rPr lang="zh-CN" altLang="en-US" sz="2800" dirty="0">
                <a:latin typeface="微软雅黑" panose="020B0503020204020204" pitchFamily="34" charset="-122"/>
                <a:ea typeface="微软雅黑" panose="020B0503020204020204" pitchFamily="34" charset="-122"/>
              </a:rPr>
              <a:t>年代，企业网络大多</a:t>
            </a:r>
          </a:p>
          <a:p>
            <a:pPr>
              <a:lnSpc>
                <a:spcPct val="150000"/>
              </a:lnSpc>
            </a:pPr>
            <a:r>
              <a:rPr lang="zh-CN" altLang="en-US" sz="2800" dirty="0">
                <a:latin typeface="微软雅黑" panose="020B0503020204020204" pitchFamily="34" charset="-122"/>
                <a:ea typeface="微软雅黑" panose="020B0503020204020204" pitchFamily="34" charset="-122"/>
              </a:rPr>
              <a:t>是封闭的局域网，与外部网络在物理上是隔开的，网络上的计算机均由内部员工使用，内部网络被认为是安全的和可信的。</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到了</a:t>
            </a:r>
            <a:r>
              <a:rPr lang="en-US" altLang="zh-CN" sz="2800" dirty="0">
                <a:latin typeface="微软雅黑" panose="020B0503020204020204" pitchFamily="34" charset="-122"/>
                <a:ea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rPr>
              <a:t>逐步普及的时候，为了提高资源共享的效率和更好地获取信息，企业网络就通过路由器连接到了</a:t>
            </a:r>
            <a:r>
              <a:rPr lang="en-US" altLang="zh-CN" sz="2800" dirty="0">
                <a:latin typeface="微软雅黑" panose="020B0503020204020204" pitchFamily="34" charset="-122"/>
                <a:ea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60252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6117B690-F895-4C82-8541-03B6CAB6E50B}"/>
              </a:ext>
            </a:extLst>
          </p:cNvPr>
          <p:cNvSpPr>
            <a:spLocks noGrp="1" noChangeArrowheads="1"/>
          </p:cNvSpPr>
          <p:nvPr>
            <p:ph type="title"/>
          </p:nvPr>
        </p:nvSpPr>
        <p:spPr>
          <a:xfrm>
            <a:off x="503238" y="603538"/>
            <a:ext cx="8229600" cy="868362"/>
          </a:xfrm>
        </p:spPr>
        <p:txBody>
          <a:bodyPr/>
          <a:lstStyle/>
          <a:p>
            <a:pPr algn="ctr" eaLnBrk="1" hangingPunct="1"/>
            <a:r>
              <a:rPr lang="zh-CN" altLang="en-US" sz="2800" b="1" dirty="0"/>
              <a:t>透明模式</a:t>
            </a:r>
          </a:p>
        </p:txBody>
      </p:sp>
      <p:pic>
        <p:nvPicPr>
          <p:cNvPr id="53252" name="Picture 5" descr="台组">
            <a:extLst>
              <a:ext uri="{FF2B5EF4-FFF2-40B4-BE49-F238E27FC236}">
                <a16:creationId xmlns:a16="http://schemas.microsoft.com/office/drawing/2014/main" id="{36D8969F-8754-4EBF-95A6-AB89D7090B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550" y="2205038"/>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7" descr="internet">
            <a:extLst>
              <a:ext uri="{FF2B5EF4-FFF2-40B4-BE49-F238E27FC236}">
                <a16:creationId xmlns:a16="http://schemas.microsoft.com/office/drawing/2014/main" id="{CF66A34D-9A5B-417A-871F-FEF98A0B49F1}"/>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6732588" y="1341438"/>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8" descr="墙">
            <a:extLst>
              <a:ext uri="{FF2B5EF4-FFF2-40B4-BE49-F238E27FC236}">
                <a16:creationId xmlns:a16="http://schemas.microsoft.com/office/drawing/2014/main" id="{7EA5D1F2-75E5-4D49-8FCD-92A786CB52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1989138"/>
            <a:ext cx="381000"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12" descr="路由">
            <a:extLst>
              <a:ext uri="{FF2B5EF4-FFF2-40B4-BE49-F238E27FC236}">
                <a16:creationId xmlns:a16="http://schemas.microsoft.com/office/drawing/2014/main" id="{4FA0E798-7B13-47C3-BC28-8CF0B586640C}"/>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a:xfrm>
            <a:off x="5795963" y="2636838"/>
            <a:ext cx="828675" cy="371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6" name="Picture 13" descr="交换">
            <a:extLst>
              <a:ext uri="{FF2B5EF4-FFF2-40B4-BE49-F238E27FC236}">
                <a16:creationId xmlns:a16="http://schemas.microsoft.com/office/drawing/2014/main" id="{8F0C85B7-FF21-4ADD-9541-0A85E8774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708275"/>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Line 14">
            <a:extLst>
              <a:ext uri="{FF2B5EF4-FFF2-40B4-BE49-F238E27FC236}">
                <a16:creationId xmlns:a16="http://schemas.microsoft.com/office/drawing/2014/main" id="{4FD82C02-0C25-438D-8510-B67CC4BCD42C}"/>
              </a:ext>
            </a:extLst>
          </p:cNvPr>
          <p:cNvSpPr>
            <a:spLocks noChangeShapeType="1"/>
          </p:cNvSpPr>
          <p:nvPr/>
        </p:nvSpPr>
        <p:spPr bwMode="auto">
          <a:xfrm>
            <a:off x="2339975" y="2852738"/>
            <a:ext cx="5762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3258" name="Line 15">
            <a:extLst>
              <a:ext uri="{FF2B5EF4-FFF2-40B4-BE49-F238E27FC236}">
                <a16:creationId xmlns:a16="http://schemas.microsoft.com/office/drawing/2014/main" id="{80CDF61A-284E-4F73-AA9E-50A7D5857F4A}"/>
              </a:ext>
            </a:extLst>
          </p:cNvPr>
          <p:cNvSpPr>
            <a:spLocks noChangeShapeType="1"/>
          </p:cNvSpPr>
          <p:nvPr/>
        </p:nvSpPr>
        <p:spPr bwMode="auto">
          <a:xfrm>
            <a:off x="3851275" y="2852738"/>
            <a:ext cx="649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3259" name="Line 16">
            <a:extLst>
              <a:ext uri="{FF2B5EF4-FFF2-40B4-BE49-F238E27FC236}">
                <a16:creationId xmlns:a16="http://schemas.microsoft.com/office/drawing/2014/main" id="{03BF9636-01BC-4DF0-AA07-3AFD608CEA42}"/>
              </a:ext>
            </a:extLst>
          </p:cNvPr>
          <p:cNvSpPr>
            <a:spLocks noChangeShapeType="1"/>
          </p:cNvSpPr>
          <p:nvPr/>
        </p:nvSpPr>
        <p:spPr bwMode="auto">
          <a:xfrm>
            <a:off x="4643438" y="2852738"/>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3260" name="Line 18">
            <a:extLst>
              <a:ext uri="{FF2B5EF4-FFF2-40B4-BE49-F238E27FC236}">
                <a16:creationId xmlns:a16="http://schemas.microsoft.com/office/drawing/2014/main" id="{26F8306E-66C0-4D80-91C8-D5E99E3F0B17}"/>
              </a:ext>
            </a:extLst>
          </p:cNvPr>
          <p:cNvSpPr>
            <a:spLocks noChangeShapeType="1"/>
          </p:cNvSpPr>
          <p:nvPr/>
        </p:nvSpPr>
        <p:spPr bwMode="auto">
          <a:xfrm flipH="1">
            <a:off x="6588125" y="2060575"/>
            <a:ext cx="576263"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3261" name="Text Box 19">
            <a:extLst>
              <a:ext uri="{FF2B5EF4-FFF2-40B4-BE49-F238E27FC236}">
                <a16:creationId xmlns:a16="http://schemas.microsoft.com/office/drawing/2014/main" id="{F511E29B-F813-4E11-A176-6BEB5DD6033A}"/>
              </a:ext>
            </a:extLst>
          </p:cNvPr>
          <p:cNvSpPr txBox="1">
            <a:spLocks noChangeArrowheads="1"/>
          </p:cNvSpPr>
          <p:nvPr/>
        </p:nvSpPr>
        <p:spPr bwMode="auto">
          <a:xfrm>
            <a:off x="594144" y="1539945"/>
            <a:ext cx="232967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dirty="0">
                <a:solidFill>
                  <a:srgbClr val="0000FF"/>
                </a:solidFill>
              </a:rPr>
              <a:t>192.168.2.0/24</a:t>
            </a:r>
          </a:p>
          <a:p>
            <a:pPr algn="ctr" eaLnBrk="1" hangingPunct="1">
              <a:spcBef>
                <a:spcPct val="0"/>
              </a:spcBef>
              <a:buFontTx/>
              <a:buNone/>
            </a:pPr>
            <a:r>
              <a:rPr lang="en-US" altLang="zh-CN" sz="2000" dirty="0">
                <a:solidFill>
                  <a:srgbClr val="0000FF"/>
                </a:solidFill>
              </a:rPr>
              <a:t>GW:192.168.2.254</a:t>
            </a:r>
          </a:p>
        </p:txBody>
      </p:sp>
      <p:sp>
        <p:nvSpPr>
          <p:cNvPr id="53262" name="Line 20">
            <a:extLst>
              <a:ext uri="{FF2B5EF4-FFF2-40B4-BE49-F238E27FC236}">
                <a16:creationId xmlns:a16="http://schemas.microsoft.com/office/drawing/2014/main" id="{3F55B421-FBBF-4987-920B-31D6F3B98571}"/>
              </a:ext>
            </a:extLst>
          </p:cNvPr>
          <p:cNvSpPr>
            <a:spLocks noChangeShapeType="1"/>
          </p:cNvSpPr>
          <p:nvPr/>
        </p:nvSpPr>
        <p:spPr bwMode="auto">
          <a:xfrm>
            <a:off x="4932363" y="2349500"/>
            <a:ext cx="1223962"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3263" name="Line 21">
            <a:extLst>
              <a:ext uri="{FF2B5EF4-FFF2-40B4-BE49-F238E27FC236}">
                <a16:creationId xmlns:a16="http://schemas.microsoft.com/office/drawing/2014/main" id="{23F9882B-B290-49B4-9C82-1F6B58BFED4C}"/>
              </a:ext>
            </a:extLst>
          </p:cNvPr>
          <p:cNvSpPr>
            <a:spLocks noChangeShapeType="1"/>
          </p:cNvSpPr>
          <p:nvPr/>
        </p:nvSpPr>
        <p:spPr bwMode="auto">
          <a:xfrm>
            <a:off x="4932363" y="2349500"/>
            <a:ext cx="863600" cy="50323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3264" name="Text Box 22">
            <a:extLst>
              <a:ext uri="{FF2B5EF4-FFF2-40B4-BE49-F238E27FC236}">
                <a16:creationId xmlns:a16="http://schemas.microsoft.com/office/drawing/2014/main" id="{16AF8AAD-E82F-43E5-B92B-BE524D977C53}"/>
              </a:ext>
            </a:extLst>
          </p:cNvPr>
          <p:cNvSpPr txBox="1">
            <a:spLocks noChangeArrowheads="1"/>
          </p:cNvSpPr>
          <p:nvPr/>
        </p:nvSpPr>
        <p:spPr bwMode="auto">
          <a:xfrm>
            <a:off x="4569219" y="2001900"/>
            <a:ext cx="18229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0000FF"/>
                </a:solidFill>
              </a:rPr>
              <a:t>192.168.2.254</a:t>
            </a:r>
          </a:p>
        </p:txBody>
      </p:sp>
      <p:sp>
        <p:nvSpPr>
          <p:cNvPr id="53265" name="Text Box 23">
            <a:extLst>
              <a:ext uri="{FF2B5EF4-FFF2-40B4-BE49-F238E27FC236}">
                <a16:creationId xmlns:a16="http://schemas.microsoft.com/office/drawing/2014/main" id="{DFEA457C-9729-4ECB-97A2-8C0C22BB36C2}"/>
              </a:ext>
            </a:extLst>
          </p:cNvPr>
          <p:cNvSpPr txBox="1">
            <a:spLocks noChangeArrowheads="1"/>
          </p:cNvSpPr>
          <p:nvPr/>
        </p:nvSpPr>
        <p:spPr bwMode="auto">
          <a:xfrm>
            <a:off x="287338" y="3970338"/>
            <a:ext cx="7777162" cy="2236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、对用户是透明的，即用户意思不到防火墙的存在。</a:t>
            </a:r>
          </a:p>
          <a:p>
            <a:pPr eaLnBrk="1" hangingPunct="1">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、防火墙没有</a:t>
            </a:r>
            <a:r>
              <a:rPr lang="en-US" altLang="zh-CN" sz="2400" dirty="0">
                <a:latin typeface="微软雅黑" panose="020B0503020204020204" pitchFamily="34" charset="-122"/>
                <a:ea typeface="微软雅黑" panose="020B0503020204020204" pitchFamily="34" charset="-122"/>
              </a:rPr>
              <a:t>IP</a:t>
            </a:r>
            <a:r>
              <a:rPr lang="zh-CN" altLang="en-US" sz="2400" dirty="0">
                <a:latin typeface="微软雅黑" panose="020B0503020204020204" pitchFamily="34" charset="-122"/>
                <a:ea typeface="微软雅黑" panose="020B0503020204020204" pitchFamily="34" charset="-122"/>
              </a:rPr>
              <a:t>地址，网络不需要重新设定。</a:t>
            </a:r>
          </a:p>
          <a:p>
            <a:pPr eaLnBrk="1" hangingPunct="1">
              <a:lnSpc>
                <a:spcPct val="150000"/>
              </a:lnSpc>
              <a:spcBef>
                <a:spcPct val="0"/>
              </a:spcBef>
              <a:buFontTx/>
              <a:buNone/>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、无法探测到防火墙的服务端口，也就无法对防火墙进行攻击，大大提高了防火墙的安全性与抗攻击性。 </a:t>
            </a:r>
          </a:p>
        </p:txBody>
      </p:sp>
      <p:sp>
        <p:nvSpPr>
          <p:cNvPr id="18" name="Rectangle 4">
            <a:extLst>
              <a:ext uri="{FF2B5EF4-FFF2-40B4-BE49-F238E27FC236}">
                <a16:creationId xmlns:a16="http://schemas.microsoft.com/office/drawing/2014/main" id="{01FEF6EB-5AE4-47DB-95E5-BCD7F236D8BF}"/>
              </a:ext>
            </a:extLst>
          </p:cNvPr>
          <p:cNvSpPr>
            <a:spLocks noChangeArrowheads="1"/>
          </p:cNvSpPr>
          <p:nvPr/>
        </p:nvSpPr>
        <p:spPr bwMode="auto">
          <a:xfrm>
            <a:off x="325437" y="-3462"/>
            <a:ext cx="7343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防火墙的工作模式</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0874C262-528D-4435-B4DB-0F97EF5A894A}"/>
              </a:ext>
            </a:extLst>
          </p:cNvPr>
          <p:cNvSpPr>
            <a:spLocks noGrp="1" noChangeArrowheads="1"/>
          </p:cNvSpPr>
          <p:nvPr>
            <p:ph type="title"/>
          </p:nvPr>
        </p:nvSpPr>
        <p:spPr>
          <a:xfrm>
            <a:off x="241300" y="523055"/>
            <a:ext cx="8229600" cy="719138"/>
          </a:xfrm>
        </p:spPr>
        <p:txBody>
          <a:bodyPr/>
          <a:lstStyle/>
          <a:p>
            <a:pPr algn="ctr" eaLnBrk="1" hangingPunct="1"/>
            <a:r>
              <a:rPr lang="zh-CN" altLang="en-US" sz="2800" b="1" dirty="0"/>
              <a:t>混合模式</a:t>
            </a:r>
          </a:p>
        </p:txBody>
      </p:sp>
      <p:pic>
        <p:nvPicPr>
          <p:cNvPr id="54276" name="Picture 5" descr="台组">
            <a:extLst>
              <a:ext uri="{FF2B5EF4-FFF2-40B4-BE49-F238E27FC236}">
                <a16:creationId xmlns:a16="http://schemas.microsoft.com/office/drawing/2014/main" id="{B90F4BE5-9355-4C14-B26C-5276549BEEA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76375" y="3934173"/>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6" descr="台组">
            <a:extLst>
              <a:ext uri="{FF2B5EF4-FFF2-40B4-BE49-F238E27FC236}">
                <a16:creationId xmlns:a16="http://schemas.microsoft.com/office/drawing/2014/main" id="{C6B06C4B-0359-4BA6-A46F-70C4B2F50CD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813" y="2133948"/>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7" descr="交换">
            <a:extLst>
              <a:ext uri="{FF2B5EF4-FFF2-40B4-BE49-F238E27FC236}">
                <a16:creationId xmlns:a16="http://schemas.microsoft.com/office/drawing/2014/main" id="{75B89FCD-8C9C-4B99-AEA5-BF3EDB278D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3573810"/>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8" descr="墙">
            <a:extLst>
              <a:ext uri="{FF2B5EF4-FFF2-40B4-BE49-F238E27FC236}">
                <a16:creationId xmlns:a16="http://schemas.microsoft.com/office/drawing/2014/main" id="{7A09FFED-8791-45A5-9E78-19D24E878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725" y="2853085"/>
            <a:ext cx="3603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9" descr="服组">
            <a:extLst>
              <a:ext uri="{FF2B5EF4-FFF2-40B4-BE49-F238E27FC236}">
                <a16:creationId xmlns:a16="http://schemas.microsoft.com/office/drawing/2014/main" id="{BBCB6EDE-CB6E-4170-9D97-4CB9551DD9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68760"/>
            <a:ext cx="16859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10" descr="路由">
            <a:extLst>
              <a:ext uri="{FF2B5EF4-FFF2-40B4-BE49-F238E27FC236}">
                <a16:creationId xmlns:a16="http://schemas.microsoft.com/office/drawing/2014/main" id="{90A0377A-C454-4E62-9D91-BC52D70BD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3502373"/>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2" name="Picture 11" descr="internet">
            <a:extLst>
              <a:ext uri="{FF2B5EF4-FFF2-40B4-BE49-F238E27FC236}">
                <a16:creationId xmlns:a16="http://schemas.microsoft.com/office/drawing/2014/main" id="{B611E6F1-05F5-4FC8-A237-57D3F6FFB6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5825" y="2205385"/>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3" name="Line 12">
            <a:extLst>
              <a:ext uri="{FF2B5EF4-FFF2-40B4-BE49-F238E27FC236}">
                <a16:creationId xmlns:a16="http://schemas.microsoft.com/office/drawing/2014/main" id="{2B1E8E95-491B-45D1-9312-E0C372D34B98}"/>
              </a:ext>
            </a:extLst>
          </p:cNvPr>
          <p:cNvSpPr>
            <a:spLocks noChangeShapeType="1"/>
          </p:cNvSpPr>
          <p:nvPr/>
        </p:nvSpPr>
        <p:spPr bwMode="auto">
          <a:xfrm>
            <a:off x="2843213" y="3068985"/>
            <a:ext cx="576262" cy="649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84" name="Line 13">
            <a:extLst>
              <a:ext uri="{FF2B5EF4-FFF2-40B4-BE49-F238E27FC236}">
                <a16:creationId xmlns:a16="http://schemas.microsoft.com/office/drawing/2014/main" id="{1FF04D20-59ED-4F0B-B825-920A9141FE2B}"/>
              </a:ext>
            </a:extLst>
          </p:cNvPr>
          <p:cNvSpPr>
            <a:spLocks noChangeShapeType="1"/>
          </p:cNvSpPr>
          <p:nvPr/>
        </p:nvSpPr>
        <p:spPr bwMode="auto">
          <a:xfrm flipV="1">
            <a:off x="2843213" y="3789710"/>
            <a:ext cx="576262"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85" name="Line 14">
            <a:extLst>
              <a:ext uri="{FF2B5EF4-FFF2-40B4-BE49-F238E27FC236}">
                <a16:creationId xmlns:a16="http://schemas.microsoft.com/office/drawing/2014/main" id="{F0534231-B3DA-4366-9288-8A0A7735DFB3}"/>
              </a:ext>
            </a:extLst>
          </p:cNvPr>
          <p:cNvSpPr>
            <a:spLocks noChangeShapeType="1"/>
          </p:cNvSpPr>
          <p:nvPr/>
        </p:nvSpPr>
        <p:spPr bwMode="auto">
          <a:xfrm>
            <a:off x="4356100" y="3718273"/>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86" name="Line 15">
            <a:extLst>
              <a:ext uri="{FF2B5EF4-FFF2-40B4-BE49-F238E27FC236}">
                <a16:creationId xmlns:a16="http://schemas.microsoft.com/office/drawing/2014/main" id="{AACA7AE5-0EFC-43B6-A650-DCD0F26DDE8E}"/>
              </a:ext>
            </a:extLst>
          </p:cNvPr>
          <p:cNvSpPr>
            <a:spLocks noChangeShapeType="1"/>
          </p:cNvSpPr>
          <p:nvPr/>
        </p:nvSpPr>
        <p:spPr bwMode="auto">
          <a:xfrm>
            <a:off x="5508625" y="3718273"/>
            <a:ext cx="1150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87" name="Line 19">
            <a:extLst>
              <a:ext uri="{FF2B5EF4-FFF2-40B4-BE49-F238E27FC236}">
                <a16:creationId xmlns:a16="http://schemas.microsoft.com/office/drawing/2014/main" id="{DA2323EC-35F7-406B-BE3D-9B62C30527C0}"/>
              </a:ext>
            </a:extLst>
          </p:cNvPr>
          <p:cNvSpPr>
            <a:spLocks noChangeShapeType="1"/>
          </p:cNvSpPr>
          <p:nvPr/>
        </p:nvSpPr>
        <p:spPr bwMode="auto">
          <a:xfrm flipH="1">
            <a:off x="7235825" y="2926110"/>
            <a:ext cx="43180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88" name="Line 20">
            <a:extLst>
              <a:ext uri="{FF2B5EF4-FFF2-40B4-BE49-F238E27FC236}">
                <a16:creationId xmlns:a16="http://schemas.microsoft.com/office/drawing/2014/main" id="{DAD1B5FA-923F-49B0-B47D-D78F978EACCF}"/>
              </a:ext>
            </a:extLst>
          </p:cNvPr>
          <p:cNvSpPr>
            <a:spLocks noChangeShapeType="1"/>
          </p:cNvSpPr>
          <p:nvPr/>
        </p:nvSpPr>
        <p:spPr bwMode="auto">
          <a:xfrm>
            <a:off x="5364163" y="2565748"/>
            <a:ext cx="0"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89" name="Text Box 21">
            <a:extLst>
              <a:ext uri="{FF2B5EF4-FFF2-40B4-BE49-F238E27FC236}">
                <a16:creationId xmlns:a16="http://schemas.microsoft.com/office/drawing/2014/main" id="{586A1263-2502-4AE8-9E09-78D57E15E888}"/>
              </a:ext>
            </a:extLst>
          </p:cNvPr>
          <p:cNvSpPr txBox="1">
            <a:spLocks noChangeArrowheads="1"/>
          </p:cNvSpPr>
          <p:nvPr/>
        </p:nvSpPr>
        <p:spPr bwMode="auto">
          <a:xfrm>
            <a:off x="1316217" y="1702148"/>
            <a:ext cx="204434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t>192.168.1.0/24</a:t>
            </a:r>
          </a:p>
          <a:p>
            <a:pPr algn="ctr" eaLnBrk="1" hangingPunct="1">
              <a:spcBef>
                <a:spcPct val="0"/>
              </a:spcBef>
              <a:buFontTx/>
              <a:buNone/>
            </a:pPr>
            <a:r>
              <a:rPr lang="en-US" altLang="zh-CN" sz="2000"/>
              <a:t>GW:192.168.1.3</a:t>
            </a:r>
          </a:p>
        </p:txBody>
      </p:sp>
      <p:sp>
        <p:nvSpPr>
          <p:cNvPr id="54290" name="Text Box 22">
            <a:extLst>
              <a:ext uri="{FF2B5EF4-FFF2-40B4-BE49-F238E27FC236}">
                <a16:creationId xmlns:a16="http://schemas.microsoft.com/office/drawing/2014/main" id="{BC68EF50-81D3-45CA-8700-6A846687E771}"/>
              </a:ext>
            </a:extLst>
          </p:cNvPr>
          <p:cNvSpPr txBox="1">
            <a:spLocks noChangeArrowheads="1"/>
          </p:cNvSpPr>
          <p:nvPr/>
        </p:nvSpPr>
        <p:spPr bwMode="auto">
          <a:xfrm>
            <a:off x="1243192" y="3502373"/>
            <a:ext cx="204434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t>192.168.2.0/24</a:t>
            </a:r>
          </a:p>
          <a:p>
            <a:pPr algn="ctr" eaLnBrk="1" hangingPunct="1">
              <a:spcBef>
                <a:spcPct val="0"/>
              </a:spcBef>
              <a:buFontTx/>
              <a:buNone/>
            </a:pPr>
            <a:r>
              <a:rPr lang="en-US" altLang="zh-CN" sz="2000"/>
              <a:t>GW:192.168.2.3</a:t>
            </a:r>
          </a:p>
        </p:txBody>
      </p:sp>
      <p:sp>
        <p:nvSpPr>
          <p:cNvPr id="54291" name="Line 23">
            <a:extLst>
              <a:ext uri="{FF2B5EF4-FFF2-40B4-BE49-F238E27FC236}">
                <a16:creationId xmlns:a16="http://schemas.microsoft.com/office/drawing/2014/main" id="{806B12C1-C39C-4E2C-944A-D8C7A566D700}"/>
              </a:ext>
            </a:extLst>
          </p:cNvPr>
          <p:cNvSpPr>
            <a:spLocks noChangeShapeType="1"/>
          </p:cNvSpPr>
          <p:nvPr/>
        </p:nvSpPr>
        <p:spPr bwMode="auto">
          <a:xfrm>
            <a:off x="3348038" y="3357910"/>
            <a:ext cx="936625"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92" name="Line 24">
            <a:extLst>
              <a:ext uri="{FF2B5EF4-FFF2-40B4-BE49-F238E27FC236}">
                <a16:creationId xmlns:a16="http://schemas.microsoft.com/office/drawing/2014/main" id="{D52A7140-D73F-4667-BAFA-F9A887DE9DC6}"/>
              </a:ext>
            </a:extLst>
          </p:cNvPr>
          <p:cNvSpPr>
            <a:spLocks noChangeShapeType="1"/>
          </p:cNvSpPr>
          <p:nvPr/>
        </p:nvSpPr>
        <p:spPr bwMode="auto">
          <a:xfrm>
            <a:off x="3348038" y="3357910"/>
            <a:ext cx="71437" cy="360363"/>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93" name="Line 25">
            <a:extLst>
              <a:ext uri="{FF2B5EF4-FFF2-40B4-BE49-F238E27FC236}">
                <a16:creationId xmlns:a16="http://schemas.microsoft.com/office/drawing/2014/main" id="{C45BBF29-6629-44FD-94A0-116A49F6536E}"/>
              </a:ext>
            </a:extLst>
          </p:cNvPr>
          <p:cNvSpPr>
            <a:spLocks noChangeShapeType="1"/>
          </p:cNvSpPr>
          <p:nvPr/>
        </p:nvSpPr>
        <p:spPr bwMode="auto">
          <a:xfrm>
            <a:off x="3276600" y="4221510"/>
            <a:ext cx="1079500"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94" name="Line 26">
            <a:extLst>
              <a:ext uri="{FF2B5EF4-FFF2-40B4-BE49-F238E27FC236}">
                <a16:creationId xmlns:a16="http://schemas.microsoft.com/office/drawing/2014/main" id="{2F96DBE5-BC06-42DF-8732-8E2149F2A650}"/>
              </a:ext>
            </a:extLst>
          </p:cNvPr>
          <p:cNvSpPr>
            <a:spLocks noChangeShapeType="1"/>
          </p:cNvSpPr>
          <p:nvPr/>
        </p:nvSpPr>
        <p:spPr bwMode="auto">
          <a:xfrm flipV="1">
            <a:off x="3276600" y="3789710"/>
            <a:ext cx="142875" cy="4318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95" name="Text Box 27">
            <a:extLst>
              <a:ext uri="{FF2B5EF4-FFF2-40B4-BE49-F238E27FC236}">
                <a16:creationId xmlns:a16="http://schemas.microsoft.com/office/drawing/2014/main" id="{94C86A81-3DA0-44F3-A8E2-A5F960D420CA}"/>
              </a:ext>
            </a:extLst>
          </p:cNvPr>
          <p:cNvSpPr txBox="1">
            <a:spLocks noChangeArrowheads="1"/>
          </p:cNvSpPr>
          <p:nvPr/>
        </p:nvSpPr>
        <p:spPr bwMode="auto">
          <a:xfrm>
            <a:off x="3000719" y="3068985"/>
            <a:ext cx="15376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0000FF"/>
                </a:solidFill>
              </a:rPr>
              <a:t>192.168.1.3</a:t>
            </a:r>
          </a:p>
        </p:txBody>
      </p:sp>
      <p:sp>
        <p:nvSpPr>
          <p:cNvPr id="54296" name="Text Box 28">
            <a:extLst>
              <a:ext uri="{FF2B5EF4-FFF2-40B4-BE49-F238E27FC236}">
                <a16:creationId xmlns:a16="http://schemas.microsoft.com/office/drawing/2014/main" id="{EBA95048-0B07-49D2-AC85-23B8541E1A6F}"/>
              </a:ext>
            </a:extLst>
          </p:cNvPr>
          <p:cNvSpPr txBox="1">
            <a:spLocks noChangeArrowheads="1"/>
          </p:cNvSpPr>
          <p:nvPr/>
        </p:nvSpPr>
        <p:spPr bwMode="auto">
          <a:xfrm>
            <a:off x="3072156" y="3934173"/>
            <a:ext cx="15376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0000FF"/>
                </a:solidFill>
              </a:rPr>
              <a:t>192.168.2.3</a:t>
            </a:r>
          </a:p>
        </p:txBody>
      </p:sp>
      <p:sp>
        <p:nvSpPr>
          <p:cNvPr id="54297" name="Text Box 29">
            <a:extLst>
              <a:ext uri="{FF2B5EF4-FFF2-40B4-BE49-F238E27FC236}">
                <a16:creationId xmlns:a16="http://schemas.microsoft.com/office/drawing/2014/main" id="{319065D4-A118-4263-9861-884DC0D6C0A4}"/>
              </a:ext>
            </a:extLst>
          </p:cNvPr>
          <p:cNvSpPr txBox="1">
            <a:spLocks noChangeArrowheads="1"/>
          </p:cNvSpPr>
          <p:nvPr/>
        </p:nvSpPr>
        <p:spPr bwMode="auto">
          <a:xfrm>
            <a:off x="3487599" y="2710210"/>
            <a:ext cx="19656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0000FF"/>
                </a:solidFill>
              </a:rPr>
              <a:t>192.168.99.253</a:t>
            </a:r>
          </a:p>
        </p:txBody>
      </p:sp>
      <p:sp>
        <p:nvSpPr>
          <p:cNvPr id="54298" name="Line 30">
            <a:extLst>
              <a:ext uri="{FF2B5EF4-FFF2-40B4-BE49-F238E27FC236}">
                <a16:creationId xmlns:a16="http://schemas.microsoft.com/office/drawing/2014/main" id="{1426430A-304E-4ADF-8B08-D710B7C5D7E2}"/>
              </a:ext>
            </a:extLst>
          </p:cNvPr>
          <p:cNvSpPr>
            <a:spLocks noChangeShapeType="1"/>
          </p:cNvSpPr>
          <p:nvPr/>
        </p:nvSpPr>
        <p:spPr bwMode="auto">
          <a:xfrm>
            <a:off x="3924300" y="2997548"/>
            <a:ext cx="1152525"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299" name="Line 31">
            <a:extLst>
              <a:ext uri="{FF2B5EF4-FFF2-40B4-BE49-F238E27FC236}">
                <a16:creationId xmlns:a16="http://schemas.microsoft.com/office/drawing/2014/main" id="{6C17B5FF-39D0-44A8-B448-DB1EF5F76F48}"/>
              </a:ext>
            </a:extLst>
          </p:cNvPr>
          <p:cNvSpPr>
            <a:spLocks noChangeShapeType="1"/>
          </p:cNvSpPr>
          <p:nvPr/>
        </p:nvSpPr>
        <p:spPr bwMode="auto">
          <a:xfrm flipH="1">
            <a:off x="4356100" y="2997548"/>
            <a:ext cx="720725" cy="72072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300" name="Text Box 32">
            <a:extLst>
              <a:ext uri="{FF2B5EF4-FFF2-40B4-BE49-F238E27FC236}">
                <a16:creationId xmlns:a16="http://schemas.microsoft.com/office/drawing/2014/main" id="{5CC4EB02-BDB0-4B8B-8D8C-4D97B7262E02}"/>
              </a:ext>
            </a:extLst>
          </p:cNvPr>
          <p:cNvSpPr txBox="1">
            <a:spLocks noChangeArrowheads="1"/>
          </p:cNvSpPr>
          <p:nvPr/>
        </p:nvSpPr>
        <p:spPr bwMode="auto">
          <a:xfrm>
            <a:off x="4572552" y="4070698"/>
            <a:ext cx="18229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solidFill>
                  <a:srgbClr val="FF3300"/>
                </a:solidFill>
              </a:rPr>
              <a:t>防火墙</a:t>
            </a:r>
          </a:p>
          <a:p>
            <a:pPr algn="ctr" eaLnBrk="1" hangingPunct="1">
              <a:spcBef>
                <a:spcPct val="0"/>
              </a:spcBef>
              <a:buFontTx/>
              <a:buNone/>
            </a:pPr>
            <a:r>
              <a:rPr lang="en-US" altLang="zh-CN" sz="2000">
                <a:solidFill>
                  <a:srgbClr val="FF3300"/>
                </a:solidFill>
              </a:rPr>
              <a:t>192.168.100.2</a:t>
            </a:r>
          </a:p>
        </p:txBody>
      </p:sp>
      <p:sp>
        <p:nvSpPr>
          <p:cNvPr id="54301" name="Text Box 33">
            <a:extLst>
              <a:ext uri="{FF2B5EF4-FFF2-40B4-BE49-F238E27FC236}">
                <a16:creationId xmlns:a16="http://schemas.microsoft.com/office/drawing/2014/main" id="{1C4B082D-0411-4F94-83CD-54B017B01A65}"/>
              </a:ext>
            </a:extLst>
          </p:cNvPr>
          <p:cNvSpPr txBox="1">
            <a:spLocks noChangeArrowheads="1"/>
          </p:cNvSpPr>
          <p:nvPr/>
        </p:nvSpPr>
        <p:spPr bwMode="auto">
          <a:xfrm>
            <a:off x="5567750" y="1486248"/>
            <a:ext cx="232967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t>192.168.100.0/24</a:t>
            </a:r>
          </a:p>
          <a:p>
            <a:pPr algn="ctr" eaLnBrk="1" hangingPunct="1">
              <a:spcBef>
                <a:spcPct val="0"/>
              </a:spcBef>
              <a:buFontTx/>
              <a:buNone/>
            </a:pPr>
            <a:r>
              <a:rPr lang="en-US" altLang="zh-CN" sz="2000"/>
              <a:t>GW:192.168.100.2</a:t>
            </a:r>
          </a:p>
        </p:txBody>
      </p:sp>
      <p:sp>
        <p:nvSpPr>
          <p:cNvPr id="54302" name="Line 34">
            <a:extLst>
              <a:ext uri="{FF2B5EF4-FFF2-40B4-BE49-F238E27FC236}">
                <a16:creationId xmlns:a16="http://schemas.microsoft.com/office/drawing/2014/main" id="{6B5A8DB7-A0EE-42B0-AAEB-659F73B49689}"/>
              </a:ext>
            </a:extLst>
          </p:cNvPr>
          <p:cNvSpPr>
            <a:spLocks noChangeShapeType="1"/>
          </p:cNvSpPr>
          <p:nvPr/>
        </p:nvSpPr>
        <p:spPr bwMode="auto">
          <a:xfrm>
            <a:off x="6372225" y="4365973"/>
            <a:ext cx="1368425" cy="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303" name="Line 35">
            <a:extLst>
              <a:ext uri="{FF2B5EF4-FFF2-40B4-BE49-F238E27FC236}">
                <a16:creationId xmlns:a16="http://schemas.microsoft.com/office/drawing/2014/main" id="{D6A99977-B6AE-4966-89AE-0FFECDC2E12A}"/>
              </a:ext>
            </a:extLst>
          </p:cNvPr>
          <p:cNvSpPr>
            <a:spLocks noChangeShapeType="1"/>
          </p:cNvSpPr>
          <p:nvPr/>
        </p:nvSpPr>
        <p:spPr bwMode="auto">
          <a:xfrm flipV="1">
            <a:off x="6372225" y="3789710"/>
            <a:ext cx="287338" cy="576263"/>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sp>
        <p:nvSpPr>
          <p:cNvPr id="54304" name="Text Box 36">
            <a:extLst>
              <a:ext uri="{FF2B5EF4-FFF2-40B4-BE49-F238E27FC236}">
                <a16:creationId xmlns:a16="http://schemas.microsoft.com/office/drawing/2014/main" id="{20970142-0A38-4DC6-8134-1CAED8B7BF33}"/>
              </a:ext>
            </a:extLst>
          </p:cNvPr>
          <p:cNvSpPr txBox="1">
            <a:spLocks noChangeArrowheads="1"/>
          </p:cNvSpPr>
          <p:nvPr/>
        </p:nvSpPr>
        <p:spPr bwMode="auto">
          <a:xfrm>
            <a:off x="6102212" y="4077048"/>
            <a:ext cx="19656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a:solidFill>
                  <a:srgbClr val="0000FF"/>
                </a:solidFill>
              </a:rPr>
              <a:t>192.168.99.254</a:t>
            </a:r>
          </a:p>
        </p:txBody>
      </p:sp>
      <p:sp>
        <p:nvSpPr>
          <p:cNvPr id="54305" name="Text Box 37">
            <a:extLst>
              <a:ext uri="{FF2B5EF4-FFF2-40B4-BE49-F238E27FC236}">
                <a16:creationId xmlns:a16="http://schemas.microsoft.com/office/drawing/2014/main" id="{123B5D33-9379-4365-99F9-0CE1CE38EF23}"/>
              </a:ext>
            </a:extLst>
          </p:cNvPr>
          <p:cNvSpPr txBox="1">
            <a:spLocks noChangeArrowheads="1"/>
          </p:cNvSpPr>
          <p:nvPr/>
        </p:nvSpPr>
        <p:spPr bwMode="auto">
          <a:xfrm>
            <a:off x="19049" y="5618091"/>
            <a:ext cx="89630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混合模式是路由与透明相结合的模式，它同时具备路由与透明模式的优点，提高了防火墙在各种复杂环境下的适应性。</a:t>
            </a:r>
          </a:p>
        </p:txBody>
      </p:sp>
      <p:sp>
        <p:nvSpPr>
          <p:cNvPr id="34" name="Rectangle 4">
            <a:extLst>
              <a:ext uri="{FF2B5EF4-FFF2-40B4-BE49-F238E27FC236}">
                <a16:creationId xmlns:a16="http://schemas.microsoft.com/office/drawing/2014/main" id="{B02C6913-D8E3-45D2-9791-16C5791B01DD}"/>
              </a:ext>
            </a:extLst>
          </p:cNvPr>
          <p:cNvSpPr>
            <a:spLocks noChangeArrowheads="1"/>
          </p:cNvSpPr>
          <p:nvPr/>
        </p:nvSpPr>
        <p:spPr bwMode="auto">
          <a:xfrm>
            <a:off x="325437" y="-3462"/>
            <a:ext cx="7343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防火墙的工作模式</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05" name="Text Box 37">
            <a:extLst>
              <a:ext uri="{FF2B5EF4-FFF2-40B4-BE49-F238E27FC236}">
                <a16:creationId xmlns:a16="http://schemas.microsoft.com/office/drawing/2014/main" id="{123B5D33-9379-4365-99F9-0CE1CE38EF23}"/>
              </a:ext>
            </a:extLst>
          </p:cNvPr>
          <p:cNvSpPr txBox="1">
            <a:spLocks noChangeArrowheads="1"/>
          </p:cNvSpPr>
          <p:nvPr/>
        </p:nvSpPr>
        <p:spPr bwMode="auto">
          <a:xfrm>
            <a:off x="0" y="764704"/>
            <a:ext cx="8963025" cy="6013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Linux kernel </a:t>
            </a:r>
            <a:r>
              <a:rPr lang="zh-CN" altLang="en-US" dirty="0">
                <a:latin typeface="微软雅黑" panose="020B0503020204020204" pitchFamily="34" charset="-122"/>
                <a:ea typeface="微软雅黑" panose="020B0503020204020204" pitchFamily="34" charset="-122"/>
              </a:rPr>
              <a:t>集成了过滤系统</a:t>
            </a:r>
          </a:p>
          <a:p>
            <a:pPr eaLnBrk="1" hangingPunct="1">
              <a:lnSpc>
                <a:spcPct val="110000"/>
              </a:lnSpc>
              <a:spcBef>
                <a:spcPct val="0"/>
              </a:spcBef>
              <a:buFontTx/>
              <a:buNone/>
            </a:pPr>
            <a:r>
              <a:rPr lang="en-US" altLang="zh-CN" dirty="0">
                <a:latin typeface="微软雅黑" panose="020B0503020204020204" pitchFamily="34" charset="-122"/>
                <a:ea typeface="微软雅黑" panose="020B0503020204020204" pitchFamily="34" charset="-122"/>
              </a:rPr>
              <a:t>• 2.0 </a:t>
            </a:r>
            <a:r>
              <a:rPr lang="en-US" altLang="zh-CN" dirty="0" err="1">
                <a:latin typeface="微软雅黑" panose="020B0503020204020204" pitchFamily="34" charset="-122"/>
                <a:ea typeface="微软雅黑" panose="020B0503020204020204" pitchFamily="34" charset="-122"/>
              </a:rPr>
              <a:t>ipfwadm</a:t>
            </a:r>
            <a:endParaRPr lang="en-US" altLang="zh-CN" dirty="0">
              <a:latin typeface="微软雅黑" panose="020B0503020204020204" pitchFamily="34" charset="-122"/>
              <a:ea typeface="微软雅黑" panose="020B0503020204020204" pitchFamily="34" charset="-122"/>
            </a:endParaRPr>
          </a:p>
          <a:p>
            <a:pPr eaLnBrk="1" hangingPunct="1">
              <a:lnSpc>
                <a:spcPct val="110000"/>
              </a:lnSpc>
              <a:spcBef>
                <a:spcPct val="0"/>
              </a:spcBef>
              <a:buFontTx/>
              <a:buNone/>
            </a:pPr>
            <a:r>
              <a:rPr lang="en-US" altLang="zh-CN" dirty="0">
                <a:latin typeface="微软雅黑" panose="020B0503020204020204" pitchFamily="34" charset="-122"/>
                <a:ea typeface="微软雅黑" panose="020B0503020204020204" pitchFamily="34" charset="-122"/>
              </a:rPr>
              <a:t>• 2.2 </a:t>
            </a:r>
            <a:r>
              <a:rPr lang="en-US" altLang="zh-CN" dirty="0" err="1">
                <a:latin typeface="微软雅黑" panose="020B0503020204020204" pitchFamily="34" charset="-122"/>
                <a:ea typeface="微软雅黑" panose="020B0503020204020204" pitchFamily="34" charset="-122"/>
              </a:rPr>
              <a:t>ipchains</a:t>
            </a:r>
            <a:endParaRPr lang="en-US" altLang="zh-CN" dirty="0">
              <a:latin typeface="微软雅黑" panose="020B0503020204020204" pitchFamily="34" charset="-122"/>
              <a:ea typeface="微软雅黑" panose="020B0503020204020204" pitchFamily="34" charset="-122"/>
            </a:endParaRPr>
          </a:p>
          <a:p>
            <a:pPr eaLnBrk="1" hangingPunct="1">
              <a:lnSpc>
                <a:spcPct val="110000"/>
              </a:lnSpc>
              <a:spcBef>
                <a:spcPct val="0"/>
              </a:spcBef>
              <a:buFontTx/>
              <a:buNone/>
            </a:pPr>
            <a:r>
              <a:rPr lang="en-US" altLang="zh-CN" dirty="0">
                <a:latin typeface="微软雅黑" panose="020B0503020204020204" pitchFamily="34" charset="-122"/>
                <a:ea typeface="微软雅黑" panose="020B0503020204020204" pitchFamily="34" charset="-122"/>
              </a:rPr>
              <a:t>• 2.4</a:t>
            </a:r>
            <a:r>
              <a:rPr lang="zh-CN" altLang="en-US" dirty="0">
                <a:latin typeface="微软雅黑" panose="020B0503020204020204" pitchFamily="34" charset="-122"/>
                <a:ea typeface="微软雅黑" panose="020B0503020204020204" pitchFamily="34" charset="-122"/>
              </a:rPr>
              <a:t>以上内核：</a:t>
            </a:r>
            <a:r>
              <a:rPr lang="en-US" altLang="zh-CN" dirty="0" err="1">
                <a:latin typeface="微软雅黑" panose="020B0503020204020204" pitchFamily="34" charset="-122"/>
                <a:ea typeface="微软雅黑" panose="020B0503020204020204" pitchFamily="34" charset="-122"/>
              </a:rPr>
              <a:t>netfilter</a:t>
            </a:r>
            <a:r>
              <a:rPr lang="en-US" altLang="zh-CN" dirty="0">
                <a:latin typeface="微软雅黑" panose="020B0503020204020204" pitchFamily="34" charset="-122"/>
                <a:ea typeface="微软雅黑" panose="020B0503020204020204" pitchFamily="34" charset="-122"/>
              </a:rPr>
              <a:t>/iptables</a:t>
            </a:r>
          </a:p>
          <a:p>
            <a:pPr eaLnBrk="1" hangingPunct="1">
              <a:lnSpc>
                <a:spcPct val="110000"/>
              </a:lnSpc>
              <a:spcBef>
                <a:spcPct val="0"/>
              </a:spcBef>
              <a:buFontTx/>
              <a:buNone/>
            </a:pPr>
            <a:endParaRPr lang="en-US" altLang="zh-CN" dirty="0">
              <a:latin typeface="微软雅黑" panose="020B0503020204020204" pitchFamily="34" charset="-122"/>
              <a:ea typeface="微软雅黑" panose="020B0503020204020204" pitchFamily="34" charset="-122"/>
            </a:endParaRPr>
          </a:p>
          <a:p>
            <a:pPr eaLnBrk="1" hangingPunct="1">
              <a:lnSpc>
                <a:spcPct val="110000"/>
              </a:lnSpc>
              <a:spcBef>
                <a:spcPct val="0"/>
              </a:spcBef>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目前大多数</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下的防火墙都是在这些过滤系</a:t>
            </a:r>
          </a:p>
          <a:p>
            <a:pPr eaLnBrk="1" hangingPunct="1">
              <a:lnSpc>
                <a:spcPct val="110000"/>
              </a:lnSpc>
              <a:spcBef>
                <a:spcPct val="0"/>
              </a:spcBef>
              <a:buFontTx/>
              <a:buNone/>
            </a:pPr>
            <a:r>
              <a:rPr lang="zh-CN" altLang="en-US" dirty="0">
                <a:latin typeface="微软雅黑" panose="020B0503020204020204" pitchFamily="34" charset="-122"/>
                <a:ea typeface="微软雅黑" panose="020B0503020204020204" pitchFamily="34" charset="-122"/>
              </a:rPr>
              <a:t>统之上开发设计的。通过</a:t>
            </a:r>
            <a:r>
              <a:rPr lang="en-US" altLang="zh-CN" dirty="0">
                <a:latin typeface="微软雅黑" panose="020B0503020204020204" pitchFamily="34" charset="-122"/>
                <a:ea typeface="微软雅黑" panose="020B0503020204020204" pitchFamily="34" charset="-122"/>
              </a:rPr>
              <a:t>LKM</a:t>
            </a:r>
            <a:r>
              <a:rPr lang="zh-CN" altLang="en-US" dirty="0">
                <a:latin typeface="微软雅黑" panose="020B0503020204020204" pitchFamily="34" charset="-122"/>
                <a:ea typeface="微软雅黑" panose="020B0503020204020204" pitchFamily="34" charset="-122"/>
              </a:rPr>
              <a:t>注册钩子函数，实现对数据的检测，从而实现自定义的防火墙。</a:t>
            </a:r>
            <a:endParaRPr lang="en-US" altLang="zh-CN" dirty="0">
              <a:latin typeface="微软雅黑" panose="020B0503020204020204" pitchFamily="34" charset="-122"/>
              <a:ea typeface="微软雅黑" panose="020B0503020204020204" pitchFamily="34" charset="-122"/>
            </a:endParaRPr>
          </a:p>
          <a:p>
            <a:pPr eaLnBrk="1" hangingPunct="1">
              <a:lnSpc>
                <a:spcPct val="110000"/>
              </a:lnSpc>
              <a:spcBef>
                <a:spcPct val="0"/>
              </a:spcBef>
              <a:buFontTx/>
              <a:buNone/>
            </a:pPr>
            <a:endParaRPr lang="zh-CN" altLang="en-US" dirty="0">
              <a:latin typeface="微软雅黑" panose="020B0503020204020204" pitchFamily="34" charset="-122"/>
              <a:ea typeface="微软雅黑" panose="020B0503020204020204" pitchFamily="34" charset="-122"/>
            </a:endParaRPr>
          </a:p>
          <a:p>
            <a:pPr eaLnBrk="1" hangingPunct="1">
              <a:lnSpc>
                <a:spcPct val="110000"/>
              </a:lnSpc>
              <a:spcBef>
                <a:spcPct val="0"/>
              </a:spcBef>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商用防火墙大多在</a:t>
            </a:r>
            <a:r>
              <a:rPr lang="en-US" altLang="zh-CN" dirty="0" err="1">
                <a:latin typeface="微软雅黑" panose="020B0503020204020204" pitchFamily="34" charset="-122"/>
                <a:ea typeface="微软雅黑" panose="020B0503020204020204" pitchFamily="34" charset="-122"/>
              </a:rPr>
              <a:t>netfilter</a:t>
            </a:r>
            <a:r>
              <a:rPr lang="en-US" altLang="zh-CN" dirty="0">
                <a:latin typeface="微软雅黑" panose="020B0503020204020204" pitchFamily="34" charset="-122"/>
                <a:ea typeface="微软雅黑" panose="020B0503020204020204" pitchFamily="34" charset="-122"/>
              </a:rPr>
              <a:t>/iptables</a:t>
            </a:r>
            <a:r>
              <a:rPr lang="zh-CN" altLang="en-US" dirty="0">
                <a:latin typeface="微软雅黑" panose="020B0503020204020204" pitchFamily="34" charset="-122"/>
                <a:ea typeface="微软雅黑" panose="020B0503020204020204" pitchFamily="34" charset="-122"/>
              </a:rPr>
              <a:t>上开发。详见</a:t>
            </a:r>
            <a:r>
              <a:rPr lang="en-US" altLang="zh-CN" dirty="0">
                <a:latin typeface="微软雅黑" panose="020B0503020204020204" pitchFamily="34" charset="-122"/>
                <a:ea typeface="微软雅黑" panose="020B0503020204020204" pitchFamily="34" charset="-122"/>
              </a:rPr>
              <a:t>https://www.netfilter.org/</a:t>
            </a:r>
            <a:endParaRPr lang="zh-CN" altLang="en-US" dirty="0">
              <a:latin typeface="微软雅黑" panose="020B0503020204020204" pitchFamily="34" charset="-122"/>
              <a:ea typeface="微软雅黑" panose="020B0503020204020204" pitchFamily="34" charset="-122"/>
            </a:endParaRPr>
          </a:p>
        </p:txBody>
      </p:sp>
      <p:sp>
        <p:nvSpPr>
          <p:cNvPr id="34" name="Rectangle 4">
            <a:extLst>
              <a:ext uri="{FF2B5EF4-FFF2-40B4-BE49-F238E27FC236}">
                <a16:creationId xmlns:a16="http://schemas.microsoft.com/office/drawing/2014/main" id="{B02C6913-D8E3-45D2-9791-16C5791B01DD}"/>
              </a:ext>
            </a:extLst>
          </p:cNvPr>
          <p:cNvSpPr>
            <a:spLocks noChangeArrowheads="1"/>
          </p:cNvSpPr>
          <p:nvPr/>
        </p:nvSpPr>
        <p:spPr bwMode="auto">
          <a:xfrm>
            <a:off x="325437" y="-3462"/>
            <a:ext cx="7343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防火墙的配置</a:t>
            </a:r>
          </a:p>
        </p:txBody>
      </p:sp>
    </p:spTree>
    <p:extLst>
      <p:ext uri="{BB962C8B-B14F-4D97-AF65-F5344CB8AC3E}">
        <p14:creationId xmlns:p14="http://schemas.microsoft.com/office/powerpoint/2010/main" val="27465275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05" name="Text Box 37">
            <a:extLst>
              <a:ext uri="{FF2B5EF4-FFF2-40B4-BE49-F238E27FC236}">
                <a16:creationId xmlns:a16="http://schemas.microsoft.com/office/drawing/2014/main" id="{123B5D33-9379-4365-99F9-0CE1CE38EF23}"/>
              </a:ext>
            </a:extLst>
          </p:cNvPr>
          <p:cNvSpPr txBox="1">
            <a:spLocks noChangeArrowheads="1"/>
          </p:cNvSpPr>
          <p:nvPr/>
        </p:nvSpPr>
        <p:spPr bwMode="auto">
          <a:xfrm>
            <a:off x="0" y="1196752"/>
            <a:ext cx="8963025" cy="492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latin typeface="微软雅黑" panose="020B0503020204020204" pitchFamily="34" charset="-122"/>
                <a:ea typeface="微软雅黑" panose="020B0503020204020204" pitchFamily="34" charset="-122"/>
              </a:rPr>
              <a:t>以管理员权限</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sudo</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用</a:t>
            </a:r>
            <a:r>
              <a:rPr lang="en-US" altLang="zh-CN" dirty="0" err="1">
                <a:latin typeface="微软雅黑" panose="020B0503020204020204" pitchFamily="34" charset="-122"/>
                <a:ea typeface="微软雅黑" panose="020B0503020204020204" pitchFamily="34" charset="-122"/>
              </a:rPr>
              <a:t>ufw</a:t>
            </a:r>
            <a:r>
              <a:rPr lang="zh-CN" altLang="en-US" dirty="0">
                <a:latin typeface="微软雅黑" panose="020B0503020204020204" pitchFamily="34" charset="-122"/>
                <a:ea typeface="微软雅黑" panose="020B0503020204020204" pitchFamily="34" charset="-122"/>
              </a:rPr>
              <a:t>命令配置防火墙</a:t>
            </a:r>
          </a:p>
          <a:p>
            <a:pPr eaLnBrk="1" hangingPunct="1">
              <a:lnSpc>
                <a:spcPct val="150000"/>
              </a:lnSpc>
              <a:spcBef>
                <a:spcPct val="0"/>
              </a:spcBef>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查看帮助：</a:t>
            </a:r>
            <a:r>
              <a:rPr lang="en-US" altLang="zh-CN" dirty="0" err="1">
                <a:latin typeface="微软雅黑" panose="020B0503020204020204" pitchFamily="34" charset="-122"/>
                <a:ea typeface="微软雅黑" panose="020B0503020204020204" pitchFamily="34" charset="-122"/>
              </a:rPr>
              <a:t>ufw</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p>
          <a:p>
            <a:pPr eaLnBrk="1" hangingPunct="1">
              <a:lnSpc>
                <a:spcPct val="150000"/>
              </a:lnSpc>
              <a:spcBef>
                <a:spcPct val="0"/>
              </a:spcBef>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启动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关闭防火墙：</a:t>
            </a:r>
            <a:r>
              <a:rPr lang="en-US" altLang="zh-CN" dirty="0" err="1">
                <a:latin typeface="微软雅黑" panose="020B0503020204020204" pitchFamily="34" charset="-122"/>
                <a:ea typeface="微软雅黑" panose="020B0503020204020204" pitchFamily="34" charset="-122"/>
              </a:rPr>
              <a:t>ufw</a:t>
            </a:r>
            <a:r>
              <a:rPr lang="en-US" altLang="zh-CN" dirty="0">
                <a:latin typeface="微软雅黑" panose="020B0503020204020204" pitchFamily="34" charset="-122"/>
                <a:ea typeface="微软雅黑" panose="020B0503020204020204" pitchFamily="34" charset="-122"/>
              </a:rPr>
              <a:t> enable | disable</a:t>
            </a:r>
          </a:p>
          <a:p>
            <a:pPr eaLnBrk="1" hangingPunct="1">
              <a:lnSpc>
                <a:spcPct val="150000"/>
              </a:lnSpc>
              <a:spcBef>
                <a:spcPct val="0"/>
              </a:spcBef>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开放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关闭</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某个端口： </a:t>
            </a:r>
            <a:r>
              <a:rPr lang="en-US" altLang="zh-CN" dirty="0" err="1">
                <a:latin typeface="微软雅黑" panose="020B0503020204020204" pitchFamily="34" charset="-122"/>
                <a:ea typeface="微软雅黑" panose="020B0503020204020204" pitchFamily="34" charset="-122"/>
              </a:rPr>
              <a:t>ufw</a:t>
            </a:r>
            <a:r>
              <a:rPr lang="en-US" altLang="zh-CN" dirty="0">
                <a:latin typeface="微软雅黑" panose="020B0503020204020204" pitchFamily="34" charset="-122"/>
                <a:ea typeface="微软雅黑" panose="020B0503020204020204" pitchFamily="34" charset="-122"/>
              </a:rPr>
              <a:t> allow (deny) port</a:t>
            </a:r>
          </a:p>
          <a:p>
            <a:pPr algn="ctr" eaLnBrk="1" hangingPunct="1">
              <a:lnSpc>
                <a:spcPct val="150000"/>
              </a:lnSpc>
              <a:spcBef>
                <a:spcPct val="0"/>
              </a:spcBef>
              <a:buFontTx/>
              <a:buNone/>
            </a:pPr>
            <a:r>
              <a:rPr lang="en-US" altLang="zh-CN" dirty="0" err="1">
                <a:latin typeface="微软雅黑" panose="020B0503020204020204" pitchFamily="34" charset="-122"/>
                <a:ea typeface="微软雅黑" panose="020B0503020204020204" pitchFamily="34" charset="-122"/>
              </a:rPr>
              <a:t>ufw</a:t>
            </a:r>
            <a:r>
              <a:rPr lang="en-US" altLang="zh-CN" dirty="0">
                <a:latin typeface="微软雅黑" panose="020B0503020204020204" pitchFamily="34" charset="-122"/>
                <a:ea typeface="微软雅黑" panose="020B0503020204020204" pitchFamily="34" charset="-122"/>
              </a:rPr>
              <a:t> allow (deny) </a:t>
            </a:r>
            <a:r>
              <a:rPr lang="en-US" altLang="zh-CN" sz="2800" dirty="0">
                <a:latin typeface="微软雅黑" panose="020B0503020204020204" pitchFamily="34" charset="-122"/>
                <a:ea typeface="微软雅黑" panose="020B0503020204020204" pitchFamily="34" charset="-122"/>
              </a:rPr>
              <a:t>50050 </a:t>
            </a:r>
          </a:p>
          <a:p>
            <a:pPr eaLnBrk="1" hangingPunct="1">
              <a:lnSpc>
                <a:spcPct val="150000"/>
              </a:lnSpc>
              <a:spcBef>
                <a:spcPct val="0"/>
              </a:spcBef>
              <a:buFontTx/>
              <a:buNone/>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开放</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关闭</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某服务： </a:t>
            </a:r>
            <a:r>
              <a:rPr lang="en-US" altLang="zh-CN" dirty="0" err="1">
                <a:latin typeface="微软雅黑" panose="020B0503020204020204" pitchFamily="34" charset="-122"/>
                <a:ea typeface="微软雅黑" panose="020B0503020204020204" pitchFamily="34" charset="-122"/>
              </a:rPr>
              <a:t>ufw</a:t>
            </a:r>
            <a:r>
              <a:rPr lang="en-US" altLang="zh-CN" dirty="0">
                <a:latin typeface="微软雅黑" panose="020B0503020204020204" pitchFamily="34" charset="-122"/>
                <a:ea typeface="微软雅黑" panose="020B0503020204020204" pitchFamily="34" charset="-122"/>
              </a:rPr>
              <a:t> allow (deny) service</a:t>
            </a:r>
          </a:p>
          <a:p>
            <a:pPr algn="ctr" eaLnBrk="1" hangingPunct="1">
              <a:lnSpc>
                <a:spcPct val="150000"/>
              </a:lnSpc>
              <a:spcBef>
                <a:spcPct val="0"/>
              </a:spcBef>
              <a:buFontTx/>
              <a:buNone/>
            </a:pPr>
            <a:r>
              <a:rPr lang="en-US" altLang="zh-CN" dirty="0" err="1">
                <a:latin typeface="微软雅黑" panose="020B0503020204020204" pitchFamily="34" charset="-122"/>
                <a:ea typeface="微软雅黑" panose="020B0503020204020204" pitchFamily="34" charset="-122"/>
              </a:rPr>
              <a:t>ufw</a:t>
            </a:r>
            <a:r>
              <a:rPr lang="en-US" altLang="zh-CN" dirty="0">
                <a:latin typeface="微软雅黑" panose="020B0503020204020204" pitchFamily="34" charset="-122"/>
                <a:ea typeface="微软雅黑" panose="020B0503020204020204" pitchFamily="34" charset="-122"/>
              </a:rPr>
              <a:t> allow (deny) </a:t>
            </a:r>
            <a:r>
              <a:rPr lang="en-US" altLang="zh-CN" dirty="0" err="1">
                <a:latin typeface="微软雅黑" panose="020B0503020204020204" pitchFamily="34" charset="-122"/>
                <a:ea typeface="微软雅黑" panose="020B0503020204020204" pitchFamily="34" charset="-122"/>
              </a:rPr>
              <a:t>ssh</a:t>
            </a:r>
            <a:endParaRPr lang="zh-CN" altLang="en-US" dirty="0">
              <a:latin typeface="微软雅黑" panose="020B0503020204020204" pitchFamily="34" charset="-122"/>
              <a:ea typeface="微软雅黑" panose="020B0503020204020204" pitchFamily="34" charset="-122"/>
            </a:endParaRPr>
          </a:p>
        </p:txBody>
      </p:sp>
      <p:sp>
        <p:nvSpPr>
          <p:cNvPr id="34" name="Rectangle 4">
            <a:extLst>
              <a:ext uri="{FF2B5EF4-FFF2-40B4-BE49-F238E27FC236}">
                <a16:creationId xmlns:a16="http://schemas.microsoft.com/office/drawing/2014/main" id="{B02C6913-D8E3-45D2-9791-16C5791B01DD}"/>
              </a:ext>
            </a:extLst>
          </p:cNvPr>
          <p:cNvSpPr>
            <a:spLocks noChangeArrowheads="1"/>
          </p:cNvSpPr>
          <p:nvPr/>
        </p:nvSpPr>
        <p:spPr bwMode="auto">
          <a:xfrm>
            <a:off x="325437" y="-3462"/>
            <a:ext cx="73437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防火墙的配置（</a:t>
            </a:r>
            <a:r>
              <a:rPr lang="en-US" altLang="zh-CN" b="1" dirty="0"/>
              <a:t>Ubuntu</a:t>
            </a:r>
            <a:r>
              <a:rPr lang="zh-CN" altLang="en-US" b="1" dirty="0"/>
              <a:t>）</a:t>
            </a:r>
          </a:p>
        </p:txBody>
      </p:sp>
    </p:spTree>
    <p:extLst>
      <p:ext uri="{BB962C8B-B14F-4D97-AF65-F5344CB8AC3E}">
        <p14:creationId xmlns:p14="http://schemas.microsoft.com/office/powerpoint/2010/main" val="1543809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ext Box 3">
            <a:extLst>
              <a:ext uri="{FF2B5EF4-FFF2-40B4-BE49-F238E27FC236}">
                <a16:creationId xmlns:a16="http://schemas.microsoft.com/office/drawing/2014/main" id="{AABA992F-553A-4C8D-BF1A-BD7DA15814BA}"/>
              </a:ext>
            </a:extLst>
          </p:cNvPr>
          <p:cNvSpPr txBox="1">
            <a:spLocks noChangeArrowheads="1"/>
          </p:cNvSpPr>
          <p:nvPr/>
        </p:nvSpPr>
        <p:spPr bwMode="auto">
          <a:xfrm>
            <a:off x="1258888" y="1841500"/>
            <a:ext cx="69342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防火墙简介</a:t>
            </a:r>
            <a:endParaRPr kumimoji="1" lang="en-US" altLang="zh-CN" b="1">
              <a:latin typeface="Times New Roman" panose="02020603050405020304" pitchFamily="18" charset="0"/>
            </a:endParaRPr>
          </a:p>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防火墙工作模式</a:t>
            </a:r>
          </a:p>
          <a:p>
            <a:pPr eaLnBrk="1" hangingPunct="1">
              <a:spcBef>
                <a:spcPct val="50000"/>
              </a:spcBef>
              <a:buClr>
                <a:srgbClr val="FF6600"/>
              </a:buClr>
              <a:buFontTx/>
              <a:buAutoNum type="arabicPeriod"/>
            </a:pPr>
            <a:r>
              <a:rPr kumimoji="1" lang="zh-CN" altLang="en-US" b="1">
                <a:solidFill>
                  <a:srgbClr val="FF0000"/>
                </a:solidFill>
                <a:latin typeface="Times New Roman" panose="02020603050405020304" pitchFamily="18" charset="0"/>
              </a:rPr>
              <a:t>   防火墙功能  </a:t>
            </a:r>
          </a:p>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防火墙性能</a:t>
            </a:r>
            <a:endParaRPr kumimoji="1" lang="en-US" altLang="zh-CN" b="1">
              <a:latin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CA6C149-CB15-42B6-AAA1-09287662346A}"/>
              </a:ext>
            </a:extLst>
          </p:cNvPr>
          <p:cNvSpPr>
            <a:spLocks noGrp="1" noChangeArrowheads="1"/>
          </p:cNvSpPr>
          <p:nvPr>
            <p:ph type="title"/>
          </p:nvPr>
        </p:nvSpPr>
        <p:spPr>
          <a:xfrm>
            <a:off x="755650" y="549275"/>
            <a:ext cx="7931150" cy="719138"/>
          </a:xfrm>
        </p:spPr>
        <p:txBody>
          <a:bodyPr/>
          <a:lstStyle/>
          <a:p>
            <a:pPr eaLnBrk="1" hangingPunct="1"/>
            <a:r>
              <a:rPr lang="zh-CN" altLang="en-US" sz="1800" b="1"/>
              <a:t>防火墙的功能</a:t>
            </a:r>
          </a:p>
        </p:txBody>
      </p:sp>
      <p:sp>
        <p:nvSpPr>
          <p:cNvPr id="57347" name="Rectangle 3">
            <a:extLst>
              <a:ext uri="{FF2B5EF4-FFF2-40B4-BE49-F238E27FC236}">
                <a16:creationId xmlns:a16="http://schemas.microsoft.com/office/drawing/2014/main" id="{4CB3EED3-1354-4A85-ACC0-2F906AB1716C}"/>
              </a:ext>
            </a:extLst>
          </p:cNvPr>
          <p:cNvSpPr>
            <a:spLocks noGrp="1" noChangeArrowheads="1"/>
          </p:cNvSpPr>
          <p:nvPr>
            <p:ph type="body" idx="1"/>
          </p:nvPr>
        </p:nvSpPr>
        <p:spPr>
          <a:xfrm>
            <a:off x="2776538" y="1125538"/>
            <a:ext cx="3889375" cy="4781550"/>
          </a:xfrm>
        </p:spPr>
        <p:txBody>
          <a:bodyPr/>
          <a:lstStyle/>
          <a:p>
            <a:pPr eaLnBrk="1" hangingPunct="1">
              <a:buFontTx/>
              <a:buNone/>
            </a:pPr>
            <a:r>
              <a:rPr lang="zh-CN" altLang="en-US" sz="2400"/>
              <a:t>访问控制</a:t>
            </a:r>
          </a:p>
          <a:p>
            <a:pPr eaLnBrk="1" hangingPunct="1">
              <a:buFontTx/>
              <a:buNone/>
            </a:pPr>
            <a:r>
              <a:rPr lang="zh-CN" altLang="en-US" sz="2400"/>
              <a:t>透明代理</a:t>
            </a:r>
          </a:p>
          <a:p>
            <a:pPr eaLnBrk="1" hangingPunct="1">
              <a:buFontTx/>
              <a:buNone/>
            </a:pPr>
            <a:r>
              <a:rPr lang="zh-CN" altLang="en-US" sz="2400"/>
              <a:t>身份认证</a:t>
            </a:r>
          </a:p>
          <a:p>
            <a:pPr eaLnBrk="1" hangingPunct="1">
              <a:buFontTx/>
              <a:buNone/>
            </a:pPr>
            <a:r>
              <a:rPr lang="en-US" altLang="zh-CN" sz="2400"/>
              <a:t>URL</a:t>
            </a:r>
            <a:r>
              <a:rPr lang="zh-CN" altLang="en-US" sz="2400"/>
              <a:t>过滤</a:t>
            </a:r>
          </a:p>
          <a:p>
            <a:pPr eaLnBrk="1" hangingPunct="1">
              <a:buFontTx/>
              <a:buNone/>
            </a:pPr>
            <a:r>
              <a:rPr lang="zh-CN" altLang="en-US" sz="2400"/>
              <a:t>地址绑定</a:t>
            </a:r>
          </a:p>
          <a:p>
            <a:pPr eaLnBrk="1" hangingPunct="1">
              <a:buFontTx/>
              <a:buNone/>
            </a:pPr>
            <a:r>
              <a:rPr lang="zh-CN" altLang="en-US" sz="2400"/>
              <a:t>正向及反向</a:t>
            </a:r>
            <a:r>
              <a:rPr lang="en-US" altLang="zh-CN" sz="2400"/>
              <a:t>NAT</a:t>
            </a:r>
          </a:p>
          <a:p>
            <a:pPr eaLnBrk="1" hangingPunct="1">
              <a:buFontTx/>
              <a:buNone/>
            </a:pPr>
            <a:r>
              <a:rPr lang="zh-CN" altLang="en-US" sz="2400"/>
              <a:t>流量控制</a:t>
            </a:r>
          </a:p>
          <a:p>
            <a:pPr eaLnBrk="1" hangingPunct="1">
              <a:buFontTx/>
              <a:buNone/>
            </a:pPr>
            <a:r>
              <a:rPr lang="zh-CN" altLang="en-US" sz="2400"/>
              <a:t>入侵检测</a:t>
            </a:r>
          </a:p>
          <a:p>
            <a:pPr eaLnBrk="1" hangingPunct="1">
              <a:buFontTx/>
              <a:buNone/>
            </a:pPr>
            <a:r>
              <a:rPr lang="zh-CN" altLang="en-US" sz="2400"/>
              <a:t>日志审计</a:t>
            </a:r>
          </a:p>
          <a:p>
            <a:pPr eaLnBrk="1" hangingPunct="1">
              <a:buFontTx/>
              <a:buNone/>
            </a:pPr>
            <a:r>
              <a:rPr lang="en-US" altLang="zh-CN" sz="2400"/>
              <a:t>IDS</a:t>
            </a:r>
            <a:r>
              <a:rPr lang="zh-CN" altLang="en-US" sz="2400"/>
              <a:t>、防病毒联动</a:t>
            </a:r>
          </a:p>
          <a:p>
            <a:pPr eaLnBrk="1" hangingPunct="1">
              <a:buFontTx/>
              <a:buNone/>
            </a:pPr>
            <a:r>
              <a:rPr lang="en-US" altLang="zh-CN" sz="2400"/>
              <a:t>VLAN</a:t>
            </a:r>
            <a:r>
              <a:rPr lang="zh-CN" altLang="en-US" sz="2400"/>
              <a:t>支持</a:t>
            </a:r>
          </a:p>
          <a:p>
            <a:pPr eaLnBrk="1" hangingPunct="1">
              <a:buFontTx/>
              <a:buNone/>
            </a:pPr>
            <a:r>
              <a:rPr lang="en-US" altLang="zh-CN" sz="2400"/>
              <a:t>VPN</a:t>
            </a:r>
            <a:r>
              <a:rPr lang="zh-CN" altLang="en-US" sz="2400"/>
              <a:t>功能</a:t>
            </a:r>
          </a:p>
          <a:p>
            <a:pPr eaLnBrk="1" hangingPunct="1">
              <a:buFontTx/>
              <a:buNone/>
            </a:pPr>
            <a:r>
              <a:rPr lang="zh-CN" altLang="en-US" sz="2400"/>
              <a:t>双机热备</a:t>
            </a:r>
          </a:p>
          <a:p>
            <a:pPr eaLnBrk="1" hangingPunct="1">
              <a:buFontTx/>
              <a:buNone/>
            </a:pPr>
            <a:endParaRPr lang="zh-CN" altLang="en-US" sz="1400"/>
          </a:p>
          <a:p>
            <a:pPr eaLnBrk="1" hangingPunct="1">
              <a:buFontTx/>
              <a:buNone/>
            </a:pPr>
            <a:endParaRPr lang="en-US" altLang="zh-CN" sz="1400"/>
          </a:p>
        </p:txBody>
      </p:sp>
      <p:sp>
        <p:nvSpPr>
          <p:cNvPr id="57348" name="Rectangle 4">
            <a:extLst>
              <a:ext uri="{FF2B5EF4-FFF2-40B4-BE49-F238E27FC236}">
                <a16:creationId xmlns:a16="http://schemas.microsoft.com/office/drawing/2014/main" id="{D9BC43F2-EA0F-432E-984D-07BFC4BCD5FC}"/>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986110B6-2499-49C2-B25E-CC8923643E36}"/>
              </a:ext>
            </a:extLst>
          </p:cNvPr>
          <p:cNvSpPr>
            <a:spLocks noGrp="1" noChangeArrowheads="1"/>
          </p:cNvSpPr>
          <p:nvPr>
            <p:ph type="title"/>
          </p:nvPr>
        </p:nvSpPr>
        <p:spPr>
          <a:xfrm>
            <a:off x="755650" y="549275"/>
            <a:ext cx="8229600" cy="719138"/>
          </a:xfrm>
        </p:spPr>
        <p:txBody>
          <a:bodyPr/>
          <a:lstStyle/>
          <a:p>
            <a:pPr eaLnBrk="1" hangingPunct="1"/>
            <a:r>
              <a:rPr lang="zh-CN" altLang="en-US" sz="2400" b="1"/>
              <a:t>访问控制</a:t>
            </a:r>
          </a:p>
        </p:txBody>
      </p:sp>
      <p:sp>
        <p:nvSpPr>
          <p:cNvPr id="59395" name="Rectangle 4">
            <a:extLst>
              <a:ext uri="{FF2B5EF4-FFF2-40B4-BE49-F238E27FC236}">
                <a16:creationId xmlns:a16="http://schemas.microsoft.com/office/drawing/2014/main" id="{112A6DB7-2954-48F9-AC31-3B9C4774BE18}"/>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59396" name="Picture 5" descr="访问">
            <a:extLst>
              <a:ext uri="{FF2B5EF4-FFF2-40B4-BE49-F238E27FC236}">
                <a16:creationId xmlns:a16="http://schemas.microsoft.com/office/drawing/2014/main" id="{E8D0637D-0C88-4478-807C-A370BA5D092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750" y="4495800"/>
            <a:ext cx="8135938" cy="174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7">
            <a:extLst>
              <a:ext uri="{FF2B5EF4-FFF2-40B4-BE49-F238E27FC236}">
                <a16:creationId xmlns:a16="http://schemas.microsoft.com/office/drawing/2014/main" id="{A9202F47-8B2F-4CCE-B8DF-5DB073040AC5}"/>
              </a:ext>
            </a:extLst>
          </p:cNvPr>
          <p:cNvSpPr txBox="1">
            <a:spLocks noChangeArrowheads="1"/>
          </p:cNvSpPr>
          <p:nvPr/>
        </p:nvSpPr>
        <p:spPr bwMode="auto">
          <a:xfrm>
            <a:off x="4572000" y="1125538"/>
            <a:ext cx="4384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FF"/>
                </a:solidFill>
              </a:rPr>
              <a:t>Access list 192.168.1.3 to 202.2.33.2</a:t>
            </a:r>
          </a:p>
        </p:txBody>
      </p:sp>
      <p:sp>
        <p:nvSpPr>
          <p:cNvPr id="59398" name="Text Box 8">
            <a:extLst>
              <a:ext uri="{FF2B5EF4-FFF2-40B4-BE49-F238E27FC236}">
                <a16:creationId xmlns:a16="http://schemas.microsoft.com/office/drawing/2014/main" id="{CFAD76D9-D532-4DD5-B71C-E43DECD210E5}"/>
              </a:ext>
            </a:extLst>
          </p:cNvPr>
          <p:cNvSpPr txBox="1">
            <a:spLocks noChangeArrowheads="1"/>
          </p:cNvSpPr>
          <p:nvPr/>
        </p:nvSpPr>
        <p:spPr bwMode="auto">
          <a:xfrm>
            <a:off x="4572000" y="1412875"/>
            <a:ext cx="4241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FF"/>
                </a:solidFill>
              </a:rPr>
              <a:t>Access nat 192.168.3.0 to any pass</a:t>
            </a:r>
          </a:p>
        </p:txBody>
      </p:sp>
      <p:sp>
        <p:nvSpPr>
          <p:cNvPr id="59399" name="Text Box 9">
            <a:extLst>
              <a:ext uri="{FF2B5EF4-FFF2-40B4-BE49-F238E27FC236}">
                <a16:creationId xmlns:a16="http://schemas.microsoft.com/office/drawing/2014/main" id="{A597974D-16F4-499D-B27B-A13F051CAF3B}"/>
              </a:ext>
            </a:extLst>
          </p:cNvPr>
          <p:cNvSpPr txBox="1">
            <a:spLocks noChangeArrowheads="1"/>
          </p:cNvSpPr>
          <p:nvPr/>
        </p:nvSpPr>
        <p:spPr bwMode="auto">
          <a:xfrm>
            <a:off x="4572000" y="1700213"/>
            <a:ext cx="2762250"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FF"/>
                </a:solidFill>
              </a:rPr>
              <a:t>Access 202.1.2.3 to 192.168.1.3 block</a:t>
            </a:r>
          </a:p>
        </p:txBody>
      </p:sp>
      <p:sp>
        <p:nvSpPr>
          <p:cNvPr id="59400" name="Text Box 10">
            <a:extLst>
              <a:ext uri="{FF2B5EF4-FFF2-40B4-BE49-F238E27FC236}">
                <a16:creationId xmlns:a16="http://schemas.microsoft.com/office/drawing/2014/main" id="{285B27D3-4886-4E3F-9479-65D67DB95BA5}"/>
              </a:ext>
            </a:extLst>
          </p:cNvPr>
          <p:cNvSpPr txBox="1">
            <a:spLocks noChangeArrowheads="1"/>
          </p:cNvSpPr>
          <p:nvPr/>
        </p:nvSpPr>
        <p:spPr bwMode="auto">
          <a:xfrm>
            <a:off x="4572000" y="2357438"/>
            <a:ext cx="2463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0000FF"/>
                </a:solidFill>
              </a:rPr>
              <a:t>Access default pass</a:t>
            </a:r>
          </a:p>
        </p:txBody>
      </p:sp>
      <p:sp>
        <p:nvSpPr>
          <p:cNvPr id="59401" name="Text Box 11">
            <a:extLst>
              <a:ext uri="{FF2B5EF4-FFF2-40B4-BE49-F238E27FC236}">
                <a16:creationId xmlns:a16="http://schemas.microsoft.com/office/drawing/2014/main" id="{5C4C392F-A18B-4278-8D85-4D5E09F9889C}"/>
              </a:ext>
            </a:extLst>
          </p:cNvPr>
          <p:cNvSpPr txBox="1">
            <a:spLocks noChangeArrowheads="1"/>
          </p:cNvSpPr>
          <p:nvPr/>
        </p:nvSpPr>
        <p:spPr bwMode="auto">
          <a:xfrm>
            <a:off x="4606925" y="2808288"/>
            <a:ext cx="1733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t>规则匹配成功</a:t>
            </a:r>
          </a:p>
        </p:txBody>
      </p:sp>
      <p:sp>
        <p:nvSpPr>
          <p:cNvPr id="59402" name="Text Box 15">
            <a:extLst>
              <a:ext uri="{FF2B5EF4-FFF2-40B4-BE49-F238E27FC236}">
                <a16:creationId xmlns:a16="http://schemas.microsoft.com/office/drawing/2014/main" id="{99E0CB20-A4B7-4168-84B6-C7EA519D4ACD}"/>
              </a:ext>
            </a:extLst>
          </p:cNvPr>
          <p:cNvSpPr txBox="1">
            <a:spLocks noChangeArrowheads="1"/>
          </p:cNvSpPr>
          <p:nvPr/>
        </p:nvSpPr>
        <p:spPr bwMode="auto">
          <a:xfrm>
            <a:off x="1474788" y="1114425"/>
            <a:ext cx="2800350" cy="396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r>
              <a:rPr lang="zh-CN" altLang="en-US" sz="2400"/>
              <a:t>、基于源</a:t>
            </a:r>
            <a:r>
              <a:rPr lang="en-US" altLang="zh-CN" sz="2400"/>
              <a:t>IP</a:t>
            </a:r>
            <a:r>
              <a:rPr lang="zh-CN" altLang="en-US" sz="2400"/>
              <a:t>地址</a:t>
            </a:r>
          </a:p>
          <a:p>
            <a:pPr eaLnBrk="1" hangingPunct="1">
              <a:spcBef>
                <a:spcPct val="0"/>
              </a:spcBef>
              <a:buFontTx/>
              <a:buNone/>
            </a:pPr>
            <a:r>
              <a:rPr lang="en-US" altLang="zh-CN" sz="2400"/>
              <a:t>2</a:t>
            </a:r>
            <a:r>
              <a:rPr lang="zh-CN" altLang="en-US" sz="2400"/>
              <a:t>、基于目的</a:t>
            </a:r>
            <a:r>
              <a:rPr lang="en-US" altLang="zh-CN" sz="2400"/>
              <a:t>IP</a:t>
            </a:r>
            <a:r>
              <a:rPr lang="zh-CN" altLang="en-US" sz="2400"/>
              <a:t>地址</a:t>
            </a:r>
          </a:p>
          <a:p>
            <a:pPr eaLnBrk="1" hangingPunct="1">
              <a:spcBef>
                <a:spcPct val="0"/>
              </a:spcBef>
              <a:buFontTx/>
              <a:buNone/>
            </a:pPr>
            <a:r>
              <a:rPr lang="en-US" altLang="zh-CN" sz="2400"/>
              <a:t>3</a:t>
            </a:r>
            <a:r>
              <a:rPr lang="zh-CN" altLang="en-US" sz="2400"/>
              <a:t>、基于源端口</a:t>
            </a:r>
          </a:p>
          <a:p>
            <a:pPr eaLnBrk="1" hangingPunct="1">
              <a:spcBef>
                <a:spcPct val="0"/>
              </a:spcBef>
              <a:buFontTx/>
              <a:buNone/>
            </a:pPr>
            <a:r>
              <a:rPr lang="en-US" altLang="zh-CN" sz="2400"/>
              <a:t>4</a:t>
            </a:r>
            <a:r>
              <a:rPr lang="zh-CN" altLang="en-US" sz="2400"/>
              <a:t>、基于目的端口</a:t>
            </a:r>
          </a:p>
          <a:p>
            <a:pPr eaLnBrk="1" hangingPunct="1">
              <a:spcBef>
                <a:spcPct val="0"/>
              </a:spcBef>
              <a:buFontTx/>
              <a:buNone/>
            </a:pPr>
            <a:r>
              <a:rPr lang="en-US" altLang="zh-CN" sz="2400"/>
              <a:t>5</a:t>
            </a:r>
            <a:r>
              <a:rPr lang="zh-CN" altLang="en-US" sz="2400"/>
              <a:t>、基于时间</a:t>
            </a:r>
          </a:p>
          <a:p>
            <a:pPr eaLnBrk="1" hangingPunct="1">
              <a:spcBef>
                <a:spcPct val="0"/>
              </a:spcBef>
              <a:buFontTx/>
              <a:buNone/>
            </a:pPr>
            <a:r>
              <a:rPr lang="en-US" altLang="zh-CN" sz="2400"/>
              <a:t>6</a:t>
            </a:r>
            <a:r>
              <a:rPr lang="zh-CN" altLang="en-US" sz="2400"/>
              <a:t>、基于用户</a:t>
            </a:r>
          </a:p>
          <a:p>
            <a:pPr eaLnBrk="1" hangingPunct="1">
              <a:spcBef>
                <a:spcPct val="0"/>
              </a:spcBef>
              <a:buFontTx/>
              <a:buNone/>
            </a:pPr>
            <a:r>
              <a:rPr lang="en-US" altLang="zh-CN" sz="2400"/>
              <a:t>7</a:t>
            </a:r>
            <a:r>
              <a:rPr lang="zh-CN" altLang="en-US" sz="2400"/>
              <a:t>、基于流量</a:t>
            </a:r>
          </a:p>
          <a:p>
            <a:pPr eaLnBrk="1" hangingPunct="1">
              <a:spcBef>
                <a:spcPct val="0"/>
              </a:spcBef>
              <a:buFontTx/>
              <a:buNone/>
            </a:pPr>
            <a:r>
              <a:rPr lang="en-US" altLang="zh-CN" sz="2400"/>
              <a:t>8</a:t>
            </a:r>
            <a:r>
              <a:rPr lang="zh-CN" altLang="en-US" sz="2400"/>
              <a:t>、基于文件</a:t>
            </a:r>
          </a:p>
          <a:p>
            <a:pPr eaLnBrk="1" hangingPunct="1">
              <a:spcBef>
                <a:spcPct val="0"/>
              </a:spcBef>
              <a:buFontTx/>
              <a:buNone/>
            </a:pPr>
            <a:r>
              <a:rPr lang="en-US" altLang="zh-CN" sz="2400"/>
              <a:t>9</a:t>
            </a:r>
            <a:r>
              <a:rPr lang="zh-CN" altLang="en-US" sz="2400"/>
              <a:t>、基于网址</a:t>
            </a:r>
          </a:p>
          <a:p>
            <a:pPr eaLnBrk="1" hangingPunct="1">
              <a:spcBef>
                <a:spcPct val="0"/>
              </a:spcBef>
              <a:buFontTx/>
              <a:buNone/>
            </a:pPr>
            <a:r>
              <a:rPr lang="en-US" altLang="zh-CN" sz="2400"/>
              <a:t>10</a:t>
            </a:r>
            <a:r>
              <a:rPr lang="zh-CN" altLang="en-US" sz="2400"/>
              <a:t>、基于</a:t>
            </a:r>
            <a:r>
              <a:rPr lang="en-US" altLang="zh-CN" sz="2400"/>
              <a:t>MAC</a:t>
            </a:r>
            <a:r>
              <a:rPr lang="zh-CN" altLang="en-US" sz="2400"/>
              <a:t>地址</a:t>
            </a:r>
          </a:p>
          <a:p>
            <a:pPr eaLnBrk="1" hangingPunct="1">
              <a:spcBef>
                <a:spcPct val="0"/>
              </a:spcBef>
              <a:buFontTx/>
              <a:buNone/>
            </a:pPr>
            <a:endParaRPr lang="en-US" altLang="zh-CN" sz="1200"/>
          </a:p>
        </p:txBody>
      </p:sp>
      <p:sp>
        <p:nvSpPr>
          <p:cNvPr id="59403" name="Line 16">
            <a:extLst>
              <a:ext uri="{FF2B5EF4-FFF2-40B4-BE49-F238E27FC236}">
                <a16:creationId xmlns:a16="http://schemas.microsoft.com/office/drawing/2014/main" id="{89B02B96-87F1-4A8B-9761-89B0DE8A9F2D}"/>
              </a:ext>
            </a:extLst>
          </p:cNvPr>
          <p:cNvSpPr>
            <a:spLocks noChangeShapeType="1"/>
          </p:cNvSpPr>
          <p:nvPr/>
        </p:nvSpPr>
        <p:spPr bwMode="auto">
          <a:xfrm>
            <a:off x="1325563" y="1400175"/>
            <a:ext cx="0" cy="28559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57AD993-8D1A-4007-94CD-A11F21E1E954}"/>
              </a:ext>
            </a:extLst>
          </p:cNvPr>
          <p:cNvSpPr>
            <a:spLocks noGrp="1" noChangeArrowheads="1"/>
          </p:cNvSpPr>
          <p:nvPr>
            <p:ph type="title"/>
          </p:nvPr>
        </p:nvSpPr>
        <p:spPr>
          <a:xfrm>
            <a:off x="684213" y="549275"/>
            <a:ext cx="8229600" cy="647700"/>
          </a:xfrm>
        </p:spPr>
        <p:txBody>
          <a:bodyPr/>
          <a:lstStyle/>
          <a:p>
            <a:pPr eaLnBrk="1" hangingPunct="1"/>
            <a:r>
              <a:rPr lang="zh-CN" altLang="en-US" sz="2400" b="1"/>
              <a:t>透明代理</a:t>
            </a:r>
          </a:p>
        </p:txBody>
      </p:sp>
      <p:sp>
        <p:nvSpPr>
          <p:cNvPr id="60419" name="Rectangle 4">
            <a:extLst>
              <a:ext uri="{FF2B5EF4-FFF2-40B4-BE49-F238E27FC236}">
                <a16:creationId xmlns:a16="http://schemas.microsoft.com/office/drawing/2014/main" id="{3D852AD5-BB81-40CE-8EB4-EB497F581965}"/>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0420" name="Picture 6" descr="台组">
            <a:extLst>
              <a:ext uri="{FF2B5EF4-FFF2-40B4-BE49-F238E27FC236}">
                <a16:creationId xmlns:a16="http://schemas.microsoft.com/office/drawing/2014/main" id="{DAAADC9C-DE7F-437D-82B3-1FC989EE2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5084763"/>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Picture 7" descr="台组">
            <a:extLst>
              <a:ext uri="{FF2B5EF4-FFF2-40B4-BE49-F238E27FC236}">
                <a16:creationId xmlns:a16="http://schemas.microsoft.com/office/drawing/2014/main" id="{714DC6C1-513F-4A08-BB3A-DBF896602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716338"/>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8" descr="墙">
            <a:extLst>
              <a:ext uri="{FF2B5EF4-FFF2-40B4-BE49-F238E27FC236}">
                <a16:creationId xmlns:a16="http://schemas.microsoft.com/office/drawing/2014/main" id="{F26C671E-FBEC-410D-B270-C871230C5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4221163"/>
            <a:ext cx="4206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9" descr="路由">
            <a:extLst>
              <a:ext uri="{FF2B5EF4-FFF2-40B4-BE49-F238E27FC236}">
                <a16:creationId xmlns:a16="http://schemas.microsoft.com/office/drawing/2014/main" id="{23F58A40-6434-4077-8137-E020C535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263" y="5013325"/>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10" descr="internet">
            <a:extLst>
              <a:ext uri="{FF2B5EF4-FFF2-40B4-BE49-F238E27FC236}">
                <a16:creationId xmlns:a16="http://schemas.microsoft.com/office/drawing/2014/main" id="{A57F03FA-F21B-4DA7-9572-62C5656F7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3644900"/>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5" name="Picture 11" descr="服组">
            <a:extLst>
              <a:ext uri="{FF2B5EF4-FFF2-40B4-BE49-F238E27FC236}">
                <a16:creationId xmlns:a16="http://schemas.microsoft.com/office/drawing/2014/main" id="{56AA3E4F-3B3A-4A3E-A94C-7A21B85CE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8600" y="4581525"/>
            <a:ext cx="1295400"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6" name="Line 12">
            <a:extLst>
              <a:ext uri="{FF2B5EF4-FFF2-40B4-BE49-F238E27FC236}">
                <a16:creationId xmlns:a16="http://schemas.microsoft.com/office/drawing/2014/main" id="{85DEE1E2-741D-46FD-BB1C-FE403128F507}"/>
              </a:ext>
            </a:extLst>
          </p:cNvPr>
          <p:cNvSpPr>
            <a:spLocks noChangeShapeType="1"/>
          </p:cNvSpPr>
          <p:nvPr/>
        </p:nvSpPr>
        <p:spPr bwMode="auto">
          <a:xfrm>
            <a:off x="2771775" y="5373688"/>
            <a:ext cx="1079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7" name="Line 14">
            <a:extLst>
              <a:ext uri="{FF2B5EF4-FFF2-40B4-BE49-F238E27FC236}">
                <a16:creationId xmlns:a16="http://schemas.microsoft.com/office/drawing/2014/main" id="{B2072E2F-10F3-4817-BBBE-FE62C0062DB8}"/>
              </a:ext>
            </a:extLst>
          </p:cNvPr>
          <p:cNvSpPr>
            <a:spLocks noChangeShapeType="1"/>
          </p:cNvSpPr>
          <p:nvPr/>
        </p:nvSpPr>
        <p:spPr bwMode="auto">
          <a:xfrm>
            <a:off x="1547813" y="4292600"/>
            <a:ext cx="2376487"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8" name="Line 15">
            <a:extLst>
              <a:ext uri="{FF2B5EF4-FFF2-40B4-BE49-F238E27FC236}">
                <a16:creationId xmlns:a16="http://schemas.microsoft.com/office/drawing/2014/main" id="{483D36B4-EF22-4009-83AC-0CD59E2410A2}"/>
              </a:ext>
            </a:extLst>
          </p:cNvPr>
          <p:cNvSpPr>
            <a:spLocks noChangeShapeType="1"/>
          </p:cNvSpPr>
          <p:nvPr/>
        </p:nvSpPr>
        <p:spPr bwMode="auto">
          <a:xfrm>
            <a:off x="4140200" y="5229225"/>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29" name="Line 17">
            <a:extLst>
              <a:ext uri="{FF2B5EF4-FFF2-40B4-BE49-F238E27FC236}">
                <a16:creationId xmlns:a16="http://schemas.microsoft.com/office/drawing/2014/main" id="{2D61B0E8-85A5-43E9-912C-AFE133D0B44B}"/>
              </a:ext>
            </a:extLst>
          </p:cNvPr>
          <p:cNvSpPr>
            <a:spLocks noChangeShapeType="1"/>
          </p:cNvSpPr>
          <p:nvPr/>
        </p:nvSpPr>
        <p:spPr bwMode="auto">
          <a:xfrm flipH="1">
            <a:off x="5795963" y="4364038"/>
            <a:ext cx="576262"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0" name="Line 18">
            <a:extLst>
              <a:ext uri="{FF2B5EF4-FFF2-40B4-BE49-F238E27FC236}">
                <a16:creationId xmlns:a16="http://schemas.microsoft.com/office/drawing/2014/main" id="{3B570A06-C58A-45F9-A7BE-22761E3E10C5}"/>
              </a:ext>
            </a:extLst>
          </p:cNvPr>
          <p:cNvSpPr>
            <a:spLocks noChangeShapeType="1"/>
          </p:cNvSpPr>
          <p:nvPr/>
        </p:nvSpPr>
        <p:spPr bwMode="auto">
          <a:xfrm>
            <a:off x="6877050" y="4437063"/>
            <a:ext cx="1081088"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435" name="Picture 19" descr="IE">
            <a:extLst>
              <a:ext uri="{FF2B5EF4-FFF2-40B4-BE49-F238E27FC236}">
                <a16:creationId xmlns:a16="http://schemas.microsoft.com/office/drawing/2014/main" id="{6C9EDDEF-5CDC-463D-A486-7B2AFABE7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1052513"/>
            <a:ext cx="29527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6" name="Text Box 20">
            <a:extLst>
              <a:ext uri="{FF2B5EF4-FFF2-40B4-BE49-F238E27FC236}">
                <a16:creationId xmlns:a16="http://schemas.microsoft.com/office/drawing/2014/main" id="{69571727-B7A2-4F25-8CBE-41C43E67B4EA}"/>
              </a:ext>
            </a:extLst>
          </p:cNvPr>
          <p:cNvSpPr txBox="1">
            <a:spLocks noChangeArrowheads="1"/>
          </p:cNvSpPr>
          <p:nvPr/>
        </p:nvSpPr>
        <p:spPr bwMode="auto">
          <a:xfrm>
            <a:off x="611188" y="1989138"/>
            <a:ext cx="18907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FF3300"/>
                </a:solidFill>
              </a:rPr>
              <a:t>http://www.sina.com.cn</a:t>
            </a:r>
          </a:p>
        </p:txBody>
      </p:sp>
      <p:sp>
        <p:nvSpPr>
          <p:cNvPr id="60437" name="Line 21">
            <a:extLst>
              <a:ext uri="{FF2B5EF4-FFF2-40B4-BE49-F238E27FC236}">
                <a16:creationId xmlns:a16="http://schemas.microsoft.com/office/drawing/2014/main" id="{50A861D3-8DF1-411A-808C-6AB5E8554807}"/>
              </a:ext>
            </a:extLst>
          </p:cNvPr>
          <p:cNvSpPr>
            <a:spLocks noChangeShapeType="1"/>
          </p:cNvSpPr>
          <p:nvPr/>
        </p:nvSpPr>
        <p:spPr bwMode="auto">
          <a:xfrm flipV="1">
            <a:off x="539750" y="2205038"/>
            <a:ext cx="0" cy="1655762"/>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8" name="Line 22">
            <a:extLst>
              <a:ext uri="{FF2B5EF4-FFF2-40B4-BE49-F238E27FC236}">
                <a16:creationId xmlns:a16="http://schemas.microsoft.com/office/drawing/2014/main" id="{CD20D7AE-43B5-4D61-91A3-58DFE5ECF677}"/>
              </a:ext>
            </a:extLst>
          </p:cNvPr>
          <p:cNvSpPr>
            <a:spLocks noChangeShapeType="1"/>
          </p:cNvSpPr>
          <p:nvPr/>
        </p:nvSpPr>
        <p:spPr bwMode="auto">
          <a:xfrm>
            <a:off x="1763713" y="2276475"/>
            <a:ext cx="0" cy="1944688"/>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39" name="Line 23">
            <a:extLst>
              <a:ext uri="{FF2B5EF4-FFF2-40B4-BE49-F238E27FC236}">
                <a16:creationId xmlns:a16="http://schemas.microsoft.com/office/drawing/2014/main" id="{9156243A-53E1-4EC0-975D-3212943496DE}"/>
              </a:ext>
            </a:extLst>
          </p:cNvPr>
          <p:cNvSpPr>
            <a:spLocks noChangeShapeType="1"/>
          </p:cNvSpPr>
          <p:nvPr/>
        </p:nvSpPr>
        <p:spPr bwMode="auto">
          <a:xfrm>
            <a:off x="1763713" y="4221163"/>
            <a:ext cx="2087562" cy="719137"/>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0" name="Line 24">
            <a:extLst>
              <a:ext uri="{FF2B5EF4-FFF2-40B4-BE49-F238E27FC236}">
                <a16:creationId xmlns:a16="http://schemas.microsoft.com/office/drawing/2014/main" id="{1932C756-4D0D-4ECF-83E8-A4BEDBAB219F}"/>
              </a:ext>
            </a:extLst>
          </p:cNvPr>
          <p:cNvSpPr>
            <a:spLocks noChangeShapeType="1"/>
          </p:cNvSpPr>
          <p:nvPr/>
        </p:nvSpPr>
        <p:spPr bwMode="auto">
          <a:xfrm flipV="1">
            <a:off x="3924300" y="2133600"/>
            <a:ext cx="0" cy="2447925"/>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1" name="Text Box 25">
            <a:extLst>
              <a:ext uri="{FF2B5EF4-FFF2-40B4-BE49-F238E27FC236}">
                <a16:creationId xmlns:a16="http://schemas.microsoft.com/office/drawing/2014/main" id="{35A6508C-684F-48B7-BD88-1DCE04EC92BD}"/>
              </a:ext>
            </a:extLst>
          </p:cNvPr>
          <p:cNvSpPr txBox="1">
            <a:spLocks noChangeArrowheads="1"/>
          </p:cNvSpPr>
          <p:nvPr/>
        </p:nvSpPr>
        <p:spPr bwMode="auto">
          <a:xfrm>
            <a:off x="4067175" y="1989138"/>
            <a:ext cx="30813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HTTP</a:t>
            </a:r>
            <a:r>
              <a:rPr lang="zh-CN" altLang="en-US" sz="1200" b="1">
                <a:solidFill>
                  <a:srgbClr val="0000FF"/>
                </a:solidFill>
              </a:rPr>
              <a:t>：</a:t>
            </a:r>
            <a:r>
              <a:rPr lang="en-US" altLang="zh-CN" sz="1200" b="1">
                <a:solidFill>
                  <a:srgbClr val="0000FF"/>
                </a:solidFill>
              </a:rPr>
              <a:t>Access any to www.sina.com.cn</a:t>
            </a:r>
          </a:p>
        </p:txBody>
      </p:sp>
      <p:sp>
        <p:nvSpPr>
          <p:cNvPr id="60443" name="Line 27">
            <a:extLst>
              <a:ext uri="{FF2B5EF4-FFF2-40B4-BE49-F238E27FC236}">
                <a16:creationId xmlns:a16="http://schemas.microsoft.com/office/drawing/2014/main" id="{316F6BD8-9EB5-40C9-86EE-72FED28B35BE}"/>
              </a:ext>
            </a:extLst>
          </p:cNvPr>
          <p:cNvSpPr>
            <a:spLocks noChangeShapeType="1"/>
          </p:cNvSpPr>
          <p:nvPr/>
        </p:nvSpPr>
        <p:spPr bwMode="auto">
          <a:xfrm>
            <a:off x="4284663" y="2205038"/>
            <a:ext cx="0" cy="295275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4" name="Line 28">
            <a:extLst>
              <a:ext uri="{FF2B5EF4-FFF2-40B4-BE49-F238E27FC236}">
                <a16:creationId xmlns:a16="http://schemas.microsoft.com/office/drawing/2014/main" id="{CC3C4373-F788-4669-BB33-5C6FECB8D1A4}"/>
              </a:ext>
            </a:extLst>
          </p:cNvPr>
          <p:cNvSpPr>
            <a:spLocks noChangeShapeType="1"/>
          </p:cNvSpPr>
          <p:nvPr/>
        </p:nvSpPr>
        <p:spPr bwMode="auto">
          <a:xfrm>
            <a:off x="4284663" y="5157788"/>
            <a:ext cx="863600" cy="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5" name="Line 29">
            <a:extLst>
              <a:ext uri="{FF2B5EF4-FFF2-40B4-BE49-F238E27FC236}">
                <a16:creationId xmlns:a16="http://schemas.microsoft.com/office/drawing/2014/main" id="{FC4C96D7-F8A6-4177-92F7-58FB62ED11B0}"/>
              </a:ext>
            </a:extLst>
          </p:cNvPr>
          <p:cNvSpPr>
            <a:spLocks noChangeShapeType="1"/>
          </p:cNvSpPr>
          <p:nvPr/>
        </p:nvSpPr>
        <p:spPr bwMode="auto">
          <a:xfrm flipV="1">
            <a:off x="5724525" y="4365625"/>
            <a:ext cx="503238" cy="64770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6" name="Line 30">
            <a:extLst>
              <a:ext uri="{FF2B5EF4-FFF2-40B4-BE49-F238E27FC236}">
                <a16:creationId xmlns:a16="http://schemas.microsoft.com/office/drawing/2014/main" id="{791BC920-1C83-4357-A345-AA75930F4DF4}"/>
              </a:ext>
            </a:extLst>
          </p:cNvPr>
          <p:cNvSpPr>
            <a:spLocks noChangeShapeType="1"/>
          </p:cNvSpPr>
          <p:nvPr/>
        </p:nvSpPr>
        <p:spPr bwMode="auto">
          <a:xfrm>
            <a:off x="7019925" y="4365625"/>
            <a:ext cx="1079500" cy="576263"/>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7" name="Line 31">
            <a:extLst>
              <a:ext uri="{FF2B5EF4-FFF2-40B4-BE49-F238E27FC236}">
                <a16:creationId xmlns:a16="http://schemas.microsoft.com/office/drawing/2014/main" id="{749BED3B-8BC6-4AAB-AB5C-A8677B8F455E}"/>
              </a:ext>
            </a:extLst>
          </p:cNvPr>
          <p:cNvSpPr>
            <a:spLocks noChangeShapeType="1"/>
          </p:cNvSpPr>
          <p:nvPr/>
        </p:nvSpPr>
        <p:spPr bwMode="auto">
          <a:xfrm flipH="1" flipV="1">
            <a:off x="7164388" y="4076700"/>
            <a:ext cx="1152525" cy="647700"/>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8" name="Line 32">
            <a:extLst>
              <a:ext uri="{FF2B5EF4-FFF2-40B4-BE49-F238E27FC236}">
                <a16:creationId xmlns:a16="http://schemas.microsoft.com/office/drawing/2014/main" id="{67D0E663-4169-4958-8E70-EC61288C659A}"/>
              </a:ext>
            </a:extLst>
          </p:cNvPr>
          <p:cNvSpPr>
            <a:spLocks noChangeShapeType="1"/>
          </p:cNvSpPr>
          <p:nvPr/>
        </p:nvSpPr>
        <p:spPr bwMode="auto">
          <a:xfrm flipH="1">
            <a:off x="5508625" y="4292600"/>
            <a:ext cx="576263" cy="720725"/>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49" name="Line 33">
            <a:extLst>
              <a:ext uri="{FF2B5EF4-FFF2-40B4-BE49-F238E27FC236}">
                <a16:creationId xmlns:a16="http://schemas.microsoft.com/office/drawing/2014/main" id="{671BB996-2009-440A-BD9A-81A26B8B0813}"/>
              </a:ext>
            </a:extLst>
          </p:cNvPr>
          <p:cNvSpPr>
            <a:spLocks noChangeShapeType="1"/>
          </p:cNvSpPr>
          <p:nvPr/>
        </p:nvSpPr>
        <p:spPr bwMode="auto">
          <a:xfrm flipH="1" flipV="1">
            <a:off x="4067175" y="5084763"/>
            <a:ext cx="1081088" cy="0"/>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0" name="Line 34">
            <a:extLst>
              <a:ext uri="{FF2B5EF4-FFF2-40B4-BE49-F238E27FC236}">
                <a16:creationId xmlns:a16="http://schemas.microsoft.com/office/drawing/2014/main" id="{8EC1C0C6-D0EB-413F-8AB8-F059C3CB67C8}"/>
              </a:ext>
            </a:extLst>
          </p:cNvPr>
          <p:cNvSpPr>
            <a:spLocks noChangeShapeType="1"/>
          </p:cNvSpPr>
          <p:nvPr/>
        </p:nvSpPr>
        <p:spPr bwMode="auto">
          <a:xfrm flipH="1" flipV="1">
            <a:off x="3995738" y="2349500"/>
            <a:ext cx="0" cy="2232025"/>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1" name="Text Box 35">
            <a:extLst>
              <a:ext uri="{FF2B5EF4-FFF2-40B4-BE49-F238E27FC236}">
                <a16:creationId xmlns:a16="http://schemas.microsoft.com/office/drawing/2014/main" id="{BC7E94C1-47B9-4EE9-9897-287B4C91A6C7}"/>
              </a:ext>
            </a:extLst>
          </p:cNvPr>
          <p:cNvSpPr txBox="1">
            <a:spLocks noChangeArrowheads="1"/>
          </p:cNvSpPr>
          <p:nvPr/>
        </p:nvSpPr>
        <p:spPr bwMode="auto">
          <a:xfrm>
            <a:off x="4067175" y="2349500"/>
            <a:ext cx="24177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0000FF"/>
                </a:solidFill>
              </a:rPr>
              <a:t>Sina</a:t>
            </a:r>
            <a:r>
              <a:rPr lang="zh-CN" altLang="en-US" sz="1200" b="1">
                <a:solidFill>
                  <a:srgbClr val="0000FF"/>
                </a:solidFill>
              </a:rPr>
              <a:t>返回给</a:t>
            </a:r>
            <a:r>
              <a:rPr lang="en-US" altLang="zh-CN" sz="1200" b="1">
                <a:solidFill>
                  <a:srgbClr val="0000FF"/>
                </a:solidFill>
              </a:rPr>
              <a:t>192.168.1.5 </a:t>
            </a:r>
            <a:r>
              <a:rPr lang="zh-CN" altLang="en-US" sz="1200" b="1">
                <a:solidFill>
                  <a:srgbClr val="0000FF"/>
                </a:solidFill>
              </a:rPr>
              <a:t>的数据包</a:t>
            </a:r>
          </a:p>
        </p:txBody>
      </p:sp>
      <p:sp>
        <p:nvSpPr>
          <p:cNvPr id="2" name="Text Box 36">
            <a:extLst>
              <a:ext uri="{FF2B5EF4-FFF2-40B4-BE49-F238E27FC236}">
                <a16:creationId xmlns:a16="http://schemas.microsoft.com/office/drawing/2014/main" id="{5DD8DC16-A962-47C9-936C-8F9AD92C8D3C}"/>
              </a:ext>
            </a:extLst>
          </p:cNvPr>
          <p:cNvSpPr txBox="1">
            <a:spLocks noChangeArrowheads="1"/>
          </p:cNvSpPr>
          <p:nvPr/>
        </p:nvSpPr>
        <p:spPr bwMode="auto">
          <a:xfrm>
            <a:off x="0" y="3644900"/>
            <a:ext cx="9858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0000FF"/>
                </a:solidFill>
              </a:rPr>
              <a:t>192.168.1.5</a:t>
            </a:r>
          </a:p>
        </p:txBody>
      </p:sp>
      <p:sp>
        <p:nvSpPr>
          <p:cNvPr id="60453" name="Line 37">
            <a:extLst>
              <a:ext uri="{FF2B5EF4-FFF2-40B4-BE49-F238E27FC236}">
                <a16:creationId xmlns:a16="http://schemas.microsoft.com/office/drawing/2014/main" id="{1D2FB254-35F1-4BD4-897D-97C5A19D3408}"/>
              </a:ext>
            </a:extLst>
          </p:cNvPr>
          <p:cNvSpPr>
            <a:spLocks noChangeShapeType="1"/>
          </p:cNvSpPr>
          <p:nvPr/>
        </p:nvSpPr>
        <p:spPr bwMode="auto">
          <a:xfrm flipH="1">
            <a:off x="3779838" y="2420938"/>
            <a:ext cx="0" cy="2447925"/>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4" name="Line 38">
            <a:extLst>
              <a:ext uri="{FF2B5EF4-FFF2-40B4-BE49-F238E27FC236}">
                <a16:creationId xmlns:a16="http://schemas.microsoft.com/office/drawing/2014/main" id="{7ACB6A87-9AC8-48D4-9FF6-E5F7F9C00877}"/>
              </a:ext>
            </a:extLst>
          </p:cNvPr>
          <p:cNvSpPr>
            <a:spLocks noChangeShapeType="1"/>
          </p:cNvSpPr>
          <p:nvPr/>
        </p:nvSpPr>
        <p:spPr bwMode="auto">
          <a:xfrm flipH="1" flipV="1">
            <a:off x="1908175" y="4149725"/>
            <a:ext cx="1800225" cy="574675"/>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0455" name="Picture 39" descr="sina">
            <a:extLst>
              <a:ext uri="{FF2B5EF4-FFF2-40B4-BE49-F238E27FC236}">
                <a16:creationId xmlns:a16="http://schemas.microsoft.com/office/drawing/2014/main" id="{A0682B58-78EA-4B81-AC7E-3AB4106015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2205038"/>
            <a:ext cx="29337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6" name="Line 40">
            <a:extLst>
              <a:ext uri="{FF2B5EF4-FFF2-40B4-BE49-F238E27FC236}">
                <a16:creationId xmlns:a16="http://schemas.microsoft.com/office/drawing/2014/main" id="{F63A4268-44E3-45FE-9AF2-9A845C8F11F0}"/>
              </a:ext>
            </a:extLst>
          </p:cNvPr>
          <p:cNvSpPr>
            <a:spLocks noChangeShapeType="1"/>
          </p:cNvSpPr>
          <p:nvPr/>
        </p:nvSpPr>
        <p:spPr bwMode="auto">
          <a:xfrm flipH="1" flipV="1">
            <a:off x="1908175" y="3141663"/>
            <a:ext cx="0" cy="1008062"/>
          </a:xfrm>
          <a:prstGeom prst="line">
            <a:avLst/>
          </a:prstGeom>
          <a:noFill/>
          <a:ln w="57150" cmpd="thinThick">
            <a:solidFill>
              <a:srgbClr val="8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457" name="Text Box 41">
            <a:extLst>
              <a:ext uri="{FF2B5EF4-FFF2-40B4-BE49-F238E27FC236}">
                <a16:creationId xmlns:a16="http://schemas.microsoft.com/office/drawing/2014/main" id="{F26F9B08-EE66-48FA-8FFA-A7446F98F771}"/>
              </a:ext>
            </a:extLst>
          </p:cNvPr>
          <p:cNvSpPr txBox="1">
            <a:spLocks noChangeArrowheads="1"/>
          </p:cNvSpPr>
          <p:nvPr/>
        </p:nvSpPr>
        <p:spPr bwMode="auto">
          <a:xfrm>
            <a:off x="2124075" y="4076700"/>
            <a:ext cx="793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发送请求</a:t>
            </a:r>
          </a:p>
        </p:txBody>
      </p:sp>
      <p:sp>
        <p:nvSpPr>
          <p:cNvPr id="3" name="Text Box 42">
            <a:extLst>
              <a:ext uri="{FF2B5EF4-FFF2-40B4-BE49-F238E27FC236}">
                <a16:creationId xmlns:a16="http://schemas.microsoft.com/office/drawing/2014/main" id="{494C30D5-F914-4926-8209-EF9121319BAE}"/>
              </a:ext>
            </a:extLst>
          </p:cNvPr>
          <p:cNvSpPr txBox="1">
            <a:spLocks noChangeArrowheads="1"/>
          </p:cNvSpPr>
          <p:nvPr/>
        </p:nvSpPr>
        <p:spPr bwMode="auto">
          <a:xfrm>
            <a:off x="7812088" y="5589588"/>
            <a:ext cx="1092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0000FF"/>
                </a:solidFill>
              </a:rPr>
              <a:t>Sina</a:t>
            </a:r>
            <a:r>
              <a:rPr lang="zh-CN" altLang="en-US" sz="1400" b="1">
                <a:solidFill>
                  <a:srgbClr val="0000FF"/>
                </a:solidFill>
              </a:rPr>
              <a:t>服务器</a:t>
            </a:r>
          </a:p>
        </p:txBody>
      </p:sp>
      <p:sp>
        <p:nvSpPr>
          <p:cNvPr id="60459" name="Text Box 43">
            <a:extLst>
              <a:ext uri="{FF2B5EF4-FFF2-40B4-BE49-F238E27FC236}">
                <a16:creationId xmlns:a16="http://schemas.microsoft.com/office/drawing/2014/main" id="{655864DD-D6E2-42B0-AF10-A0E9AA25D13F}"/>
              </a:ext>
            </a:extLst>
          </p:cNvPr>
          <p:cNvSpPr txBox="1">
            <a:spLocks noChangeArrowheads="1"/>
          </p:cNvSpPr>
          <p:nvPr/>
        </p:nvSpPr>
        <p:spPr bwMode="auto">
          <a:xfrm>
            <a:off x="7451725" y="4005263"/>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响应请求</a:t>
            </a:r>
          </a:p>
        </p:txBody>
      </p:sp>
      <p:sp>
        <p:nvSpPr>
          <p:cNvPr id="4" name="Text Box 45">
            <a:extLst>
              <a:ext uri="{FF2B5EF4-FFF2-40B4-BE49-F238E27FC236}">
                <a16:creationId xmlns:a16="http://schemas.microsoft.com/office/drawing/2014/main" id="{F1C70601-FAAA-4EA1-9162-5A7E32D9B790}"/>
              </a:ext>
            </a:extLst>
          </p:cNvPr>
          <p:cNvSpPr txBox="1">
            <a:spLocks noChangeArrowheads="1"/>
          </p:cNvSpPr>
          <p:nvPr/>
        </p:nvSpPr>
        <p:spPr bwMode="auto">
          <a:xfrm>
            <a:off x="611188" y="5373688"/>
            <a:ext cx="10699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0000FF"/>
                </a:solidFill>
              </a:rPr>
              <a:t>192.168.2.15</a:t>
            </a:r>
          </a:p>
        </p:txBody>
      </p:sp>
      <p:pic>
        <p:nvPicPr>
          <p:cNvPr id="60462" name="Picture 46" descr="E02">
            <a:extLst>
              <a:ext uri="{FF2B5EF4-FFF2-40B4-BE49-F238E27FC236}">
                <a16:creationId xmlns:a16="http://schemas.microsoft.com/office/drawing/2014/main" id="{E29B2F08-CDE1-4739-BB1A-12C266184E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76375" y="4508500"/>
            <a:ext cx="6953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63" name="Text Box 47">
            <a:extLst>
              <a:ext uri="{FF2B5EF4-FFF2-40B4-BE49-F238E27FC236}">
                <a16:creationId xmlns:a16="http://schemas.microsoft.com/office/drawing/2014/main" id="{A3A93C5F-CF28-48A0-BB6E-73E3C557235A}"/>
              </a:ext>
            </a:extLst>
          </p:cNvPr>
          <p:cNvSpPr txBox="1">
            <a:spLocks noChangeArrowheads="1"/>
          </p:cNvSpPr>
          <p:nvPr/>
        </p:nvSpPr>
        <p:spPr bwMode="auto">
          <a:xfrm>
            <a:off x="4787900" y="2565400"/>
            <a:ext cx="240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0000FF"/>
                </a:solidFill>
              </a:rPr>
              <a:t>SMTP</a:t>
            </a:r>
            <a:r>
              <a:rPr lang="zh-CN" altLang="en-US" sz="1200" b="1">
                <a:solidFill>
                  <a:srgbClr val="0000FF"/>
                </a:solidFill>
              </a:rPr>
              <a:t>：转发域名为</a:t>
            </a:r>
            <a:r>
              <a:rPr lang="en-US" altLang="zh-CN" sz="1200" b="1">
                <a:solidFill>
                  <a:srgbClr val="0000FF"/>
                </a:solidFill>
              </a:rPr>
              <a:t>sina.com.cn</a:t>
            </a:r>
          </a:p>
          <a:p>
            <a:pPr eaLnBrk="1" hangingPunct="1">
              <a:spcBef>
                <a:spcPct val="0"/>
              </a:spcBef>
              <a:buFontTx/>
              <a:buNone/>
            </a:pPr>
            <a:r>
              <a:rPr lang="en-US" altLang="zh-CN" sz="1200" b="1">
                <a:solidFill>
                  <a:srgbClr val="0000FF"/>
                </a:solidFill>
              </a:rPr>
              <a:t>             </a:t>
            </a:r>
            <a:r>
              <a:rPr lang="zh-CN" altLang="en-US" sz="1200" b="1">
                <a:solidFill>
                  <a:srgbClr val="0000FF"/>
                </a:solidFill>
              </a:rPr>
              <a:t>转发到</a:t>
            </a:r>
            <a:r>
              <a:rPr lang="en-US" altLang="zh-CN" sz="1200" b="1">
                <a:solidFill>
                  <a:srgbClr val="0000FF"/>
                </a:solidFill>
              </a:rPr>
              <a:t>210.72.249.226</a:t>
            </a:r>
          </a:p>
        </p:txBody>
      </p:sp>
      <p:pic>
        <p:nvPicPr>
          <p:cNvPr id="60464" name="Picture 48" descr="E03[1]">
            <a:extLst>
              <a:ext uri="{FF2B5EF4-FFF2-40B4-BE49-F238E27FC236}">
                <a16:creationId xmlns:a16="http://schemas.microsoft.com/office/drawing/2014/main" id="{5C54D82E-C2F3-4CED-B7D6-586D66A83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4437063"/>
            <a:ext cx="7191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65" name="Text Box 49">
            <a:extLst>
              <a:ext uri="{FF2B5EF4-FFF2-40B4-BE49-F238E27FC236}">
                <a16:creationId xmlns:a16="http://schemas.microsoft.com/office/drawing/2014/main" id="{C2166D99-838D-4887-8EC7-ADB2CB28FED6}"/>
              </a:ext>
            </a:extLst>
          </p:cNvPr>
          <p:cNvSpPr txBox="1">
            <a:spLocks noChangeArrowheads="1"/>
          </p:cNvSpPr>
          <p:nvPr/>
        </p:nvSpPr>
        <p:spPr bwMode="auto">
          <a:xfrm>
            <a:off x="4787900" y="3068638"/>
            <a:ext cx="2012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SMTP</a:t>
            </a:r>
            <a:r>
              <a:rPr lang="zh-CN" altLang="en-US" sz="1200" b="1">
                <a:solidFill>
                  <a:srgbClr val="0000FF"/>
                </a:solidFill>
              </a:rPr>
              <a:t>：附件不能超过</a:t>
            </a:r>
            <a:r>
              <a:rPr lang="en-US" altLang="zh-CN" sz="1200" b="1">
                <a:solidFill>
                  <a:srgbClr val="0000FF"/>
                </a:solidFill>
              </a:rPr>
              <a:t>3.0M</a:t>
            </a:r>
          </a:p>
        </p:txBody>
      </p:sp>
      <p:sp>
        <p:nvSpPr>
          <p:cNvPr id="60466" name="Rectangle 50">
            <a:extLst>
              <a:ext uri="{FF2B5EF4-FFF2-40B4-BE49-F238E27FC236}">
                <a16:creationId xmlns:a16="http://schemas.microsoft.com/office/drawing/2014/main" id="{B2374828-2D8E-488F-AD7D-C196B9A1F0AC}"/>
              </a:ext>
            </a:extLst>
          </p:cNvPr>
          <p:cNvSpPr>
            <a:spLocks noChangeArrowheads="1"/>
          </p:cNvSpPr>
          <p:nvPr/>
        </p:nvSpPr>
        <p:spPr bwMode="auto">
          <a:xfrm>
            <a:off x="4140200" y="2924175"/>
            <a:ext cx="6381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b="1">
                <a:solidFill>
                  <a:srgbClr val="FF3300"/>
                </a:solidFill>
              </a:rPr>
              <a:t>×</a:t>
            </a:r>
          </a:p>
        </p:txBody>
      </p:sp>
      <p:sp>
        <p:nvSpPr>
          <p:cNvPr id="60467" name="Text Box 51">
            <a:extLst>
              <a:ext uri="{FF2B5EF4-FFF2-40B4-BE49-F238E27FC236}">
                <a16:creationId xmlns:a16="http://schemas.microsoft.com/office/drawing/2014/main" id="{83E86CA9-1E20-4584-8D34-9DD6904C9D32}"/>
              </a:ext>
            </a:extLst>
          </p:cNvPr>
          <p:cNvSpPr txBox="1">
            <a:spLocks noChangeArrowheads="1"/>
          </p:cNvSpPr>
          <p:nvPr/>
        </p:nvSpPr>
        <p:spPr bwMode="auto">
          <a:xfrm>
            <a:off x="4356100" y="3500438"/>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禁止发送</a:t>
            </a:r>
          </a:p>
        </p:txBody>
      </p:sp>
      <p:sp>
        <p:nvSpPr>
          <p:cNvPr id="5" name="Text Box 52">
            <a:extLst>
              <a:ext uri="{FF2B5EF4-FFF2-40B4-BE49-F238E27FC236}">
                <a16:creationId xmlns:a16="http://schemas.microsoft.com/office/drawing/2014/main" id="{4BC39B06-BC77-4575-85CE-78AD2491AEE7}"/>
              </a:ext>
            </a:extLst>
          </p:cNvPr>
          <p:cNvSpPr txBox="1">
            <a:spLocks noChangeArrowheads="1"/>
          </p:cNvSpPr>
          <p:nvPr/>
        </p:nvSpPr>
        <p:spPr bwMode="auto">
          <a:xfrm>
            <a:off x="3348038" y="620713"/>
            <a:ext cx="5268912"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b="1"/>
              <a:t>主要包括：</a:t>
            </a:r>
          </a:p>
          <a:p>
            <a:pPr eaLnBrk="1" hangingPunct="1">
              <a:spcBef>
                <a:spcPct val="0"/>
              </a:spcBef>
              <a:buFontTx/>
              <a:buNone/>
            </a:pPr>
            <a:endParaRPr lang="zh-CN" altLang="en-US" sz="1800" b="1"/>
          </a:p>
          <a:p>
            <a:pPr eaLnBrk="1" hangingPunct="1">
              <a:spcBef>
                <a:spcPct val="0"/>
              </a:spcBef>
              <a:buFontTx/>
              <a:buNone/>
            </a:pPr>
            <a:r>
              <a:rPr lang="en-US" altLang="zh-CN" sz="1800" b="1"/>
              <a:t>HTTP</a:t>
            </a:r>
            <a:r>
              <a:rPr lang="zh-CN" altLang="en-US" sz="1800" b="1"/>
              <a:t>代理、</a:t>
            </a:r>
            <a:r>
              <a:rPr lang="en-US" altLang="zh-CN" sz="1800" b="1"/>
              <a:t>FTP</a:t>
            </a:r>
            <a:r>
              <a:rPr lang="zh-CN" altLang="en-US" sz="1800" b="1"/>
              <a:t>代理、</a:t>
            </a:r>
            <a:r>
              <a:rPr lang="en-US" altLang="zh-CN" sz="1800" b="1"/>
              <a:t>TELNET</a:t>
            </a:r>
            <a:r>
              <a:rPr lang="zh-CN" altLang="en-US" sz="1800" b="1"/>
              <a:t>代理、</a:t>
            </a:r>
            <a:r>
              <a:rPr lang="en-US" altLang="zh-CN" sz="1800" b="1"/>
              <a:t>SMTP</a:t>
            </a:r>
            <a:r>
              <a:rPr lang="zh-CN" altLang="en-US" sz="1800" b="1"/>
              <a:t>代理</a:t>
            </a:r>
          </a:p>
          <a:p>
            <a:pPr eaLnBrk="1" hangingPunct="1">
              <a:spcBef>
                <a:spcPct val="0"/>
              </a:spcBef>
              <a:buFontTx/>
              <a:buNone/>
            </a:pPr>
            <a:r>
              <a:rPr lang="en-US" altLang="zh-CN" sz="1800" b="1"/>
              <a:t>POP3</a:t>
            </a:r>
            <a:r>
              <a:rPr lang="zh-CN" altLang="en-US" sz="1800" b="1"/>
              <a:t>代理、</a:t>
            </a:r>
            <a:r>
              <a:rPr lang="en-US" altLang="zh-CN" sz="1800" b="1"/>
              <a:t>SOCKS</a:t>
            </a:r>
            <a:r>
              <a:rPr lang="zh-CN" altLang="en-US" sz="1800" b="1"/>
              <a:t>代理、自定义服务代理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0437"/>
                                        </p:tgtEl>
                                        <p:attrNameLst>
                                          <p:attrName>style.visibility</p:attrName>
                                        </p:attrNameLst>
                                      </p:cBhvr>
                                      <p:to>
                                        <p:strVal val="visible"/>
                                      </p:to>
                                    </p:set>
                                    <p:animEffect transition="in" filter="wipe(down)">
                                      <p:cBhvr>
                                        <p:cTn id="7" dur="500"/>
                                        <p:tgtEl>
                                          <p:spTgt spid="60437"/>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60435"/>
                                        </p:tgtEl>
                                        <p:attrNameLst>
                                          <p:attrName>style.visibility</p:attrName>
                                        </p:attrNameLst>
                                      </p:cBhvr>
                                      <p:to>
                                        <p:strVal val="visible"/>
                                      </p:to>
                                    </p:set>
                                    <p:anim calcmode="lin" valueType="num">
                                      <p:cBhvr>
                                        <p:cTn id="11" dur="500" fill="hold"/>
                                        <p:tgtEl>
                                          <p:spTgt spid="60435"/>
                                        </p:tgtEl>
                                        <p:attrNameLst>
                                          <p:attrName>ppt_w</p:attrName>
                                        </p:attrNameLst>
                                      </p:cBhvr>
                                      <p:tavLst>
                                        <p:tav tm="0">
                                          <p:val>
                                            <p:fltVal val="0"/>
                                          </p:val>
                                        </p:tav>
                                        <p:tav tm="100000">
                                          <p:val>
                                            <p:strVal val="#ppt_w"/>
                                          </p:val>
                                        </p:tav>
                                      </p:tavLst>
                                    </p:anim>
                                    <p:anim calcmode="lin" valueType="num">
                                      <p:cBhvr>
                                        <p:cTn id="12" dur="500" fill="hold"/>
                                        <p:tgtEl>
                                          <p:spTgt spid="60435"/>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0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60436"/>
                                        </p:tgtEl>
                                        <p:attrNameLst>
                                          <p:attrName>style.visibility</p:attrName>
                                        </p:attrNameLst>
                                      </p:cBhvr>
                                      <p:to>
                                        <p:strVal val="visible"/>
                                      </p:to>
                                    </p:set>
                                    <p:anim calcmode="discrete" valueType="clr">
                                      <p:cBhvr override="childStyle">
                                        <p:cTn id="16" dur="80"/>
                                        <p:tgtEl>
                                          <p:spTgt spid="60436"/>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60436"/>
                                        </p:tgtEl>
                                        <p:attrNameLst>
                                          <p:attrName>fillcolor</p:attrName>
                                        </p:attrNameLst>
                                      </p:cBhvr>
                                      <p:tavLst>
                                        <p:tav tm="0">
                                          <p:val>
                                            <p:clrVal>
                                              <a:schemeClr val="accent2"/>
                                            </p:clrVal>
                                          </p:val>
                                        </p:tav>
                                        <p:tav tm="50000">
                                          <p:val>
                                            <p:clrVal>
                                              <a:schemeClr val="hlink"/>
                                            </p:clrVal>
                                          </p:val>
                                        </p:tav>
                                      </p:tavLst>
                                    </p:anim>
                                    <p:set>
                                      <p:cBhvr>
                                        <p:cTn id="18" dur="80"/>
                                        <p:tgtEl>
                                          <p:spTgt spid="60436"/>
                                        </p:tgtEl>
                                        <p:attrNameLst>
                                          <p:attrName>fill.type</p:attrName>
                                        </p:attrNameLst>
                                      </p:cBhvr>
                                      <p:to>
                                        <p:strVal val="solid"/>
                                      </p:to>
                                    </p:set>
                                  </p:childTnLst>
                                </p:cTn>
                              </p:par>
                            </p:childTnLst>
                          </p:cTn>
                        </p:par>
                        <p:par>
                          <p:cTn id="19" fill="hold" nodeType="afterGroup">
                            <p:stCondLst>
                              <p:cond delay="1920"/>
                            </p:stCondLst>
                            <p:childTnLst>
                              <p:par>
                                <p:cTn id="20" presetID="22" presetClass="entr" presetSubtype="1" fill="hold" nodeType="afterEffect">
                                  <p:stCondLst>
                                    <p:cond delay="0"/>
                                  </p:stCondLst>
                                  <p:childTnLst>
                                    <p:set>
                                      <p:cBhvr>
                                        <p:cTn id="21" dur="1" fill="hold">
                                          <p:stCondLst>
                                            <p:cond delay="0"/>
                                          </p:stCondLst>
                                        </p:cTn>
                                        <p:tgtEl>
                                          <p:spTgt spid="60438"/>
                                        </p:tgtEl>
                                        <p:attrNameLst>
                                          <p:attrName>style.visibility</p:attrName>
                                        </p:attrNameLst>
                                      </p:cBhvr>
                                      <p:to>
                                        <p:strVal val="visible"/>
                                      </p:to>
                                    </p:set>
                                    <p:animEffect transition="in" filter="wipe(up)">
                                      <p:cBhvr>
                                        <p:cTn id="22" dur="500"/>
                                        <p:tgtEl>
                                          <p:spTgt spid="60438"/>
                                        </p:tgtEl>
                                      </p:cBhvr>
                                    </p:animEffect>
                                  </p:childTnLst>
                                </p:cTn>
                              </p:par>
                            </p:childTnLst>
                          </p:cTn>
                        </p:par>
                        <p:par>
                          <p:cTn id="23" fill="hold" nodeType="afterGroup">
                            <p:stCondLst>
                              <p:cond delay="2420"/>
                            </p:stCondLst>
                            <p:childTnLst>
                              <p:par>
                                <p:cTn id="24" presetID="22" presetClass="entr" presetSubtype="1" fill="hold" nodeType="afterEffect">
                                  <p:stCondLst>
                                    <p:cond delay="0"/>
                                  </p:stCondLst>
                                  <p:childTnLst>
                                    <p:set>
                                      <p:cBhvr>
                                        <p:cTn id="25" dur="1" fill="hold">
                                          <p:stCondLst>
                                            <p:cond delay="0"/>
                                          </p:stCondLst>
                                        </p:cTn>
                                        <p:tgtEl>
                                          <p:spTgt spid="60439"/>
                                        </p:tgtEl>
                                        <p:attrNameLst>
                                          <p:attrName>style.visibility</p:attrName>
                                        </p:attrNameLst>
                                      </p:cBhvr>
                                      <p:to>
                                        <p:strVal val="visible"/>
                                      </p:to>
                                    </p:set>
                                    <p:animEffect transition="in" filter="wipe(up)">
                                      <p:cBhvr>
                                        <p:cTn id="26" dur="500"/>
                                        <p:tgtEl>
                                          <p:spTgt spid="60439"/>
                                        </p:tgtEl>
                                      </p:cBhvr>
                                    </p:animEffect>
                                  </p:childTnLst>
                                </p:cTn>
                              </p:par>
                            </p:childTnLst>
                          </p:cTn>
                        </p:par>
                        <p:par>
                          <p:cTn id="27" fill="hold" nodeType="afterGroup">
                            <p:stCondLst>
                              <p:cond delay="2920"/>
                            </p:stCondLst>
                            <p:childTnLst>
                              <p:par>
                                <p:cTn id="28" presetID="12" presetClass="entr" presetSubtype="2" fill="hold" grpId="0" nodeType="afterEffect">
                                  <p:stCondLst>
                                    <p:cond delay="0"/>
                                  </p:stCondLst>
                                  <p:childTnLst>
                                    <p:set>
                                      <p:cBhvr>
                                        <p:cTn id="29" dur="1" fill="hold">
                                          <p:stCondLst>
                                            <p:cond delay="0"/>
                                          </p:stCondLst>
                                        </p:cTn>
                                        <p:tgtEl>
                                          <p:spTgt spid="60457"/>
                                        </p:tgtEl>
                                        <p:attrNameLst>
                                          <p:attrName>style.visibility</p:attrName>
                                        </p:attrNameLst>
                                      </p:cBhvr>
                                      <p:to>
                                        <p:strVal val="visible"/>
                                      </p:to>
                                    </p:set>
                                    <p:animEffect transition="in" filter="slide(fromRight)">
                                      <p:cBhvr>
                                        <p:cTn id="30" dur="500"/>
                                        <p:tgtEl>
                                          <p:spTgt spid="60457"/>
                                        </p:tgtEl>
                                      </p:cBhvr>
                                    </p:animEffect>
                                  </p:childTnLst>
                                </p:cTn>
                              </p:par>
                            </p:childTnLst>
                          </p:cTn>
                        </p:par>
                        <p:par>
                          <p:cTn id="31" fill="hold" nodeType="afterGroup">
                            <p:stCondLst>
                              <p:cond delay="3420"/>
                            </p:stCondLst>
                            <p:childTnLst>
                              <p:par>
                                <p:cTn id="32" presetID="22" presetClass="entr" presetSubtype="4" fill="hold" nodeType="afterEffect">
                                  <p:stCondLst>
                                    <p:cond delay="0"/>
                                  </p:stCondLst>
                                  <p:childTnLst>
                                    <p:set>
                                      <p:cBhvr>
                                        <p:cTn id="33" dur="1" fill="hold">
                                          <p:stCondLst>
                                            <p:cond delay="0"/>
                                          </p:stCondLst>
                                        </p:cTn>
                                        <p:tgtEl>
                                          <p:spTgt spid="60440"/>
                                        </p:tgtEl>
                                        <p:attrNameLst>
                                          <p:attrName>style.visibility</p:attrName>
                                        </p:attrNameLst>
                                      </p:cBhvr>
                                      <p:to>
                                        <p:strVal val="visible"/>
                                      </p:to>
                                    </p:set>
                                    <p:animEffect transition="in" filter="wipe(down)">
                                      <p:cBhvr>
                                        <p:cTn id="34" dur="500"/>
                                        <p:tgtEl>
                                          <p:spTgt spid="60440"/>
                                        </p:tgtEl>
                                      </p:cBhvr>
                                    </p:animEffect>
                                  </p:childTnLst>
                                </p:cTn>
                              </p:par>
                            </p:childTnLst>
                          </p:cTn>
                        </p:par>
                        <p:par>
                          <p:cTn id="35" fill="hold" nodeType="afterGroup">
                            <p:stCondLst>
                              <p:cond delay="3920"/>
                            </p:stCondLst>
                            <p:childTnLst>
                              <p:par>
                                <p:cTn id="36" presetID="27" presetClass="entr" presetSubtype="0" fill="hold" grpId="0" nodeType="afterEffect">
                                  <p:stCondLst>
                                    <p:cond delay="0"/>
                                  </p:stCondLst>
                                  <p:iterate type="lt">
                                    <p:tmPct val="50000"/>
                                  </p:iterate>
                                  <p:childTnLst>
                                    <p:set>
                                      <p:cBhvr>
                                        <p:cTn id="37" dur="1" fill="hold">
                                          <p:stCondLst>
                                            <p:cond delay="0"/>
                                          </p:stCondLst>
                                        </p:cTn>
                                        <p:tgtEl>
                                          <p:spTgt spid="60441"/>
                                        </p:tgtEl>
                                        <p:attrNameLst>
                                          <p:attrName>style.visibility</p:attrName>
                                        </p:attrNameLst>
                                      </p:cBhvr>
                                      <p:to>
                                        <p:strVal val="visible"/>
                                      </p:to>
                                    </p:set>
                                    <p:anim calcmode="discrete" valueType="clr">
                                      <p:cBhvr override="childStyle">
                                        <p:cTn id="38" dur="80"/>
                                        <p:tgtEl>
                                          <p:spTgt spid="60441"/>
                                        </p:tgtEl>
                                        <p:attrNameLst>
                                          <p:attrName>style.color</p:attrName>
                                        </p:attrNameLst>
                                      </p:cBhvr>
                                      <p:tavLst>
                                        <p:tav tm="0">
                                          <p:val>
                                            <p:clrVal>
                                              <a:schemeClr val="accent2"/>
                                            </p:clrVal>
                                          </p:val>
                                        </p:tav>
                                        <p:tav tm="50000">
                                          <p:val>
                                            <p:clrVal>
                                              <a:schemeClr val="hlink"/>
                                            </p:clrVal>
                                          </p:val>
                                        </p:tav>
                                      </p:tavLst>
                                    </p:anim>
                                    <p:anim calcmode="discrete" valueType="clr">
                                      <p:cBhvr>
                                        <p:cTn id="39" dur="80"/>
                                        <p:tgtEl>
                                          <p:spTgt spid="60441"/>
                                        </p:tgtEl>
                                        <p:attrNameLst>
                                          <p:attrName>fillcolor</p:attrName>
                                        </p:attrNameLst>
                                      </p:cBhvr>
                                      <p:tavLst>
                                        <p:tav tm="0">
                                          <p:val>
                                            <p:clrVal>
                                              <a:schemeClr val="accent2"/>
                                            </p:clrVal>
                                          </p:val>
                                        </p:tav>
                                        <p:tav tm="50000">
                                          <p:val>
                                            <p:clrVal>
                                              <a:schemeClr val="hlink"/>
                                            </p:clrVal>
                                          </p:val>
                                        </p:tav>
                                      </p:tavLst>
                                    </p:anim>
                                    <p:set>
                                      <p:cBhvr>
                                        <p:cTn id="40" dur="80"/>
                                        <p:tgtEl>
                                          <p:spTgt spid="60441"/>
                                        </p:tgtEl>
                                        <p:attrNameLst>
                                          <p:attrName>fill.type</p:attrName>
                                        </p:attrNameLst>
                                      </p:cBhvr>
                                      <p:to>
                                        <p:strVal val="solid"/>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1" fill="hold" nodeType="clickEffect">
                                  <p:stCondLst>
                                    <p:cond delay="0"/>
                                  </p:stCondLst>
                                  <p:childTnLst>
                                    <p:set>
                                      <p:cBhvr>
                                        <p:cTn id="44" dur="1" fill="hold">
                                          <p:stCondLst>
                                            <p:cond delay="0"/>
                                          </p:stCondLst>
                                        </p:cTn>
                                        <p:tgtEl>
                                          <p:spTgt spid="60443"/>
                                        </p:tgtEl>
                                        <p:attrNameLst>
                                          <p:attrName>style.visibility</p:attrName>
                                        </p:attrNameLst>
                                      </p:cBhvr>
                                      <p:to>
                                        <p:strVal val="visible"/>
                                      </p:to>
                                    </p:set>
                                    <p:animEffect transition="in" filter="wipe(up)">
                                      <p:cBhvr>
                                        <p:cTn id="45" dur="500"/>
                                        <p:tgtEl>
                                          <p:spTgt spid="60443"/>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60444"/>
                                        </p:tgtEl>
                                        <p:attrNameLst>
                                          <p:attrName>style.visibility</p:attrName>
                                        </p:attrNameLst>
                                      </p:cBhvr>
                                      <p:to>
                                        <p:strVal val="visible"/>
                                      </p:to>
                                    </p:set>
                                    <p:animEffect transition="in" filter="wipe(left)">
                                      <p:cBhvr>
                                        <p:cTn id="49" dur="500"/>
                                        <p:tgtEl>
                                          <p:spTgt spid="60444"/>
                                        </p:tgtEl>
                                      </p:cBhvr>
                                    </p:animEffect>
                                  </p:childTnLst>
                                </p:cTn>
                              </p:par>
                            </p:childTnLst>
                          </p:cTn>
                        </p:par>
                        <p:par>
                          <p:cTn id="50" fill="hold" nodeType="afterGroup">
                            <p:stCondLst>
                              <p:cond delay="1000"/>
                            </p:stCondLst>
                            <p:childTnLst>
                              <p:par>
                                <p:cTn id="51" presetID="22" presetClass="entr" presetSubtype="8" fill="hold" nodeType="afterEffect">
                                  <p:stCondLst>
                                    <p:cond delay="0"/>
                                  </p:stCondLst>
                                  <p:childTnLst>
                                    <p:set>
                                      <p:cBhvr>
                                        <p:cTn id="52" dur="1" fill="hold">
                                          <p:stCondLst>
                                            <p:cond delay="0"/>
                                          </p:stCondLst>
                                        </p:cTn>
                                        <p:tgtEl>
                                          <p:spTgt spid="60445"/>
                                        </p:tgtEl>
                                        <p:attrNameLst>
                                          <p:attrName>style.visibility</p:attrName>
                                        </p:attrNameLst>
                                      </p:cBhvr>
                                      <p:to>
                                        <p:strVal val="visible"/>
                                      </p:to>
                                    </p:set>
                                    <p:animEffect transition="in" filter="wipe(left)">
                                      <p:cBhvr>
                                        <p:cTn id="53" dur="500"/>
                                        <p:tgtEl>
                                          <p:spTgt spid="60445"/>
                                        </p:tgtEl>
                                      </p:cBhvr>
                                    </p:animEffect>
                                  </p:childTnLst>
                                </p:cTn>
                              </p:par>
                            </p:childTnLst>
                          </p:cTn>
                        </p:par>
                        <p:par>
                          <p:cTn id="54" fill="hold" nodeType="afterGroup">
                            <p:stCondLst>
                              <p:cond delay="1500"/>
                            </p:stCondLst>
                            <p:childTnLst>
                              <p:par>
                                <p:cTn id="55" presetID="22" presetClass="entr" presetSubtype="8" fill="hold" nodeType="afterEffect">
                                  <p:stCondLst>
                                    <p:cond delay="0"/>
                                  </p:stCondLst>
                                  <p:childTnLst>
                                    <p:set>
                                      <p:cBhvr>
                                        <p:cTn id="56" dur="1" fill="hold">
                                          <p:stCondLst>
                                            <p:cond delay="0"/>
                                          </p:stCondLst>
                                        </p:cTn>
                                        <p:tgtEl>
                                          <p:spTgt spid="60446"/>
                                        </p:tgtEl>
                                        <p:attrNameLst>
                                          <p:attrName>style.visibility</p:attrName>
                                        </p:attrNameLst>
                                      </p:cBhvr>
                                      <p:to>
                                        <p:strVal val="visible"/>
                                      </p:to>
                                    </p:set>
                                    <p:animEffect transition="in" filter="wipe(left)">
                                      <p:cBhvr>
                                        <p:cTn id="57" dur="500"/>
                                        <p:tgtEl>
                                          <p:spTgt spid="6044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xit" presetSubtype="0" fill="hold" nodeType="clickEffect">
                                  <p:stCondLst>
                                    <p:cond delay="0"/>
                                  </p:stCondLst>
                                  <p:childTnLst>
                                    <p:set>
                                      <p:cBhvr>
                                        <p:cTn id="61" dur="1" fill="hold">
                                          <p:stCondLst>
                                            <p:cond delay="0"/>
                                          </p:stCondLst>
                                        </p:cTn>
                                        <p:tgtEl>
                                          <p:spTgt spid="60446"/>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0457"/>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044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60444"/>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60443"/>
                                        </p:tgtEl>
                                        <p:attrNameLst>
                                          <p:attrName>style.visibility</p:attrName>
                                        </p:attrNameLst>
                                      </p:cBhvr>
                                      <p:to>
                                        <p:strVal val="hidden"/>
                                      </p:to>
                                    </p:set>
                                  </p:childTnLst>
                                </p:cTn>
                              </p:par>
                              <p:par>
                                <p:cTn id="70" presetID="1" presetClass="exit" presetSubtype="0" fill="hold" grpId="1" nodeType="withEffect">
                                  <p:stCondLst>
                                    <p:cond delay="0"/>
                                  </p:stCondLst>
                                  <p:iterate type="lt">
                                    <p:tmAbs val="0"/>
                                  </p:iterate>
                                  <p:childTnLst>
                                    <p:set>
                                      <p:cBhvr>
                                        <p:cTn id="71" dur="1" fill="hold">
                                          <p:stCondLst>
                                            <p:cond delay="0"/>
                                          </p:stCondLst>
                                        </p:cTn>
                                        <p:tgtEl>
                                          <p:spTgt spid="60441"/>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60440"/>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0439"/>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60438"/>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60437"/>
                                        </p:tgtEl>
                                        <p:attrNameLst>
                                          <p:attrName>style.visibility</p:attrName>
                                        </p:attrNameLst>
                                      </p:cBhvr>
                                      <p:to>
                                        <p:strVal val="hidden"/>
                                      </p:to>
                                    </p:set>
                                  </p:childTnLst>
                                </p:cTn>
                              </p:par>
                              <p:par>
                                <p:cTn id="80" presetID="22" presetClass="entr" presetSubtype="2" fill="hold" nodeType="withEffect">
                                  <p:stCondLst>
                                    <p:cond delay="0"/>
                                  </p:stCondLst>
                                  <p:childTnLst>
                                    <p:set>
                                      <p:cBhvr>
                                        <p:cTn id="81" dur="1" fill="hold">
                                          <p:stCondLst>
                                            <p:cond delay="0"/>
                                          </p:stCondLst>
                                        </p:cTn>
                                        <p:tgtEl>
                                          <p:spTgt spid="60447"/>
                                        </p:tgtEl>
                                        <p:attrNameLst>
                                          <p:attrName>style.visibility</p:attrName>
                                        </p:attrNameLst>
                                      </p:cBhvr>
                                      <p:to>
                                        <p:strVal val="visible"/>
                                      </p:to>
                                    </p:set>
                                    <p:animEffect transition="in" filter="wipe(right)">
                                      <p:cBhvr>
                                        <p:cTn id="82" dur="500"/>
                                        <p:tgtEl>
                                          <p:spTgt spid="60447"/>
                                        </p:tgtEl>
                                      </p:cBhvr>
                                    </p:animEffect>
                                  </p:childTnLst>
                                </p:cTn>
                              </p:par>
                              <p:par>
                                <p:cTn id="83" presetID="12" presetClass="entr" presetSubtype="2" fill="hold" grpId="0" nodeType="withEffect">
                                  <p:stCondLst>
                                    <p:cond delay="0"/>
                                  </p:stCondLst>
                                  <p:childTnLst>
                                    <p:set>
                                      <p:cBhvr>
                                        <p:cTn id="84" dur="1" fill="hold">
                                          <p:stCondLst>
                                            <p:cond delay="0"/>
                                          </p:stCondLst>
                                        </p:cTn>
                                        <p:tgtEl>
                                          <p:spTgt spid="60459"/>
                                        </p:tgtEl>
                                        <p:attrNameLst>
                                          <p:attrName>style.visibility</p:attrName>
                                        </p:attrNameLst>
                                      </p:cBhvr>
                                      <p:to>
                                        <p:strVal val="visible"/>
                                      </p:to>
                                    </p:set>
                                    <p:animEffect transition="in" filter="slide(fromRight)">
                                      <p:cBhvr>
                                        <p:cTn id="85" dur="500"/>
                                        <p:tgtEl>
                                          <p:spTgt spid="60459"/>
                                        </p:tgtEl>
                                      </p:cBhvr>
                                    </p:animEffect>
                                  </p:childTnLst>
                                </p:cTn>
                              </p:par>
                            </p:childTnLst>
                          </p:cTn>
                        </p:par>
                        <p:par>
                          <p:cTn id="86" fill="hold" nodeType="afterGroup">
                            <p:stCondLst>
                              <p:cond delay="500"/>
                            </p:stCondLst>
                            <p:childTnLst>
                              <p:par>
                                <p:cTn id="87" presetID="22" presetClass="entr" presetSubtype="2" fill="hold" nodeType="afterEffect">
                                  <p:stCondLst>
                                    <p:cond delay="0"/>
                                  </p:stCondLst>
                                  <p:childTnLst>
                                    <p:set>
                                      <p:cBhvr>
                                        <p:cTn id="88" dur="1" fill="hold">
                                          <p:stCondLst>
                                            <p:cond delay="0"/>
                                          </p:stCondLst>
                                        </p:cTn>
                                        <p:tgtEl>
                                          <p:spTgt spid="60448"/>
                                        </p:tgtEl>
                                        <p:attrNameLst>
                                          <p:attrName>style.visibility</p:attrName>
                                        </p:attrNameLst>
                                      </p:cBhvr>
                                      <p:to>
                                        <p:strVal val="visible"/>
                                      </p:to>
                                    </p:set>
                                    <p:animEffect transition="in" filter="wipe(right)">
                                      <p:cBhvr>
                                        <p:cTn id="89" dur="500"/>
                                        <p:tgtEl>
                                          <p:spTgt spid="60448"/>
                                        </p:tgtEl>
                                      </p:cBhvr>
                                    </p:animEffect>
                                  </p:childTnLst>
                                </p:cTn>
                              </p:par>
                            </p:childTnLst>
                          </p:cTn>
                        </p:par>
                        <p:par>
                          <p:cTn id="90" fill="hold" nodeType="afterGroup">
                            <p:stCondLst>
                              <p:cond delay="1000"/>
                            </p:stCondLst>
                            <p:childTnLst>
                              <p:par>
                                <p:cTn id="91" presetID="22" presetClass="entr" presetSubtype="2" fill="hold" nodeType="afterEffect">
                                  <p:stCondLst>
                                    <p:cond delay="0"/>
                                  </p:stCondLst>
                                  <p:childTnLst>
                                    <p:set>
                                      <p:cBhvr>
                                        <p:cTn id="92" dur="1" fill="hold">
                                          <p:stCondLst>
                                            <p:cond delay="0"/>
                                          </p:stCondLst>
                                        </p:cTn>
                                        <p:tgtEl>
                                          <p:spTgt spid="60449"/>
                                        </p:tgtEl>
                                        <p:attrNameLst>
                                          <p:attrName>style.visibility</p:attrName>
                                        </p:attrNameLst>
                                      </p:cBhvr>
                                      <p:to>
                                        <p:strVal val="visible"/>
                                      </p:to>
                                    </p:set>
                                    <p:animEffect transition="in" filter="wipe(right)">
                                      <p:cBhvr>
                                        <p:cTn id="93" dur="500"/>
                                        <p:tgtEl>
                                          <p:spTgt spid="60449"/>
                                        </p:tgtEl>
                                      </p:cBhvr>
                                    </p:animEffect>
                                  </p:childTnLst>
                                </p:cTn>
                              </p:par>
                            </p:childTnLst>
                          </p:cTn>
                        </p:par>
                        <p:par>
                          <p:cTn id="94" fill="hold" nodeType="afterGroup">
                            <p:stCondLst>
                              <p:cond delay="1500"/>
                            </p:stCondLst>
                            <p:childTnLst>
                              <p:par>
                                <p:cTn id="95" presetID="22" presetClass="entr" presetSubtype="4" fill="hold" nodeType="afterEffect">
                                  <p:stCondLst>
                                    <p:cond delay="0"/>
                                  </p:stCondLst>
                                  <p:childTnLst>
                                    <p:set>
                                      <p:cBhvr>
                                        <p:cTn id="96" dur="1" fill="hold">
                                          <p:stCondLst>
                                            <p:cond delay="0"/>
                                          </p:stCondLst>
                                        </p:cTn>
                                        <p:tgtEl>
                                          <p:spTgt spid="60450"/>
                                        </p:tgtEl>
                                        <p:attrNameLst>
                                          <p:attrName>style.visibility</p:attrName>
                                        </p:attrNameLst>
                                      </p:cBhvr>
                                      <p:to>
                                        <p:strVal val="visible"/>
                                      </p:to>
                                    </p:set>
                                    <p:animEffect transition="in" filter="wipe(down)">
                                      <p:cBhvr>
                                        <p:cTn id="97" dur="500"/>
                                        <p:tgtEl>
                                          <p:spTgt spid="60450"/>
                                        </p:tgtEl>
                                      </p:cBhvr>
                                    </p:animEffect>
                                  </p:childTnLst>
                                </p:cTn>
                              </p:par>
                            </p:childTnLst>
                          </p:cTn>
                        </p:par>
                        <p:par>
                          <p:cTn id="98" fill="hold" nodeType="afterGroup">
                            <p:stCondLst>
                              <p:cond delay="2000"/>
                            </p:stCondLst>
                            <p:childTnLst>
                              <p:par>
                                <p:cTn id="99" presetID="27" presetClass="entr" presetSubtype="0" fill="hold" grpId="0" nodeType="afterEffect">
                                  <p:stCondLst>
                                    <p:cond delay="0"/>
                                  </p:stCondLst>
                                  <p:iterate type="lt">
                                    <p:tmPct val="50000"/>
                                  </p:iterate>
                                  <p:childTnLst>
                                    <p:set>
                                      <p:cBhvr>
                                        <p:cTn id="100" dur="1" fill="hold">
                                          <p:stCondLst>
                                            <p:cond delay="0"/>
                                          </p:stCondLst>
                                        </p:cTn>
                                        <p:tgtEl>
                                          <p:spTgt spid="60451"/>
                                        </p:tgtEl>
                                        <p:attrNameLst>
                                          <p:attrName>style.visibility</p:attrName>
                                        </p:attrNameLst>
                                      </p:cBhvr>
                                      <p:to>
                                        <p:strVal val="visible"/>
                                      </p:to>
                                    </p:set>
                                    <p:anim calcmode="discrete" valueType="clr">
                                      <p:cBhvr override="childStyle">
                                        <p:cTn id="101" dur="80"/>
                                        <p:tgtEl>
                                          <p:spTgt spid="60451"/>
                                        </p:tgtEl>
                                        <p:attrNameLst>
                                          <p:attrName>style.color</p:attrName>
                                        </p:attrNameLst>
                                      </p:cBhvr>
                                      <p:tavLst>
                                        <p:tav tm="0">
                                          <p:val>
                                            <p:clrVal>
                                              <a:schemeClr val="accent2"/>
                                            </p:clrVal>
                                          </p:val>
                                        </p:tav>
                                        <p:tav tm="50000">
                                          <p:val>
                                            <p:clrVal>
                                              <a:schemeClr val="hlink"/>
                                            </p:clrVal>
                                          </p:val>
                                        </p:tav>
                                      </p:tavLst>
                                    </p:anim>
                                    <p:anim calcmode="discrete" valueType="clr">
                                      <p:cBhvr>
                                        <p:cTn id="102" dur="80"/>
                                        <p:tgtEl>
                                          <p:spTgt spid="60451"/>
                                        </p:tgtEl>
                                        <p:attrNameLst>
                                          <p:attrName>fillcolor</p:attrName>
                                        </p:attrNameLst>
                                      </p:cBhvr>
                                      <p:tavLst>
                                        <p:tav tm="0">
                                          <p:val>
                                            <p:clrVal>
                                              <a:schemeClr val="accent2"/>
                                            </p:clrVal>
                                          </p:val>
                                        </p:tav>
                                        <p:tav tm="50000">
                                          <p:val>
                                            <p:clrVal>
                                              <a:schemeClr val="hlink"/>
                                            </p:clrVal>
                                          </p:val>
                                        </p:tav>
                                      </p:tavLst>
                                    </p:anim>
                                    <p:set>
                                      <p:cBhvr>
                                        <p:cTn id="103" dur="80"/>
                                        <p:tgtEl>
                                          <p:spTgt spid="60451"/>
                                        </p:tgtEl>
                                        <p:attrNameLst>
                                          <p:attrName>fill.type</p:attrName>
                                        </p:attrNameLst>
                                      </p:cBhvr>
                                      <p:to>
                                        <p:strVal val="solid"/>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1" fill="hold" nodeType="clickEffect">
                                  <p:stCondLst>
                                    <p:cond delay="0"/>
                                  </p:stCondLst>
                                  <p:childTnLst>
                                    <p:set>
                                      <p:cBhvr>
                                        <p:cTn id="107" dur="1" fill="hold">
                                          <p:stCondLst>
                                            <p:cond delay="0"/>
                                          </p:stCondLst>
                                        </p:cTn>
                                        <p:tgtEl>
                                          <p:spTgt spid="60453"/>
                                        </p:tgtEl>
                                        <p:attrNameLst>
                                          <p:attrName>style.visibility</p:attrName>
                                        </p:attrNameLst>
                                      </p:cBhvr>
                                      <p:to>
                                        <p:strVal val="visible"/>
                                      </p:to>
                                    </p:set>
                                    <p:animEffect transition="in" filter="wipe(up)">
                                      <p:cBhvr>
                                        <p:cTn id="108" dur="500"/>
                                        <p:tgtEl>
                                          <p:spTgt spid="60453"/>
                                        </p:tgtEl>
                                      </p:cBhvr>
                                    </p:animEffect>
                                  </p:childTnLst>
                                </p:cTn>
                              </p:par>
                            </p:childTnLst>
                          </p:cTn>
                        </p:par>
                        <p:par>
                          <p:cTn id="109" fill="hold" nodeType="afterGroup">
                            <p:stCondLst>
                              <p:cond delay="500"/>
                            </p:stCondLst>
                            <p:childTnLst>
                              <p:par>
                                <p:cTn id="110" presetID="22" presetClass="entr" presetSubtype="2" fill="hold" nodeType="afterEffect">
                                  <p:stCondLst>
                                    <p:cond delay="0"/>
                                  </p:stCondLst>
                                  <p:childTnLst>
                                    <p:set>
                                      <p:cBhvr>
                                        <p:cTn id="111" dur="1" fill="hold">
                                          <p:stCondLst>
                                            <p:cond delay="0"/>
                                          </p:stCondLst>
                                        </p:cTn>
                                        <p:tgtEl>
                                          <p:spTgt spid="60454"/>
                                        </p:tgtEl>
                                        <p:attrNameLst>
                                          <p:attrName>style.visibility</p:attrName>
                                        </p:attrNameLst>
                                      </p:cBhvr>
                                      <p:to>
                                        <p:strVal val="visible"/>
                                      </p:to>
                                    </p:set>
                                    <p:animEffect transition="in" filter="wipe(right)">
                                      <p:cBhvr>
                                        <p:cTn id="112" dur="500"/>
                                        <p:tgtEl>
                                          <p:spTgt spid="60454"/>
                                        </p:tgtEl>
                                      </p:cBhvr>
                                    </p:animEffect>
                                  </p:childTnLst>
                                </p:cTn>
                              </p:par>
                            </p:childTnLst>
                          </p:cTn>
                        </p:par>
                        <p:par>
                          <p:cTn id="113" fill="hold" nodeType="afterGroup">
                            <p:stCondLst>
                              <p:cond delay="1000"/>
                            </p:stCondLst>
                            <p:childTnLst>
                              <p:par>
                                <p:cTn id="114" presetID="22" presetClass="entr" presetSubtype="4" fill="hold" nodeType="afterEffect">
                                  <p:stCondLst>
                                    <p:cond delay="0"/>
                                  </p:stCondLst>
                                  <p:childTnLst>
                                    <p:set>
                                      <p:cBhvr>
                                        <p:cTn id="115" dur="1" fill="hold">
                                          <p:stCondLst>
                                            <p:cond delay="0"/>
                                          </p:stCondLst>
                                        </p:cTn>
                                        <p:tgtEl>
                                          <p:spTgt spid="60456"/>
                                        </p:tgtEl>
                                        <p:attrNameLst>
                                          <p:attrName>style.visibility</p:attrName>
                                        </p:attrNameLst>
                                      </p:cBhvr>
                                      <p:to>
                                        <p:strVal val="visible"/>
                                      </p:to>
                                    </p:set>
                                    <p:animEffect transition="in" filter="wipe(down)">
                                      <p:cBhvr>
                                        <p:cTn id="116" dur="500"/>
                                        <p:tgtEl>
                                          <p:spTgt spid="60456"/>
                                        </p:tgtEl>
                                      </p:cBhvr>
                                    </p:animEffect>
                                  </p:childTnLst>
                                </p:cTn>
                              </p:par>
                            </p:childTnLst>
                          </p:cTn>
                        </p:par>
                        <p:par>
                          <p:cTn id="117" fill="hold" nodeType="afterGroup">
                            <p:stCondLst>
                              <p:cond delay="1500"/>
                            </p:stCondLst>
                            <p:childTnLst>
                              <p:par>
                                <p:cTn id="118" presetID="23" presetClass="entr" presetSubtype="16" fill="hold" nodeType="afterEffect">
                                  <p:stCondLst>
                                    <p:cond delay="0"/>
                                  </p:stCondLst>
                                  <p:childTnLst>
                                    <p:set>
                                      <p:cBhvr>
                                        <p:cTn id="119" dur="1" fill="hold">
                                          <p:stCondLst>
                                            <p:cond delay="0"/>
                                          </p:stCondLst>
                                        </p:cTn>
                                        <p:tgtEl>
                                          <p:spTgt spid="60455"/>
                                        </p:tgtEl>
                                        <p:attrNameLst>
                                          <p:attrName>style.visibility</p:attrName>
                                        </p:attrNameLst>
                                      </p:cBhvr>
                                      <p:to>
                                        <p:strVal val="visible"/>
                                      </p:to>
                                    </p:set>
                                    <p:anim calcmode="lin" valueType="num">
                                      <p:cBhvr>
                                        <p:cTn id="120" dur="500" fill="hold"/>
                                        <p:tgtEl>
                                          <p:spTgt spid="60455"/>
                                        </p:tgtEl>
                                        <p:attrNameLst>
                                          <p:attrName>ppt_w</p:attrName>
                                        </p:attrNameLst>
                                      </p:cBhvr>
                                      <p:tavLst>
                                        <p:tav tm="0">
                                          <p:val>
                                            <p:fltVal val="0"/>
                                          </p:val>
                                        </p:tav>
                                        <p:tav tm="100000">
                                          <p:val>
                                            <p:strVal val="#ppt_w"/>
                                          </p:val>
                                        </p:tav>
                                      </p:tavLst>
                                    </p:anim>
                                    <p:anim calcmode="lin" valueType="num">
                                      <p:cBhvr>
                                        <p:cTn id="121" dur="500" fill="hold"/>
                                        <p:tgtEl>
                                          <p:spTgt spid="60455"/>
                                        </p:tgtEl>
                                        <p:attrNameLst>
                                          <p:attrName>ppt_h</p:attrName>
                                        </p:attrNameLst>
                                      </p:cBhvr>
                                      <p:tavLst>
                                        <p:tav tm="0">
                                          <p:val>
                                            <p:fltVal val="0"/>
                                          </p:val>
                                        </p:tav>
                                        <p:tav tm="100000">
                                          <p:val>
                                            <p:strVal val="#ppt_h"/>
                                          </p:val>
                                        </p:tav>
                                      </p:tavLst>
                                    </p:anim>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 presetClass="exit" presetSubtype="0" fill="hold" nodeType="clickEffect">
                                  <p:stCondLst>
                                    <p:cond delay="0"/>
                                  </p:stCondLst>
                                  <p:childTnLst>
                                    <p:set>
                                      <p:cBhvr>
                                        <p:cTn id="125" dur="1" fill="hold">
                                          <p:stCondLst>
                                            <p:cond delay="0"/>
                                          </p:stCondLst>
                                        </p:cTn>
                                        <p:tgtEl>
                                          <p:spTgt spid="60447"/>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60446"/>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60445"/>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60448"/>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60444"/>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60449"/>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60443"/>
                                        </p:tgtEl>
                                        <p:attrNameLst>
                                          <p:attrName>style.visibility</p:attrName>
                                        </p:attrNameLst>
                                      </p:cBhvr>
                                      <p:to>
                                        <p:strVal val="hidden"/>
                                      </p:to>
                                    </p:set>
                                  </p:childTnLst>
                                </p:cTn>
                              </p:par>
                              <p:par>
                                <p:cTn id="138" presetID="1" presetClass="exit" presetSubtype="0" fill="hold" grpId="1" nodeType="withEffect">
                                  <p:stCondLst>
                                    <p:cond delay="0"/>
                                  </p:stCondLst>
                                  <p:iterate type="lt">
                                    <p:tmAbs val="0"/>
                                  </p:iterate>
                                  <p:childTnLst>
                                    <p:set>
                                      <p:cBhvr>
                                        <p:cTn id="139" dur="1" fill="hold">
                                          <p:stCondLst>
                                            <p:cond delay="0"/>
                                          </p:stCondLst>
                                        </p:cTn>
                                        <p:tgtEl>
                                          <p:spTgt spid="60451"/>
                                        </p:tgtEl>
                                        <p:attrNameLst>
                                          <p:attrName>style.visibility</p:attrName>
                                        </p:attrNameLst>
                                      </p:cBhvr>
                                      <p:to>
                                        <p:strVal val="hidden"/>
                                      </p:to>
                                    </p:set>
                                  </p:childTnLst>
                                </p:cTn>
                              </p:par>
                              <p:par>
                                <p:cTn id="140" presetID="1" presetClass="exit" presetSubtype="0" fill="hold" grpId="2" nodeType="withEffect">
                                  <p:stCondLst>
                                    <p:cond delay="0"/>
                                  </p:stCondLst>
                                  <p:iterate type="lt">
                                    <p:tmAbs val="0"/>
                                  </p:iterate>
                                  <p:childTnLst>
                                    <p:set>
                                      <p:cBhvr>
                                        <p:cTn id="141" dur="1" fill="hold">
                                          <p:stCondLst>
                                            <p:cond delay="0"/>
                                          </p:stCondLst>
                                        </p:cTn>
                                        <p:tgtEl>
                                          <p:spTgt spid="60441"/>
                                        </p:tgtEl>
                                        <p:attrNameLst>
                                          <p:attrName>style.visibility</p:attrName>
                                        </p:attrNameLst>
                                      </p:cBhvr>
                                      <p:to>
                                        <p:strVal val="hidden"/>
                                      </p:to>
                                    </p:set>
                                  </p:childTnLst>
                                </p:cTn>
                              </p:par>
                              <p:par>
                                <p:cTn id="142" presetID="1" presetClass="exit" presetSubtype="0" fill="hold" nodeType="withEffect">
                                  <p:stCondLst>
                                    <p:cond delay="0"/>
                                  </p:stCondLst>
                                  <p:childTnLst>
                                    <p:set>
                                      <p:cBhvr>
                                        <p:cTn id="143" dur="1" fill="hold">
                                          <p:stCondLst>
                                            <p:cond delay="0"/>
                                          </p:stCondLst>
                                        </p:cTn>
                                        <p:tgtEl>
                                          <p:spTgt spid="60450"/>
                                        </p:tgtEl>
                                        <p:attrNameLst>
                                          <p:attrName>style.visibility</p:attrName>
                                        </p:attrNameLst>
                                      </p:cBhvr>
                                      <p:to>
                                        <p:strVal val="hidden"/>
                                      </p:to>
                                    </p:set>
                                  </p:childTnLst>
                                </p:cTn>
                              </p:par>
                              <p:par>
                                <p:cTn id="144" presetID="1" presetClass="exit" presetSubtype="0" fill="hold" nodeType="withEffect">
                                  <p:stCondLst>
                                    <p:cond delay="0"/>
                                  </p:stCondLst>
                                  <p:childTnLst>
                                    <p:set>
                                      <p:cBhvr>
                                        <p:cTn id="145" dur="1" fill="hold">
                                          <p:stCondLst>
                                            <p:cond delay="0"/>
                                          </p:stCondLst>
                                        </p:cTn>
                                        <p:tgtEl>
                                          <p:spTgt spid="60440"/>
                                        </p:tgtEl>
                                        <p:attrNameLst>
                                          <p:attrName>style.visibility</p:attrName>
                                        </p:attrNameLst>
                                      </p:cBhvr>
                                      <p:to>
                                        <p:strVal val="hidden"/>
                                      </p:to>
                                    </p:set>
                                  </p:childTnLst>
                                </p:cTn>
                              </p:par>
                              <p:par>
                                <p:cTn id="146" presetID="1" presetClass="exit" presetSubtype="0" fill="hold" nodeType="withEffect">
                                  <p:stCondLst>
                                    <p:cond delay="0"/>
                                  </p:stCondLst>
                                  <p:childTnLst>
                                    <p:set>
                                      <p:cBhvr>
                                        <p:cTn id="147" dur="1" fill="hold">
                                          <p:stCondLst>
                                            <p:cond delay="0"/>
                                          </p:stCondLst>
                                        </p:cTn>
                                        <p:tgtEl>
                                          <p:spTgt spid="60453"/>
                                        </p:tgtEl>
                                        <p:attrNameLst>
                                          <p:attrName>style.visibility</p:attrName>
                                        </p:attrNameLst>
                                      </p:cBhvr>
                                      <p:to>
                                        <p:strVal val="hidden"/>
                                      </p:to>
                                    </p:set>
                                  </p:childTnLst>
                                </p:cTn>
                              </p:par>
                              <p:par>
                                <p:cTn id="148" presetID="1" presetClass="exit" presetSubtype="0" fill="hold" nodeType="withEffect">
                                  <p:stCondLst>
                                    <p:cond delay="0"/>
                                  </p:stCondLst>
                                  <p:childTnLst>
                                    <p:set>
                                      <p:cBhvr>
                                        <p:cTn id="149" dur="1" fill="hold">
                                          <p:stCondLst>
                                            <p:cond delay="0"/>
                                          </p:stCondLst>
                                        </p:cTn>
                                        <p:tgtEl>
                                          <p:spTgt spid="60454"/>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0439"/>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60456"/>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60438"/>
                                        </p:tgtEl>
                                        <p:attrNameLst>
                                          <p:attrName>style.visibility</p:attrName>
                                        </p:attrNameLst>
                                      </p:cBhvr>
                                      <p:to>
                                        <p:strVal val="hidden"/>
                                      </p:to>
                                    </p:set>
                                  </p:childTnLst>
                                </p:cTn>
                              </p:par>
                              <p:par>
                                <p:cTn id="156" presetID="1" presetClass="exit" presetSubtype="0" fill="hold" nodeType="withEffect">
                                  <p:stCondLst>
                                    <p:cond delay="0"/>
                                  </p:stCondLst>
                                  <p:childTnLst>
                                    <p:set>
                                      <p:cBhvr>
                                        <p:cTn id="157" dur="1" fill="hold">
                                          <p:stCondLst>
                                            <p:cond delay="0"/>
                                          </p:stCondLst>
                                        </p:cTn>
                                        <p:tgtEl>
                                          <p:spTgt spid="60437"/>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60455"/>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60435"/>
                                        </p:tgtEl>
                                        <p:attrNameLst>
                                          <p:attrName>style.visibility</p:attrName>
                                        </p:attrNameLst>
                                      </p:cBhvr>
                                      <p:to>
                                        <p:strVal val="hidden"/>
                                      </p:to>
                                    </p:set>
                                  </p:childTnLst>
                                </p:cTn>
                              </p:par>
                              <p:par>
                                <p:cTn id="162" presetID="1" presetClass="exit" presetSubtype="0" fill="hold" grpId="1" nodeType="withEffect">
                                  <p:stCondLst>
                                    <p:cond delay="0"/>
                                  </p:stCondLst>
                                  <p:iterate type="lt">
                                    <p:tmAbs val="0"/>
                                  </p:iterate>
                                  <p:childTnLst>
                                    <p:set>
                                      <p:cBhvr>
                                        <p:cTn id="163" dur="1" fill="hold">
                                          <p:stCondLst>
                                            <p:cond delay="0"/>
                                          </p:stCondLst>
                                        </p:cTn>
                                        <p:tgtEl>
                                          <p:spTgt spid="60436"/>
                                        </p:tgtEl>
                                        <p:attrNameLst>
                                          <p:attrName>style.visibility</p:attrName>
                                        </p:attrNameLst>
                                      </p:cBhvr>
                                      <p:to>
                                        <p:strVal val="hidden"/>
                                      </p:to>
                                    </p:set>
                                  </p:childTnLst>
                                </p:cTn>
                              </p:par>
                            </p:childTnLst>
                          </p:cTn>
                        </p:par>
                        <p:par>
                          <p:cTn id="164" fill="hold" nodeType="afterGroup">
                            <p:stCondLst>
                              <p:cond delay="0"/>
                            </p:stCondLst>
                            <p:childTnLst>
                              <p:par>
                                <p:cTn id="165" presetID="23" presetClass="entr" presetSubtype="16" fill="hold" nodeType="afterEffect">
                                  <p:stCondLst>
                                    <p:cond delay="0"/>
                                  </p:stCondLst>
                                  <p:childTnLst>
                                    <p:set>
                                      <p:cBhvr>
                                        <p:cTn id="166" dur="1" fill="hold">
                                          <p:stCondLst>
                                            <p:cond delay="0"/>
                                          </p:stCondLst>
                                        </p:cTn>
                                        <p:tgtEl>
                                          <p:spTgt spid="60462"/>
                                        </p:tgtEl>
                                        <p:attrNameLst>
                                          <p:attrName>style.visibility</p:attrName>
                                        </p:attrNameLst>
                                      </p:cBhvr>
                                      <p:to>
                                        <p:strVal val="visible"/>
                                      </p:to>
                                    </p:set>
                                    <p:anim calcmode="lin" valueType="num">
                                      <p:cBhvr>
                                        <p:cTn id="167" dur="500" fill="hold"/>
                                        <p:tgtEl>
                                          <p:spTgt spid="60462"/>
                                        </p:tgtEl>
                                        <p:attrNameLst>
                                          <p:attrName>ppt_w</p:attrName>
                                        </p:attrNameLst>
                                      </p:cBhvr>
                                      <p:tavLst>
                                        <p:tav tm="0">
                                          <p:val>
                                            <p:fltVal val="0"/>
                                          </p:val>
                                        </p:tav>
                                        <p:tav tm="100000">
                                          <p:val>
                                            <p:strVal val="#ppt_w"/>
                                          </p:val>
                                        </p:tav>
                                      </p:tavLst>
                                    </p:anim>
                                    <p:anim calcmode="lin" valueType="num">
                                      <p:cBhvr>
                                        <p:cTn id="168" dur="500" fill="hold"/>
                                        <p:tgtEl>
                                          <p:spTgt spid="60462"/>
                                        </p:tgtEl>
                                        <p:attrNameLst>
                                          <p:attrName>ppt_h</p:attrName>
                                        </p:attrNameLst>
                                      </p:cBhvr>
                                      <p:tavLst>
                                        <p:tav tm="0">
                                          <p:val>
                                            <p:fltVal val="0"/>
                                          </p:val>
                                        </p:tav>
                                        <p:tav tm="100000">
                                          <p:val>
                                            <p:strVal val="#ppt_h"/>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0" presetClass="path" presetSubtype="0" accel="50000" decel="50000" fill="hold" nodeType="clickEffect">
                                  <p:stCondLst>
                                    <p:cond delay="0"/>
                                  </p:stCondLst>
                                  <p:childTnLst>
                                    <p:animMotion origin="layout" path="M -1.94444E-6 -6.66667E-6 L -0.00278 0.07962 L 0.24167 0.07962 L 0.24167 -0.2889 L 0.29306 -0.2889 " pathEditMode="relative" ptsTypes="AAAAA">
                                      <p:cBhvr>
                                        <p:cTn id="172" dur="2000" fill="hold"/>
                                        <p:tgtEl>
                                          <p:spTgt spid="60462"/>
                                        </p:tgtEl>
                                        <p:attrNameLst>
                                          <p:attrName>ppt_x</p:attrName>
                                          <p:attrName>ppt_y</p:attrName>
                                        </p:attrNameLst>
                                      </p:cBhvr>
                                    </p:animMotion>
                                  </p:childTnLst>
                                </p:cTn>
                              </p:par>
                            </p:childTnLst>
                          </p:cTn>
                        </p:par>
                        <p:par>
                          <p:cTn id="173" fill="hold" nodeType="afterGroup">
                            <p:stCondLst>
                              <p:cond delay="2000"/>
                            </p:stCondLst>
                            <p:childTnLst>
                              <p:par>
                                <p:cTn id="174" presetID="27" presetClass="entr" presetSubtype="0" fill="hold" grpId="0" nodeType="afterEffect">
                                  <p:stCondLst>
                                    <p:cond delay="0"/>
                                  </p:stCondLst>
                                  <p:iterate type="lt">
                                    <p:tmPct val="50000"/>
                                  </p:iterate>
                                  <p:childTnLst>
                                    <p:set>
                                      <p:cBhvr>
                                        <p:cTn id="175" dur="1" fill="hold">
                                          <p:stCondLst>
                                            <p:cond delay="0"/>
                                          </p:stCondLst>
                                        </p:cTn>
                                        <p:tgtEl>
                                          <p:spTgt spid="60463"/>
                                        </p:tgtEl>
                                        <p:attrNameLst>
                                          <p:attrName>style.visibility</p:attrName>
                                        </p:attrNameLst>
                                      </p:cBhvr>
                                      <p:to>
                                        <p:strVal val="visible"/>
                                      </p:to>
                                    </p:set>
                                    <p:anim calcmode="discrete" valueType="clr">
                                      <p:cBhvr override="childStyle">
                                        <p:cTn id="176" dur="100"/>
                                        <p:tgtEl>
                                          <p:spTgt spid="60463"/>
                                        </p:tgtEl>
                                        <p:attrNameLst>
                                          <p:attrName>style.color</p:attrName>
                                        </p:attrNameLst>
                                      </p:cBhvr>
                                      <p:tavLst>
                                        <p:tav tm="0">
                                          <p:val>
                                            <p:clrVal>
                                              <a:schemeClr val="accent2"/>
                                            </p:clrVal>
                                          </p:val>
                                        </p:tav>
                                        <p:tav tm="50000">
                                          <p:val>
                                            <p:clrVal>
                                              <a:schemeClr val="hlink"/>
                                            </p:clrVal>
                                          </p:val>
                                        </p:tav>
                                      </p:tavLst>
                                    </p:anim>
                                    <p:anim calcmode="discrete" valueType="clr">
                                      <p:cBhvr>
                                        <p:cTn id="177" dur="100"/>
                                        <p:tgtEl>
                                          <p:spTgt spid="60463"/>
                                        </p:tgtEl>
                                        <p:attrNameLst>
                                          <p:attrName>fillcolor</p:attrName>
                                        </p:attrNameLst>
                                      </p:cBhvr>
                                      <p:tavLst>
                                        <p:tav tm="0">
                                          <p:val>
                                            <p:clrVal>
                                              <a:schemeClr val="accent2"/>
                                            </p:clrVal>
                                          </p:val>
                                        </p:tav>
                                        <p:tav tm="50000">
                                          <p:val>
                                            <p:clrVal>
                                              <a:schemeClr val="hlink"/>
                                            </p:clrVal>
                                          </p:val>
                                        </p:tav>
                                      </p:tavLst>
                                    </p:anim>
                                    <p:set>
                                      <p:cBhvr>
                                        <p:cTn id="178" dur="100"/>
                                        <p:tgtEl>
                                          <p:spTgt spid="60463"/>
                                        </p:tgtEl>
                                        <p:attrNameLst>
                                          <p:attrName>fill.type</p:attrName>
                                        </p:attrNameLst>
                                      </p:cBhvr>
                                      <p:to>
                                        <p:strVal val="solid"/>
                                      </p:to>
                                    </p:set>
                                  </p:childTnLst>
                                </p:cTn>
                              </p:par>
                            </p:childTnLst>
                          </p:cTn>
                        </p:par>
                      </p:childTnLst>
                    </p:cTn>
                  </p:par>
                  <p:par>
                    <p:cTn id="179" fill="hold" nodeType="clickPar">
                      <p:stCondLst>
                        <p:cond delay="indefinite"/>
                      </p:stCondLst>
                      <p:childTnLst>
                        <p:par>
                          <p:cTn id="180" fill="hold" nodeType="withGroup">
                            <p:stCondLst>
                              <p:cond delay="0"/>
                            </p:stCondLst>
                            <p:childTnLst>
                              <p:par>
                                <p:cTn id="181" presetID="0" presetClass="path" presetSubtype="0" accel="50000" decel="50000" fill="hold" nodeType="clickEffect">
                                  <p:stCondLst>
                                    <p:cond delay="0"/>
                                  </p:stCondLst>
                                  <p:childTnLst>
                                    <p:animMotion origin="layout" path="M 0.29306 -0.28889 L 0.29306 0.06481 L 0.41111 0.06481 L 0.50833 -0.10186 L 0.72917 0.0574 " pathEditMode="relative" ptsTypes="AAAAA">
                                      <p:cBhvr>
                                        <p:cTn id="182" dur="2000" fill="hold"/>
                                        <p:tgtEl>
                                          <p:spTgt spid="60462"/>
                                        </p:tgtEl>
                                        <p:attrNameLst>
                                          <p:attrName>ppt_x</p:attrName>
                                          <p:attrName>ppt_y</p:attrName>
                                        </p:attrNameLst>
                                      </p:cBhvr>
                                    </p:animMotion>
                                  </p:childTnLst>
                                </p:cTn>
                              </p:par>
                            </p:childTnLst>
                          </p:cTn>
                        </p:par>
                      </p:childTnLst>
                    </p:cTn>
                  </p:par>
                  <p:par>
                    <p:cTn id="183" fill="hold" nodeType="clickPar">
                      <p:stCondLst>
                        <p:cond delay="indefinite"/>
                      </p:stCondLst>
                      <p:childTnLst>
                        <p:par>
                          <p:cTn id="184" fill="hold" nodeType="withGroup">
                            <p:stCondLst>
                              <p:cond delay="0"/>
                            </p:stCondLst>
                            <p:childTnLst>
                              <p:par>
                                <p:cTn id="185" presetID="1" presetClass="exit" presetSubtype="0" fill="hold" nodeType="clickEffect">
                                  <p:stCondLst>
                                    <p:cond delay="0"/>
                                  </p:stCondLst>
                                  <p:childTnLst>
                                    <p:set>
                                      <p:cBhvr>
                                        <p:cTn id="186" dur="1" fill="hold">
                                          <p:stCondLst>
                                            <p:cond delay="0"/>
                                          </p:stCondLst>
                                        </p:cTn>
                                        <p:tgtEl>
                                          <p:spTgt spid="60462"/>
                                        </p:tgtEl>
                                        <p:attrNameLst>
                                          <p:attrName>style.visibility</p:attrName>
                                        </p:attrNameLst>
                                      </p:cBhvr>
                                      <p:to>
                                        <p:strVal val="hidden"/>
                                      </p:to>
                                    </p:set>
                                  </p:childTnLst>
                                </p:cTn>
                              </p:par>
                              <p:par>
                                <p:cTn id="187" presetID="1" presetClass="exit" presetSubtype="0" fill="hold" grpId="1" nodeType="withEffect">
                                  <p:stCondLst>
                                    <p:cond delay="0"/>
                                  </p:stCondLst>
                                  <p:iterate type="lt">
                                    <p:tmAbs val="0"/>
                                  </p:iterate>
                                  <p:childTnLst>
                                    <p:set>
                                      <p:cBhvr>
                                        <p:cTn id="188" dur="1" fill="hold">
                                          <p:stCondLst>
                                            <p:cond delay="0"/>
                                          </p:stCondLst>
                                        </p:cTn>
                                        <p:tgtEl>
                                          <p:spTgt spid="60463"/>
                                        </p:tgtEl>
                                        <p:attrNameLst>
                                          <p:attrName>style.visibility</p:attrName>
                                        </p:attrNameLst>
                                      </p:cBhvr>
                                      <p:to>
                                        <p:strVal val="hidden"/>
                                      </p:to>
                                    </p:set>
                                  </p:childTnLst>
                                </p:cTn>
                              </p:par>
                            </p:childTnLst>
                          </p:cTn>
                        </p:par>
                        <p:par>
                          <p:cTn id="189" fill="hold" nodeType="afterGroup">
                            <p:stCondLst>
                              <p:cond delay="0"/>
                            </p:stCondLst>
                            <p:childTnLst>
                              <p:par>
                                <p:cTn id="190" presetID="23" presetClass="entr" presetSubtype="16" fill="hold" nodeType="afterEffect">
                                  <p:stCondLst>
                                    <p:cond delay="0"/>
                                  </p:stCondLst>
                                  <p:childTnLst>
                                    <p:set>
                                      <p:cBhvr>
                                        <p:cTn id="191" dur="1" fill="hold">
                                          <p:stCondLst>
                                            <p:cond delay="0"/>
                                          </p:stCondLst>
                                        </p:cTn>
                                        <p:tgtEl>
                                          <p:spTgt spid="60464"/>
                                        </p:tgtEl>
                                        <p:attrNameLst>
                                          <p:attrName>style.visibility</p:attrName>
                                        </p:attrNameLst>
                                      </p:cBhvr>
                                      <p:to>
                                        <p:strVal val="visible"/>
                                      </p:to>
                                    </p:set>
                                    <p:anim calcmode="lin" valueType="num">
                                      <p:cBhvr>
                                        <p:cTn id="192" dur="500" fill="hold"/>
                                        <p:tgtEl>
                                          <p:spTgt spid="60464"/>
                                        </p:tgtEl>
                                        <p:attrNameLst>
                                          <p:attrName>ppt_w</p:attrName>
                                        </p:attrNameLst>
                                      </p:cBhvr>
                                      <p:tavLst>
                                        <p:tav tm="0">
                                          <p:val>
                                            <p:fltVal val="0"/>
                                          </p:val>
                                        </p:tav>
                                        <p:tav tm="100000">
                                          <p:val>
                                            <p:strVal val="#ppt_w"/>
                                          </p:val>
                                        </p:tav>
                                      </p:tavLst>
                                    </p:anim>
                                    <p:anim calcmode="lin" valueType="num">
                                      <p:cBhvr>
                                        <p:cTn id="193" dur="500" fill="hold"/>
                                        <p:tgtEl>
                                          <p:spTgt spid="60464"/>
                                        </p:tgtEl>
                                        <p:attrNameLst>
                                          <p:attrName>ppt_h</p:attrName>
                                        </p:attrNameLst>
                                      </p:cBhvr>
                                      <p:tavLst>
                                        <p:tav tm="0">
                                          <p:val>
                                            <p:fltVal val="0"/>
                                          </p:val>
                                        </p:tav>
                                        <p:tav tm="100000">
                                          <p:val>
                                            <p:strVal val="#ppt_h"/>
                                          </p:val>
                                        </p:tav>
                                      </p:tavLst>
                                    </p:anim>
                                  </p:childTnLst>
                                </p:cTn>
                              </p:par>
                            </p:childTnLst>
                          </p:cTn>
                        </p:par>
                      </p:childTnLst>
                    </p:cTn>
                  </p:par>
                  <p:par>
                    <p:cTn id="194" fill="hold" nodeType="clickPar">
                      <p:stCondLst>
                        <p:cond delay="indefinite"/>
                      </p:stCondLst>
                      <p:childTnLst>
                        <p:par>
                          <p:cTn id="195" fill="hold" nodeType="withGroup">
                            <p:stCondLst>
                              <p:cond delay="0"/>
                            </p:stCondLst>
                            <p:childTnLst>
                              <p:par>
                                <p:cTn id="196" presetID="0" presetClass="path" presetSubtype="0" accel="50000" decel="50000" fill="hold" nodeType="clickEffect">
                                  <p:stCondLst>
                                    <p:cond delay="0"/>
                                  </p:stCondLst>
                                  <p:childTnLst>
                                    <p:animMotion origin="layout" path="M -8.67362E-19 -1.85185E-6 L -8.67362E-19 0.07407 L 0.22083 0.07222 L 0.22083 -0.27222 L 0.26388 -0.27222 " pathEditMode="relative" ptsTypes="AAAAA">
                                      <p:cBhvr>
                                        <p:cTn id="197" dur="2000" fill="hold"/>
                                        <p:tgtEl>
                                          <p:spTgt spid="60464"/>
                                        </p:tgtEl>
                                        <p:attrNameLst>
                                          <p:attrName>ppt_x</p:attrName>
                                          <p:attrName>ppt_y</p:attrName>
                                        </p:attrNameLst>
                                      </p:cBhvr>
                                    </p:animMotion>
                                  </p:childTnLst>
                                </p:cTn>
                              </p:par>
                            </p:childTnLst>
                          </p:cTn>
                        </p:par>
                        <p:par>
                          <p:cTn id="198" fill="hold" nodeType="afterGroup">
                            <p:stCondLst>
                              <p:cond delay="2000"/>
                            </p:stCondLst>
                            <p:childTnLst>
                              <p:par>
                                <p:cTn id="199" presetID="27" presetClass="entr" presetSubtype="0" fill="hold" grpId="2" nodeType="afterEffect">
                                  <p:stCondLst>
                                    <p:cond delay="0"/>
                                  </p:stCondLst>
                                  <p:iterate type="lt">
                                    <p:tmPct val="50000"/>
                                  </p:iterate>
                                  <p:childTnLst>
                                    <p:set>
                                      <p:cBhvr>
                                        <p:cTn id="200" dur="1" fill="hold">
                                          <p:stCondLst>
                                            <p:cond delay="0"/>
                                          </p:stCondLst>
                                        </p:cTn>
                                        <p:tgtEl>
                                          <p:spTgt spid="60463"/>
                                        </p:tgtEl>
                                        <p:attrNameLst>
                                          <p:attrName>style.visibility</p:attrName>
                                        </p:attrNameLst>
                                      </p:cBhvr>
                                      <p:to>
                                        <p:strVal val="visible"/>
                                      </p:to>
                                    </p:set>
                                    <p:anim calcmode="discrete" valueType="clr">
                                      <p:cBhvr override="childStyle">
                                        <p:cTn id="201" dur="100"/>
                                        <p:tgtEl>
                                          <p:spTgt spid="60463"/>
                                        </p:tgtEl>
                                        <p:attrNameLst>
                                          <p:attrName>style.color</p:attrName>
                                        </p:attrNameLst>
                                      </p:cBhvr>
                                      <p:tavLst>
                                        <p:tav tm="0">
                                          <p:val>
                                            <p:clrVal>
                                              <a:schemeClr val="accent2"/>
                                            </p:clrVal>
                                          </p:val>
                                        </p:tav>
                                        <p:tav tm="50000">
                                          <p:val>
                                            <p:clrVal>
                                              <a:schemeClr val="hlink"/>
                                            </p:clrVal>
                                          </p:val>
                                        </p:tav>
                                      </p:tavLst>
                                    </p:anim>
                                    <p:anim calcmode="discrete" valueType="clr">
                                      <p:cBhvr>
                                        <p:cTn id="202" dur="100"/>
                                        <p:tgtEl>
                                          <p:spTgt spid="60463"/>
                                        </p:tgtEl>
                                        <p:attrNameLst>
                                          <p:attrName>fillcolor</p:attrName>
                                        </p:attrNameLst>
                                      </p:cBhvr>
                                      <p:tavLst>
                                        <p:tav tm="0">
                                          <p:val>
                                            <p:clrVal>
                                              <a:schemeClr val="accent2"/>
                                            </p:clrVal>
                                          </p:val>
                                        </p:tav>
                                        <p:tav tm="50000">
                                          <p:val>
                                            <p:clrVal>
                                              <a:schemeClr val="hlink"/>
                                            </p:clrVal>
                                          </p:val>
                                        </p:tav>
                                      </p:tavLst>
                                    </p:anim>
                                    <p:set>
                                      <p:cBhvr>
                                        <p:cTn id="203" dur="100"/>
                                        <p:tgtEl>
                                          <p:spTgt spid="60463"/>
                                        </p:tgtEl>
                                        <p:attrNameLst>
                                          <p:attrName>fill.type</p:attrName>
                                        </p:attrNameLst>
                                      </p:cBhvr>
                                      <p:to>
                                        <p:strVal val="solid"/>
                                      </p:to>
                                    </p:set>
                                  </p:childTnLst>
                                </p:cTn>
                              </p:par>
                            </p:childTnLst>
                          </p:cTn>
                        </p:par>
                        <p:par>
                          <p:cTn id="204" fill="hold" nodeType="afterGroup">
                            <p:stCondLst>
                              <p:cond delay="3950"/>
                            </p:stCondLst>
                            <p:childTnLst>
                              <p:par>
                                <p:cTn id="205" presetID="0" presetClass="path" presetSubtype="0" accel="50000" decel="50000" fill="hold" nodeType="afterEffect">
                                  <p:stCondLst>
                                    <p:cond delay="0"/>
                                  </p:stCondLst>
                                  <p:childTnLst>
                                    <p:animMotion origin="layout" path="M 0.26823 -0.28634 L 0.26841 -0.20116 " pathEditMode="relative" rAng="0" ptsTypes="AA">
                                      <p:cBhvr>
                                        <p:cTn id="206" dur="2000" fill="hold"/>
                                        <p:tgtEl>
                                          <p:spTgt spid="60464"/>
                                        </p:tgtEl>
                                        <p:attrNameLst>
                                          <p:attrName>ppt_x</p:attrName>
                                          <p:attrName>ppt_y</p:attrName>
                                        </p:attrNameLst>
                                      </p:cBhvr>
                                      <p:rCtr x="0" y="4259"/>
                                    </p:animMotion>
                                  </p:childTnLst>
                                </p:cTn>
                              </p:par>
                            </p:childTnLst>
                          </p:cTn>
                        </p:par>
                        <p:par>
                          <p:cTn id="207" fill="hold" nodeType="afterGroup">
                            <p:stCondLst>
                              <p:cond delay="5950"/>
                            </p:stCondLst>
                            <p:childTnLst>
                              <p:par>
                                <p:cTn id="208" presetID="27" presetClass="entr" presetSubtype="0" fill="hold" grpId="0" nodeType="afterEffect">
                                  <p:stCondLst>
                                    <p:cond delay="0"/>
                                  </p:stCondLst>
                                  <p:iterate type="lt">
                                    <p:tmPct val="50000"/>
                                  </p:iterate>
                                  <p:childTnLst>
                                    <p:set>
                                      <p:cBhvr>
                                        <p:cTn id="209" dur="1" fill="hold">
                                          <p:stCondLst>
                                            <p:cond delay="0"/>
                                          </p:stCondLst>
                                        </p:cTn>
                                        <p:tgtEl>
                                          <p:spTgt spid="60465"/>
                                        </p:tgtEl>
                                        <p:attrNameLst>
                                          <p:attrName>style.visibility</p:attrName>
                                        </p:attrNameLst>
                                      </p:cBhvr>
                                      <p:to>
                                        <p:strVal val="visible"/>
                                      </p:to>
                                    </p:set>
                                    <p:anim calcmode="discrete" valueType="clr">
                                      <p:cBhvr override="childStyle">
                                        <p:cTn id="210" dur="100"/>
                                        <p:tgtEl>
                                          <p:spTgt spid="60465"/>
                                        </p:tgtEl>
                                        <p:attrNameLst>
                                          <p:attrName>style.color</p:attrName>
                                        </p:attrNameLst>
                                      </p:cBhvr>
                                      <p:tavLst>
                                        <p:tav tm="0">
                                          <p:val>
                                            <p:clrVal>
                                              <a:schemeClr val="accent2"/>
                                            </p:clrVal>
                                          </p:val>
                                        </p:tav>
                                        <p:tav tm="50000">
                                          <p:val>
                                            <p:clrVal>
                                              <a:schemeClr val="hlink"/>
                                            </p:clrVal>
                                          </p:val>
                                        </p:tav>
                                      </p:tavLst>
                                    </p:anim>
                                    <p:anim calcmode="discrete" valueType="clr">
                                      <p:cBhvr>
                                        <p:cTn id="211" dur="100"/>
                                        <p:tgtEl>
                                          <p:spTgt spid="60465"/>
                                        </p:tgtEl>
                                        <p:attrNameLst>
                                          <p:attrName>fillcolor</p:attrName>
                                        </p:attrNameLst>
                                      </p:cBhvr>
                                      <p:tavLst>
                                        <p:tav tm="0">
                                          <p:val>
                                            <p:clrVal>
                                              <a:schemeClr val="accent2"/>
                                            </p:clrVal>
                                          </p:val>
                                        </p:tav>
                                        <p:tav tm="50000">
                                          <p:val>
                                            <p:clrVal>
                                              <a:schemeClr val="hlink"/>
                                            </p:clrVal>
                                          </p:val>
                                        </p:tav>
                                      </p:tavLst>
                                    </p:anim>
                                    <p:set>
                                      <p:cBhvr>
                                        <p:cTn id="212" dur="100"/>
                                        <p:tgtEl>
                                          <p:spTgt spid="60465"/>
                                        </p:tgtEl>
                                        <p:attrNameLst>
                                          <p:attrName>fill.type</p:attrName>
                                        </p:attrNameLst>
                                      </p:cBhvr>
                                      <p:to>
                                        <p:strVal val="solid"/>
                                      </p:to>
                                    </p:se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15" presetClass="entr" presetSubtype="0" fill="hold" grpId="0" nodeType="clickEffect">
                                  <p:stCondLst>
                                    <p:cond delay="0"/>
                                  </p:stCondLst>
                                  <p:childTnLst>
                                    <p:set>
                                      <p:cBhvr>
                                        <p:cTn id="216" dur="1" fill="hold">
                                          <p:stCondLst>
                                            <p:cond delay="0"/>
                                          </p:stCondLst>
                                        </p:cTn>
                                        <p:tgtEl>
                                          <p:spTgt spid="60466"/>
                                        </p:tgtEl>
                                        <p:attrNameLst>
                                          <p:attrName>style.visibility</p:attrName>
                                        </p:attrNameLst>
                                      </p:cBhvr>
                                      <p:to>
                                        <p:strVal val="visible"/>
                                      </p:to>
                                    </p:set>
                                    <p:anim calcmode="lin" valueType="num">
                                      <p:cBhvr>
                                        <p:cTn id="217" dur="1000" fill="hold"/>
                                        <p:tgtEl>
                                          <p:spTgt spid="60466"/>
                                        </p:tgtEl>
                                        <p:attrNameLst>
                                          <p:attrName>ppt_w</p:attrName>
                                        </p:attrNameLst>
                                      </p:cBhvr>
                                      <p:tavLst>
                                        <p:tav tm="0">
                                          <p:val>
                                            <p:fltVal val="0"/>
                                          </p:val>
                                        </p:tav>
                                        <p:tav tm="100000">
                                          <p:val>
                                            <p:strVal val="#ppt_w"/>
                                          </p:val>
                                        </p:tav>
                                      </p:tavLst>
                                    </p:anim>
                                    <p:anim calcmode="lin" valueType="num">
                                      <p:cBhvr>
                                        <p:cTn id="218" dur="1000" fill="hold"/>
                                        <p:tgtEl>
                                          <p:spTgt spid="60466"/>
                                        </p:tgtEl>
                                        <p:attrNameLst>
                                          <p:attrName>ppt_h</p:attrName>
                                        </p:attrNameLst>
                                      </p:cBhvr>
                                      <p:tavLst>
                                        <p:tav tm="0">
                                          <p:val>
                                            <p:fltVal val="0"/>
                                          </p:val>
                                        </p:tav>
                                        <p:tav tm="100000">
                                          <p:val>
                                            <p:strVal val="#ppt_h"/>
                                          </p:val>
                                        </p:tav>
                                      </p:tavLst>
                                    </p:anim>
                                    <p:anim calcmode="lin" valueType="num">
                                      <p:cBhvr>
                                        <p:cTn id="219" dur="1000" fill="hold"/>
                                        <p:tgtEl>
                                          <p:spTgt spid="60466"/>
                                        </p:tgtEl>
                                        <p:attrNameLst>
                                          <p:attrName>ppt_x</p:attrName>
                                        </p:attrNameLst>
                                      </p:cBhvr>
                                      <p:tavLst>
                                        <p:tav tm="0" fmla="#ppt_x+(cos(-2*pi*(1-$))*-#ppt_x-sin(-2*pi*(1-$))*(1-#ppt_y))*(1-$)">
                                          <p:val>
                                            <p:fltVal val="0"/>
                                          </p:val>
                                        </p:tav>
                                        <p:tav tm="100000">
                                          <p:val>
                                            <p:fltVal val="1"/>
                                          </p:val>
                                        </p:tav>
                                      </p:tavLst>
                                    </p:anim>
                                    <p:anim calcmode="lin" valueType="num">
                                      <p:cBhvr>
                                        <p:cTn id="220" dur="1000" fill="hold"/>
                                        <p:tgtEl>
                                          <p:spTgt spid="60466"/>
                                        </p:tgtEl>
                                        <p:attrNameLst>
                                          <p:attrName>ppt_y</p:attrName>
                                        </p:attrNameLst>
                                      </p:cBhvr>
                                      <p:tavLst>
                                        <p:tav tm="0" fmla="#ppt_y+(sin(-2*pi*(1-$))*-#ppt_x+cos(-2*pi*(1-$))*(1-#ppt_y))*(1-$)">
                                          <p:val>
                                            <p:fltVal val="0"/>
                                          </p:val>
                                        </p:tav>
                                        <p:tav tm="100000">
                                          <p:val>
                                            <p:fltVal val="1"/>
                                          </p:val>
                                        </p:tav>
                                      </p:tavLst>
                                    </p:anim>
                                  </p:childTnLst>
                                </p:cTn>
                              </p:par>
                            </p:childTnLst>
                          </p:cTn>
                        </p:par>
                        <p:par>
                          <p:cTn id="221" fill="hold" nodeType="afterGroup">
                            <p:stCondLst>
                              <p:cond delay="1000"/>
                            </p:stCondLst>
                            <p:childTnLst>
                              <p:par>
                                <p:cTn id="222" presetID="12" presetClass="entr" presetSubtype="2" fill="hold" grpId="0" nodeType="afterEffect">
                                  <p:stCondLst>
                                    <p:cond delay="0"/>
                                  </p:stCondLst>
                                  <p:childTnLst>
                                    <p:set>
                                      <p:cBhvr>
                                        <p:cTn id="223" dur="1" fill="hold">
                                          <p:stCondLst>
                                            <p:cond delay="0"/>
                                          </p:stCondLst>
                                        </p:cTn>
                                        <p:tgtEl>
                                          <p:spTgt spid="60467"/>
                                        </p:tgtEl>
                                        <p:attrNameLst>
                                          <p:attrName>style.visibility</p:attrName>
                                        </p:attrNameLst>
                                      </p:cBhvr>
                                      <p:to>
                                        <p:strVal val="visible"/>
                                      </p:to>
                                    </p:set>
                                    <p:animEffect transition="in" filter="slide(fromRight)">
                                      <p:cBhvr>
                                        <p:cTn id="224" dur="500"/>
                                        <p:tgtEl>
                                          <p:spTgt spid="60467"/>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1" presetClass="exit" presetSubtype="0" fill="hold" nodeType="clickEffect">
                                  <p:stCondLst>
                                    <p:cond delay="0"/>
                                  </p:stCondLst>
                                  <p:childTnLst>
                                    <p:set>
                                      <p:cBhvr>
                                        <p:cTn id="228" dur="1" fill="hold">
                                          <p:stCondLst>
                                            <p:cond delay="0"/>
                                          </p:stCondLst>
                                        </p:cTn>
                                        <p:tgtEl>
                                          <p:spTgt spid="60464"/>
                                        </p:tgtEl>
                                        <p:attrNameLst>
                                          <p:attrName>style.visibility</p:attrName>
                                        </p:attrNameLst>
                                      </p:cBhvr>
                                      <p:to>
                                        <p:strVal val="hidden"/>
                                      </p:to>
                                    </p:set>
                                  </p:childTnLst>
                                </p:cTn>
                              </p:par>
                              <p:par>
                                <p:cTn id="229" presetID="1" presetClass="exit" presetSubtype="0" fill="hold" grpId="1" nodeType="withEffect">
                                  <p:stCondLst>
                                    <p:cond delay="0"/>
                                  </p:stCondLst>
                                  <p:childTnLst>
                                    <p:set>
                                      <p:cBhvr>
                                        <p:cTn id="230" dur="1" fill="hold">
                                          <p:stCondLst>
                                            <p:cond delay="0"/>
                                          </p:stCondLst>
                                        </p:cTn>
                                        <p:tgtEl>
                                          <p:spTgt spid="60466"/>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60467"/>
                                        </p:tgtEl>
                                        <p:attrNameLst>
                                          <p:attrName>style.visibility</p:attrName>
                                        </p:attrNameLst>
                                      </p:cBhvr>
                                      <p:to>
                                        <p:strVal val="hidden"/>
                                      </p:to>
                                    </p:set>
                                  </p:childTnLst>
                                </p:cTn>
                              </p:par>
                              <p:par>
                                <p:cTn id="233" presetID="1" presetClass="exit" presetSubtype="0" fill="hold" grpId="1" nodeType="withEffect">
                                  <p:stCondLst>
                                    <p:cond delay="0"/>
                                  </p:stCondLst>
                                  <p:iterate type="lt">
                                    <p:tmAbs val="0"/>
                                  </p:iterate>
                                  <p:childTnLst>
                                    <p:set>
                                      <p:cBhvr>
                                        <p:cTn id="234" dur="1" fill="hold">
                                          <p:stCondLst>
                                            <p:cond delay="0"/>
                                          </p:stCondLst>
                                        </p:cTn>
                                        <p:tgtEl>
                                          <p:spTgt spid="60465"/>
                                        </p:tgtEl>
                                        <p:attrNameLst>
                                          <p:attrName>style.visibility</p:attrName>
                                        </p:attrNameLst>
                                      </p:cBhvr>
                                      <p:to>
                                        <p:strVal val="hidden"/>
                                      </p:to>
                                    </p:set>
                                  </p:childTnLst>
                                </p:cTn>
                              </p:par>
                              <p:par>
                                <p:cTn id="235" presetID="1" presetClass="exit" presetSubtype="0" fill="hold" grpId="3" nodeType="withEffect">
                                  <p:stCondLst>
                                    <p:cond delay="0"/>
                                  </p:stCondLst>
                                  <p:iterate type="lt">
                                    <p:tmAbs val="0"/>
                                  </p:iterate>
                                  <p:childTnLst>
                                    <p:set>
                                      <p:cBhvr>
                                        <p:cTn id="236" dur="1" fill="hold">
                                          <p:stCondLst>
                                            <p:cond delay="0"/>
                                          </p:stCondLst>
                                        </p:cTn>
                                        <p:tgtEl>
                                          <p:spTgt spid="604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6" grpId="0"/>
      <p:bldP spid="60436" grpId="1"/>
      <p:bldP spid="60441" grpId="0"/>
      <p:bldP spid="60441" grpId="1"/>
      <p:bldP spid="60441" grpId="2"/>
      <p:bldP spid="60451" grpId="0"/>
      <p:bldP spid="60451" grpId="1"/>
      <p:bldP spid="60457" grpId="0"/>
      <p:bldP spid="60457" grpId="1"/>
      <p:bldP spid="60459" grpId="0"/>
      <p:bldP spid="60463" grpId="0"/>
      <p:bldP spid="60463" grpId="1"/>
      <p:bldP spid="60463" grpId="2"/>
      <p:bldP spid="60463" grpId="3"/>
      <p:bldP spid="60465" grpId="0"/>
      <p:bldP spid="60465" grpId="1"/>
      <p:bldP spid="60466" grpId="0"/>
      <p:bldP spid="60466" grpId="1"/>
      <p:bldP spid="60467" grpId="0"/>
      <p:bldP spid="60467" grpId="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543CDA1-1790-444B-BA1B-BD158C812F9D}"/>
              </a:ext>
            </a:extLst>
          </p:cNvPr>
          <p:cNvSpPr>
            <a:spLocks noGrp="1" noChangeArrowheads="1"/>
          </p:cNvSpPr>
          <p:nvPr>
            <p:ph type="title"/>
          </p:nvPr>
        </p:nvSpPr>
        <p:spPr>
          <a:xfrm>
            <a:off x="684213" y="549275"/>
            <a:ext cx="8229600" cy="647700"/>
          </a:xfrm>
        </p:spPr>
        <p:txBody>
          <a:bodyPr/>
          <a:lstStyle/>
          <a:p>
            <a:pPr eaLnBrk="1" hangingPunct="1"/>
            <a:r>
              <a:rPr lang="zh-CN" altLang="en-US" sz="2400" b="1"/>
              <a:t>身份认证</a:t>
            </a:r>
          </a:p>
        </p:txBody>
      </p:sp>
      <p:sp>
        <p:nvSpPr>
          <p:cNvPr id="61443" name="Rectangle 4">
            <a:extLst>
              <a:ext uri="{FF2B5EF4-FFF2-40B4-BE49-F238E27FC236}">
                <a16:creationId xmlns:a16="http://schemas.microsoft.com/office/drawing/2014/main" id="{79E6FBB8-2B28-4888-8589-F201FDE40018}"/>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1444" name="Picture 5" descr="台组">
            <a:extLst>
              <a:ext uri="{FF2B5EF4-FFF2-40B4-BE49-F238E27FC236}">
                <a16:creationId xmlns:a16="http://schemas.microsoft.com/office/drawing/2014/main" id="{D1D84A31-BD1E-47E4-9BF6-794EC462C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076700"/>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6" descr="墙">
            <a:extLst>
              <a:ext uri="{FF2B5EF4-FFF2-40B4-BE49-F238E27FC236}">
                <a16:creationId xmlns:a16="http://schemas.microsoft.com/office/drawing/2014/main" id="{F8EF3700-14CA-4A1C-830F-7F7270BEB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4149725"/>
            <a:ext cx="4318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7" descr="internet">
            <a:extLst>
              <a:ext uri="{FF2B5EF4-FFF2-40B4-BE49-F238E27FC236}">
                <a16:creationId xmlns:a16="http://schemas.microsoft.com/office/drawing/2014/main" id="{0C8BE0E0-38F6-4A15-9D30-B33DFF6E7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3141663"/>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Picture 8" descr="路由">
            <a:extLst>
              <a:ext uri="{FF2B5EF4-FFF2-40B4-BE49-F238E27FC236}">
                <a16:creationId xmlns:a16="http://schemas.microsoft.com/office/drawing/2014/main" id="{97775DE7-AB7C-4EEC-8448-0C2005E389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788" y="4581525"/>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8" name="Picture 9" descr="服组">
            <a:extLst>
              <a:ext uri="{FF2B5EF4-FFF2-40B4-BE49-F238E27FC236}">
                <a16:creationId xmlns:a16="http://schemas.microsoft.com/office/drawing/2014/main" id="{88C283F0-7DFE-4C4C-BD5B-2407F4EAB4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2205038"/>
            <a:ext cx="13684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9" name="Line 10">
            <a:extLst>
              <a:ext uri="{FF2B5EF4-FFF2-40B4-BE49-F238E27FC236}">
                <a16:creationId xmlns:a16="http://schemas.microsoft.com/office/drawing/2014/main" id="{45BD11DB-369A-4EDD-8CA4-C70386F3A9FB}"/>
              </a:ext>
            </a:extLst>
          </p:cNvPr>
          <p:cNvSpPr>
            <a:spLocks noChangeShapeType="1"/>
          </p:cNvSpPr>
          <p:nvPr/>
        </p:nvSpPr>
        <p:spPr bwMode="auto">
          <a:xfrm>
            <a:off x="2195513" y="4724400"/>
            <a:ext cx="18716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0" name="Line 11">
            <a:extLst>
              <a:ext uri="{FF2B5EF4-FFF2-40B4-BE49-F238E27FC236}">
                <a16:creationId xmlns:a16="http://schemas.microsoft.com/office/drawing/2014/main" id="{922C8636-0B52-4315-B040-35E43793CE0B}"/>
              </a:ext>
            </a:extLst>
          </p:cNvPr>
          <p:cNvSpPr>
            <a:spLocks noChangeShapeType="1"/>
          </p:cNvSpPr>
          <p:nvPr/>
        </p:nvSpPr>
        <p:spPr bwMode="auto">
          <a:xfrm>
            <a:off x="4284663" y="4724400"/>
            <a:ext cx="20875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1" name="Line 12">
            <a:extLst>
              <a:ext uri="{FF2B5EF4-FFF2-40B4-BE49-F238E27FC236}">
                <a16:creationId xmlns:a16="http://schemas.microsoft.com/office/drawing/2014/main" id="{51D5153B-F7DD-4505-AB35-8EB7CE6B4684}"/>
              </a:ext>
            </a:extLst>
          </p:cNvPr>
          <p:cNvSpPr>
            <a:spLocks noChangeShapeType="1"/>
          </p:cNvSpPr>
          <p:nvPr/>
        </p:nvSpPr>
        <p:spPr bwMode="auto">
          <a:xfrm flipV="1">
            <a:off x="4140200" y="3141663"/>
            <a:ext cx="0" cy="11509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52" name="Line 15">
            <a:extLst>
              <a:ext uri="{FF2B5EF4-FFF2-40B4-BE49-F238E27FC236}">
                <a16:creationId xmlns:a16="http://schemas.microsoft.com/office/drawing/2014/main" id="{971A8637-6694-4BF2-BEF3-ED3DFE0776D9}"/>
              </a:ext>
            </a:extLst>
          </p:cNvPr>
          <p:cNvSpPr>
            <a:spLocks noChangeShapeType="1"/>
          </p:cNvSpPr>
          <p:nvPr/>
        </p:nvSpPr>
        <p:spPr bwMode="auto">
          <a:xfrm flipH="1">
            <a:off x="6948488" y="3860800"/>
            <a:ext cx="647700" cy="792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1453" name="Picture 16" descr="认证">
            <a:extLst>
              <a:ext uri="{FF2B5EF4-FFF2-40B4-BE49-F238E27FC236}">
                <a16:creationId xmlns:a16="http://schemas.microsoft.com/office/drawing/2014/main" id="{70DE60F3-42B0-4E40-927C-2CE858C447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1844675"/>
            <a:ext cx="24479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57" name="Text Box 17">
            <a:extLst>
              <a:ext uri="{FF2B5EF4-FFF2-40B4-BE49-F238E27FC236}">
                <a16:creationId xmlns:a16="http://schemas.microsoft.com/office/drawing/2014/main" id="{71AF3D8A-578B-400F-9A70-0DF6A7C34717}"/>
              </a:ext>
            </a:extLst>
          </p:cNvPr>
          <p:cNvSpPr txBox="1">
            <a:spLocks noChangeArrowheads="1"/>
          </p:cNvSpPr>
          <p:nvPr/>
        </p:nvSpPr>
        <p:spPr bwMode="auto">
          <a:xfrm>
            <a:off x="1258888" y="1916113"/>
            <a:ext cx="1208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a:t>administrator</a:t>
            </a:r>
          </a:p>
        </p:txBody>
      </p:sp>
      <p:sp>
        <p:nvSpPr>
          <p:cNvPr id="61458" name="Text Box 18">
            <a:extLst>
              <a:ext uri="{FF2B5EF4-FFF2-40B4-BE49-F238E27FC236}">
                <a16:creationId xmlns:a16="http://schemas.microsoft.com/office/drawing/2014/main" id="{BE506AEA-C485-4506-8773-8C653B099E9F}"/>
              </a:ext>
            </a:extLst>
          </p:cNvPr>
          <p:cNvSpPr txBox="1">
            <a:spLocks noChangeArrowheads="1"/>
          </p:cNvSpPr>
          <p:nvPr/>
        </p:nvSpPr>
        <p:spPr bwMode="auto">
          <a:xfrm>
            <a:off x="1258888" y="2420938"/>
            <a:ext cx="774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a:t>123456</a:t>
            </a:r>
          </a:p>
        </p:txBody>
      </p:sp>
      <p:sp>
        <p:nvSpPr>
          <p:cNvPr id="61456" name="Text Box 19">
            <a:extLst>
              <a:ext uri="{FF2B5EF4-FFF2-40B4-BE49-F238E27FC236}">
                <a16:creationId xmlns:a16="http://schemas.microsoft.com/office/drawing/2014/main" id="{4D92952E-72C3-46BF-9DAF-A140C7D93CE2}"/>
              </a:ext>
            </a:extLst>
          </p:cNvPr>
          <p:cNvSpPr txBox="1">
            <a:spLocks noChangeArrowheads="1"/>
          </p:cNvSpPr>
          <p:nvPr/>
        </p:nvSpPr>
        <p:spPr bwMode="auto">
          <a:xfrm>
            <a:off x="3563938" y="1844675"/>
            <a:ext cx="1390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a:solidFill>
                  <a:srgbClr val="0000FF"/>
                </a:solidFill>
              </a:rPr>
              <a:t>RADIUS</a:t>
            </a:r>
            <a:r>
              <a:rPr lang="zh-CN" altLang="en-US" sz="1400">
                <a:solidFill>
                  <a:srgbClr val="0000FF"/>
                </a:solidFill>
              </a:rPr>
              <a:t>服务器</a:t>
            </a:r>
          </a:p>
        </p:txBody>
      </p:sp>
      <p:sp>
        <p:nvSpPr>
          <p:cNvPr id="61460" name="Text Box 20">
            <a:extLst>
              <a:ext uri="{FF2B5EF4-FFF2-40B4-BE49-F238E27FC236}">
                <a16:creationId xmlns:a16="http://schemas.microsoft.com/office/drawing/2014/main" id="{7871DCCD-0822-40EA-A473-30A07D8375E9}"/>
              </a:ext>
            </a:extLst>
          </p:cNvPr>
          <p:cNvSpPr txBox="1">
            <a:spLocks noChangeArrowheads="1"/>
          </p:cNvSpPr>
          <p:nvPr/>
        </p:nvSpPr>
        <p:spPr bwMode="auto">
          <a:xfrm>
            <a:off x="4211638" y="4868863"/>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solidFill>
                  <a:srgbClr val="0000FF"/>
                </a:solidFill>
              </a:rPr>
              <a:t>本地认证</a:t>
            </a:r>
          </a:p>
        </p:txBody>
      </p:sp>
      <p:sp>
        <p:nvSpPr>
          <p:cNvPr id="61462" name="Line 22">
            <a:extLst>
              <a:ext uri="{FF2B5EF4-FFF2-40B4-BE49-F238E27FC236}">
                <a16:creationId xmlns:a16="http://schemas.microsoft.com/office/drawing/2014/main" id="{FF6922A2-91B4-426C-8099-8F0282CFBF61}"/>
              </a:ext>
            </a:extLst>
          </p:cNvPr>
          <p:cNvSpPr>
            <a:spLocks noChangeShapeType="1"/>
          </p:cNvSpPr>
          <p:nvPr/>
        </p:nvSpPr>
        <p:spPr bwMode="auto">
          <a:xfrm flipV="1">
            <a:off x="1187450" y="2708275"/>
            <a:ext cx="0" cy="1512888"/>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3" name="Line 23">
            <a:extLst>
              <a:ext uri="{FF2B5EF4-FFF2-40B4-BE49-F238E27FC236}">
                <a16:creationId xmlns:a16="http://schemas.microsoft.com/office/drawing/2014/main" id="{8254357C-3F43-4AA1-9C9B-3CC078D34344}"/>
              </a:ext>
            </a:extLst>
          </p:cNvPr>
          <p:cNvSpPr>
            <a:spLocks noChangeShapeType="1"/>
          </p:cNvSpPr>
          <p:nvPr/>
        </p:nvSpPr>
        <p:spPr bwMode="auto">
          <a:xfrm flipH="1">
            <a:off x="2411413" y="2781300"/>
            <a:ext cx="0" cy="1800225"/>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4" name="Line 24">
            <a:extLst>
              <a:ext uri="{FF2B5EF4-FFF2-40B4-BE49-F238E27FC236}">
                <a16:creationId xmlns:a16="http://schemas.microsoft.com/office/drawing/2014/main" id="{40052E46-CB90-4FC8-B84A-3BE4798F18AF}"/>
              </a:ext>
            </a:extLst>
          </p:cNvPr>
          <p:cNvSpPr>
            <a:spLocks noChangeShapeType="1"/>
          </p:cNvSpPr>
          <p:nvPr/>
        </p:nvSpPr>
        <p:spPr bwMode="auto">
          <a:xfrm flipV="1">
            <a:off x="2411413" y="4652963"/>
            <a:ext cx="1655762" cy="0"/>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5" name="Text Box 25">
            <a:extLst>
              <a:ext uri="{FF2B5EF4-FFF2-40B4-BE49-F238E27FC236}">
                <a16:creationId xmlns:a16="http://schemas.microsoft.com/office/drawing/2014/main" id="{4F439BF9-9755-4D61-87AA-33DA4146FA9A}"/>
              </a:ext>
            </a:extLst>
          </p:cNvPr>
          <p:cNvSpPr txBox="1">
            <a:spLocks noChangeArrowheads="1"/>
          </p:cNvSpPr>
          <p:nvPr/>
        </p:nvSpPr>
        <p:spPr bwMode="auto">
          <a:xfrm>
            <a:off x="4356100" y="5157788"/>
            <a:ext cx="17843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根据认证结果决定用</a:t>
            </a:r>
          </a:p>
          <a:p>
            <a:pPr algn="ctr" eaLnBrk="1" hangingPunct="1">
              <a:spcBef>
                <a:spcPct val="0"/>
              </a:spcBef>
              <a:buFontTx/>
              <a:buNone/>
            </a:pPr>
            <a:r>
              <a:rPr lang="zh-CN" altLang="en-US" sz="1400" b="1"/>
              <a:t>户结资源的访问权限</a:t>
            </a:r>
          </a:p>
        </p:txBody>
      </p:sp>
      <p:sp>
        <p:nvSpPr>
          <p:cNvPr id="61466" name="Line 26">
            <a:extLst>
              <a:ext uri="{FF2B5EF4-FFF2-40B4-BE49-F238E27FC236}">
                <a16:creationId xmlns:a16="http://schemas.microsoft.com/office/drawing/2014/main" id="{CA93DCA1-F52C-4411-BDA6-7D9BA6205E42}"/>
              </a:ext>
            </a:extLst>
          </p:cNvPr>
          <p:cNvSpPr>
            <a:spLocks noChangeShapeType="1"/>
          </p:cNvSpPr>
          <p:nvPr/>
        </p:nvSpPr>
        <p:spPr bwMode="auto">
          <a:xfrm>
            <a:off x="4284663" y="4652963"/>
            <a:ext cx="2016125" cy="0"/>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7" name="Line 27">
            <a:extLst>
              <a:ext uri="{FF2B5EF4-FFF2-40B4-BE49-F238E27FC236}">
                <a16:creationId xmlns:a16="http://schemas.microsoft.com/office/drawing/2014/main" id="{A840DBEF-A510-4F4B-AF20-F7064F3B58AA}"/>
              </a:ext>
            </a:extLst>
          </p:cNvPr>
          <p:cNvSpPr>
            <a:spLocks noChangeShapeType="1"/>
          </p:cNvSpPr>
          <p:nvPr/>
        </p:nvSpPr>
        <p:spPr bwMode="auto">
          <a:xfrm flipV="1">
            <a:off x="6877050" y="3860800"/>
            <a:ext cx="574675" cy="720725"/>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68" name="Text Box 28">
            <a:extLst>
              <a:ext uri="{FF2B5EF4-FFF2-40B4-BE49-F238E27FC236}">
                <a16:creationId xmlns:a16="http://schemas.microsoft.com/office/drawing/2014/main" id="{5EF695CB-DE11-4F95-8177-2162C8DF0E2E}"/>
              </a:ext>
            </a:extLst>
          </p:cNvPr>
          <p:cNvSpPr txBox="1">
            <a:spLocks noChangeArrowheads="1"/>
          </p:cNvSpPr>
          <p:nvPr/>
        </p:nvSpPr>
        <p:spPr bwMode="auto">
          <a:xfrm>
            <a:off x="2555875" y="3500438"/>
            <a:ext cx="14001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防火墙将认证</a:t>
            </a:r>
          </a:p>
          <a:p>
            <a:pPr algn="ctr" eaLnBrk="1" hangingPunct="1">
              <a:spcBef>
                <a:spcPct val="0"/>
              </a:spcBef>
              <a:buFontTx/>
              <a:buNone/>
            </a:pPr>
            <a:r>
              <a:rPr lang="zh-CN" altLang="en-US" sz="1400" b="1"/>
              <a:t>信息传给</a:t>
            </a:r>
          </a:p>
          <a:p>
            <a:pPr algn="ctr" eaLnBrk="1" hangingPunct="1">
              <a:spcBef>
                <a:spcPct val="0"/>
              </a:spcBef>
              <a:buFontTx/>
              <a:buNone/>
            </a:pPr>
            <a:r>
              <a:rPr lang="en-US" altLang="zh-CN" sz="1400" b="1"/>
              <a:t>RADIUS</a:t>
            </a:r>
            <a:r>
              <a:rPr lang="zh-CN" altLang="en-US" sz="1400" b="1"/>
              <a:t>服务器</a:t>
            </a:r>
          </a:p>
        </p:txBody>
      </p:sp>
      <p:sp>
        <p:nvSpPr>
          <p:cNvPr id="61469" name="Line 29">
            <a:extLst>
              <a:ext uri="{FF2B5EF4-FFF2-40B4-BE49-F238E27FC236}">
                <a16:creationId xmlns:a16="http://schemas.microsoft.com/office/drawing/2014/main" id="{18454351-0707-409B-9262-33EF751B15E4}"/>
              </a:ext>
            </a:extLst>
          </p:cNvPr>
          <p:cNvSpPr>
            <a:spLocks noChangeShapeType="1"/>
          </p:cNvSpPr>
          <p:nvPr/>
        </p:nvSpPr>
        <p:spPr bwMode="auto">
          <a:xfrm flipV="1">
            <a:off x="3995738" y="3141663"/>
            <a:ext cx="0" cy="1439862"/>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0" name="Line 30">
            <a:extLst>
              <a:ext uri="{FF2B5EF4-FFF2-40B4-BE49-F238E27FC236}">
                <a16:creationId xmlns:a16="http://schemas.microsoft.com/office/drawing/2014/main" id="{FF9EDF76-4B65-4339-99BB-0BBA410EA5CB}"/>
              </a:ext>
            </a:extLst>
          </p:cNvPr>
          <p:cNvSpPr>
            <a:spLocks noChangeShapeType="1"/>
          </p:cNvSpPr>
          <p:nvPr/>
        </p:nvSpPr>
        <p:spPr bwMode="auto">
          <a:xfrm>
            <a:off x="4211638" y="3213100"/>
            <a:ext cx="0" cy="1008063"/>
          </a:xfrm>
          <a:prstGeom prst="line">
            <a:avLst/>
          </a:prstGeom>
          <a:noFill/>
          <a:ln w="57150" cmpd="thinThick">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1" name="Text Box 31">
            <a:extLst>
              <a:ext uri="{FF2B5EF4-FFF2-40B4-BE49-F238E27FC236}">
                <a16:creationId xmlns:a16="http://schemas.microsoft.com/office/drawing/2014/main" id="{3FA75C50-23CA-4313-9F7F-153DDC9D25DE}"/>
              </a:ext>
            </a:extLst>
          </p:cNvPr>
          <p:cNvSpPr txBox="1">
            <a:spLocks noChangeArrowheads="1"/>
          </p:cNvSpPr>
          <p:nvPr/>
        </p:nvSpPr>
        <p:spPr bwMode="auto">
          <a:xfrm>
            <a:off x="4284663" y="3357563"/>
            <a:ext cx="10731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将认证结果</a:t>
            </a:r>
          </a:p>
          <a:p>
            <a:pPr algn="ctr" eaLnBrk="1" hangingPunct="1">
              <a:spcBef>
                <a:spcPct val="0"/>
              </a:spcBef>
              <a:buFontTx/>
              <a:buNone/>
            </a:pPr>
            <a:r>
              <a:rPr lang="zh-CN" altLang="en-US" sz="1400" b="1"/>
              <a:t>传回防火墙</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1462"/>
                                        </p:tgtEl>
                                        <p:attrNameLst>
                                          <p:attrName>style.visibility</p:attrName>
                                        </p:attrNameLst>
                                      </p:cBhvr>
                                      <p:to>
                                        <p:strVal val="visible"/>
                                      </p:to>
                                    </p:set>
                                    <p:animEffect transition="in" filter="wipe(down)">
                                      <p:cBhvr>
                                        <p:cTn id="7" dur="500"/>
                                        <p:tgtEl>
                                          <p:spTgt spid="61462"/>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61457"/>
                                        </p:tgtEl>
                                        <p:attrNameLst>
                                          <p:attrName>style.visibility</p:attrName>
                                        </p:attrNameLst>
                                      </p:cBhvr>
                                      <p:to>
                                        <p:strVal val="visible"/>
                                      </p:to>
                                    </p:set>
                                    <p:anim calcmode="discrete" valueType="clr">
                                      <p:cBhvr override="childStyle">
                                        <p:cTn id="11" dur="100"/>
                                        <p:tgtEl>
                                          <p:spTgt spid="61457"/>
                                        </p:tgtEl>
                                        <p:attrNameLst>
                                          <p:attrName>style.color</p:attrName>
                                        </p:attrNameLst>
                                      </p:cBhvr>
                                      <p:tavLst>
                                        <p:tav tm="0">
                                          <p:val>
                                            <p:clrVal>
                                              <a:schemeClr val="accent2"/>
                                            </p:clrVal>
                                          </p:val>
                                        </p:tav>
                                        <p:tav tm="50000">
                                          <p:val>
                                            <p:clrVal>
                                              <a:schemeClr val="hlink"/>
                                            </p:clrVal>
                                          </p:val>
                                        </p:tav>
                                      </p:tavLst>
                                    </p:anim>
                                    <p:anim calcmode="discrete" valueType="clr">
                                      <p:cBhvr>
                                        <p:cTn id="12" dur="100"/>
                                        <p:tgtEl>
                                          <p:spTgt spid="61457"/>
                                        </p:tgtEl>
                                        <p:attrNameLst>
                                          <p:attrName>fillcolor</p:attrName>
                                        </p:attrNameLst>
                                      </p:cBhvr>
                                      <p:tavLst>
                                        <p:tav tm="0">
                                          <p:val>
                                            <p:clrVal>
                                              <a:schemeClr val="accent2"/>
                                            </p:clrVal>
                                          </p:val>
                                        </p:tav>
                                        <p:tav tm="50000">
                                          <p:val>
                                            <p:clrVal>
                                              <a:schemeClr val="hlink"/>
                                            </p:clrVal>
                                          </p:val>
                                        </p:tav>
                                      </p:tavLst>
                                    </p:anim>
                                    <p:set>
                                      <p:cBhvr>
                                        <p:cTn id="13" dur="100"/>
                                        <p:tgtEl>
                                          <p:spTgt spid="61457"/>
                                        </p:tgtEl>
                                        <p:attrNameLst>
                                          <p:attrName>fill.type</p:attrName>
                                        </p:attrNameLst>
                                      </p:cBhvr>
                                      <p:to>
                                        <p:strVal val="solid"/>
                                      </p:to>
                                    </p:set>
                                  </p:childTnLst>
                                </p:cTn>
                              </p:par>
                            </p:childTnLst>
                          </p:cTn>
                        </p:par>
                        <p:par>
                          <p:cTn id="14" fill="hold" nodeType="afterGroup">
                            <p:stCondLst>
                              <p:cond delay="12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61458"/>
                                        </p:tgtEl>
                                        <p:attrNameLst>
                                          <p:attrName>style.visibility</p:attrName>
                                        </p:attrNameLst>
                                      </p:cBhvr>
                                      <p:to>
                                        <p:strVal val="visible"/>
                                      </p:to>
                                    </p:set>
                                    <p:anim calcmode="discrete" valueType="clr">
                                      <p:cBhvr override="childStyle">
                                        <p:cTn id="17" dur="100"/>
                                        <p:tgtEl>
                                          <p:spTgt spid="61458"/>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61458"/>
                                        </p:tgtEl>
                                        <p:attrNameLst>
                                          <p:attrName>fillcolor</p:attrName>
                                        </p:attrNameLst>
                                      </p:cBhvr>
                                      <p:tavLst>
                                        <p:tav tm="0">
                                          <p:val>
                                            <p:clrVal>
                                              <a:schemeClr val="accent2"/>
                                            </p:clrVal>
                                          </p:val>
                                        </p:tav>
                                        <p:tav tm="50000">
                                          <p:val>
                                            <p:clrVal>
                                              <a:schemeClr val="hlink"/>
                                            </p:clrVal>
                                          </p:val>
                                        </p:tav>
                                      </p:tavLst>
                                    </p:anim>
                                    <p:set>
                                      <p:cBhvr>
                                        <p:cTn id="19" dur="100"/>
                                        <p:tgtEl>
                                          <p:spTgt spid="61458"/>
                                        </p:tgtEl>
                                        <p:attrNameLst>
                                          <p:attrName>fill.type</p:attrName>
                                        </p:attrNameLst>
                                      </p:cBhvr>
                                      <p:to>
                                        <p:strVal val="solid"/>
                                      </p:to>
                                    </p:set>
                                  </p:childTnLst>
                                </p:cTn>
                              </p:par>
                            </p:childTnLst>
                          </p:cTn>
                        </p:par>
                        <p:par>
                          <p:cTn id="20" fill="hold" nodeType="afterGroup">
                            <p:stCondLst>
                              <p:cond delay="1550"/>
                            </p:stCondLst>
                            <p:childTnLst>
                              <p:par>
                                <p:cTn id="21" presetID="22" presetClass="entr" presetSubtype="1" fill="hold" nodeType="afterEffect">
                                  <p:stCondLst>
                                    <p:cond delay="0"/>
                                  </p:stCondLst>
                                  <p:childTnLst>
                                    <p:set>
                                      <p:cBhvr>
                                        <p:cTn id="22" dur="1" fill="hold">
                                          <p:stCondLst>
                                            <p:cond delay="0"/>
                                          </p:stCondLst>
                                        </p:cTn>
                                        <p:tgtEl>
                                          <p:spTgt spid="61463"/>
                                        </p:tgtEl>
                                        <p:attrNameLst>
                                          <p:attrName>style.visibility</p:attrName>
                                        </p:attrNameLst>
                                      </p:cBhvr>
                                      <p:to>
                                        <p:strVal val="visible"/>
                                      </p:to>
                                    </p:set>
                                    <p:animEffect transition="in" filter="wipe(up)">
                                      <p:cBhvr>
                                        <p:cTn id="23" dur="500"/>
                                        <p:tgtEl>
                                          <p:spTgt spid="61463"/>
                                        </p:tgtEl>
                                      </p:cBhvr>
                                    </p:animEffect>
                                  </p:childTnLst>
                                </p:cTn>
                              </p:par>
                            </p:childTnLst>
                          </p:cTn>
                        </p:par>
                        <p:par>
                          <p:cTn id="24" fill="hold" nodeType="afterGroup">
                            <p:stCondLst>
                              <p:cond delay="2050"/>
                            </p:stCondLst>
                            <p:childTnLst>
                              <p:par>
                                <p:cTn id="25" presetID="22" presetClass="entr" presetSubtype="8" fill="hold" nodeType="afterEffect">
                                  <p:stCondLst>
                                    <p:cond delay="0"/>
                                  </p:stCondLst>
                                  <p:childTnLst>
                                    <p:set>
                                      <p:cBhvr>
                                        <p:cTn id="26" dur="1" fill="hold">
                                          <p:stCondLst>
                                            <p:cond delay="0"/>
                                          </p:stCondLst>
                                        </p:cTn>
                                        <p:tgtEl>
                                          <p:spTgt spid="61464"/>
                                        </p:tgtEl>
                                        <p:attrNameLst>
                                          <p:attrName>style.visibility</p:attrName>
                                        </p:attrNameLst>
                                      </p:cBhvr>
                                      <p:to>
                                        <p:strVal val="visible"/>
                                      </p:to>
                                    </p:set>
                                    <p:animEffect transition="in" filter="wipe(left)">
                                      <p:cBhvr>
                                        <p:cTn id="27" dur="500"/>
                                        <p:tgtEl>
                                          <p:spTgt spid="61464"/>
                                        </p:tgtEl>
                                      </p:cBhvr>
                                    </p:animEffect>
                                  </p:childTnLst>
                                </p:cTn>
                              </p:par>
                            </p:childTnLst>
                          </p:cTn>
                        </p:par>
                        <p:par>
                          <p:cTn id="28" fill="hold" nodeType="afterGroup">
                            <p:stCondLst>
                              <p:cond delay="2550"/>
                            </p:stCondLst>
                            <p:childTnLst>
                              <p:par>
                                <p:cTn id="29" presetID="12" presetClass="entr" presetSubtype="4" fill="hold" grpId="0" nodeType="afterEffect">
                                  <p:stCondLst>
                                    <p:cond delay="0"/>
                                  </p:stCondLst>
                                  <p:childTnLst>
                                    <p:set>
                                      <p:cBhvr>
                                        <p:cTn id="30" dur="1" fill="hold">
                                          <p:stCondLst>
                                            <p:cond delay="0"/>
                                          </p:stCondLst>
                                        </p:cTn>
                                        <p:tgtEl>
                                          <p:spTgt spid="61460"/>
                                        </p:tgtEl>
                                        <p:attrNameLst>
                                          <p:attrName>style.visibility</p:attrName>
                                        </p:attrNameLst>
                                      </p:cBhvr>
                                      <p:to>
                                        <p:strVal val="visible"/>
                                      </p:to>
                                    </p:set>
                                    <p:animEffect transition="in" filter="slide(fromBottom)">
                                      <p:cBhvr>
                                        <p:cTn id="31" dur="500"/>
                                        <p:tgtEl>
                                          <p:spTgt spid="6146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61465"/>
                                        </p:tgtEl>
                                        <p:attrNameLst>
                                          <p:attrName>style.visibility</p:attrName>
                                        </p:attrNameLst>
                                      </p:cBhvr>
                                      <p:to>
                                        <p:strVal val="visible"/>
                                      </p:to>
                                    </p:set>
                                    <p:anim calcmode="lin" valueType="num">
                                      <p:cBhvr>
                                        <p:cTn id="36" dur="500" fill="hold"/>
                                        <p:tgtEl>
                                          <p:spTgt spid="61465"/>
                                        </p:tgtEl>
                                        <p:attrNameLst>
                                          <p:attrName>ppt_w</p:attrName>
                                        </p:attrNameLst>
                                      </p:cBhvr>
                                      <p:tavLst>
                                        <p:tav tm="0">
                                          <p:val>
                                            <p:fltVal val="0"/>
                                          </p:val>
                                        </p:tav>
                                        <p:tav tm="100000">
                                          <p:val>
                                            <p:strVal val="#ppt_w"/>
                                          </p:val>
                                        </p:tav>
                                      </p:tavLst>
                                    </p:anim>
                                    <p:anim calcmode="lin" valueType="num">
                                      <p:cBhvr>
                                        <p:cTn id="37" dur="500" fill="hold"/>
                                        <p:tgtEl>
                                          <p:spTgt spid="61465"/>
                                        </p:tgtEl>
                                        <p:attrNameLst>
                                          <p:attrName>ppt_h</p:attrName>
                                        </p:attrNameLst>
                                      </p:cBhvr>
                                      <p:tavLst>
                                        <p:tav tm="0">
                                          <p:val>
                                            <p:fltVal val="0"/>
                                          </p:val>
                                        </p:tav>
                                        <p:tav tm="100000">
                                          <p:val>
                                            <p:strVal val="#ppt_h"/>
                                          </p:val>
                                        </p:tav>
                                      </p:tavLst>
                                    </p:anim>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61466"/>
                                        </p:tgtEl>
                                        <p:attrNameLst>
                                          <p:attrName>style.visibility</p:attrName>
                                        </p:attrNameLst>
                                      </p:cBhvr>
                                      <p:to>
                                        <p:strVal val="visible"/>
                                      </p:to>
                                    </p:set>
                                    <p:animEffect transition="in" filter="wipe(left)">
                                      <p:cBhvr>
                                        <p:cTn id="41" dur="500"/>
                                        <p:tgtEl>
                                          <p:spTgt spid="61466"/>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61467"/>
                                        </p:tgtEl>
                                        <p:attrNameLst>
                                          <p:attrName>style.visibility</p:attrName>
                                        </p:attrNameLst>
                                      </p:cBhvr>
                                      <p:to>
                                        <p:strVal val="visible"/>
                                      </p:to>
                                    </p:set>
                                    <p:animEffect transition="in" filter="wipe(left)">
                                      <p:cBhvr>
                                        <p:cTn id="45" dur="500"/>
                                        <p:tgtEl>
                                          <p:spTgt spid="6146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xit" presetSubtype="0" fill="hold" nodeType="clickEffect">
                                  <p:stCondLst>
                                    <p:cond delay="0"/>
                                  </p:stCondLst>
                                  <p:childTnLst>
                                    <p:set>
                                      <p:cBhvr>
                                        <p:cTn id="49" dur="1" fill="hold">
                                          <p:stCondLst>
                                            <p:cond delay="0"/>
                                          </p:stCondLst>
                                        </p:cTn>
                                        <p:tgtEl>
                                          <p:spTgt spid="61467"/>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6146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6146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61465"/>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61464"/>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6146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61462"/>
                                        </p:tgtEl>
                                        <p:attrNameLst>
                                          <p:attrName>style.visibility</p:attrName>
                                        </p:attrNameLst>
                                      </p:cBhvr>
                                      <p:to>
                                        <p:strVal val="hidden"/>
                                      </p:to>
                                    </p:set>
                                  </p:childTnLst>
                                </p:cTn>
                              </p:par>
                              <p:par>
                                <p:cTn id="62" presetID="1" presetClass="exit" presetSubtype="0" fill="hold" grpId="1" nodeType="withEffect">
                                  <p:stCondLst>
                                    <p:cond delay="0"/>
                                  </p:stCondLst>
                                  <p:iterate type="lt">
                                    <p:tmAbs val="0"/>
                                  </p:iterate>
                                  <p:childTnLst>
                                    <p:set>
                                      <p:cBhvr>
                                        <p:cTn id="63" dur="1" fill="hold">
                                          <p:stCondLst>
                                            <p:cond delay="0"/>
                                          </p:stCondLst>
                                        </p:cTn>
                                        <p:tgtEl>
                                          <p:spTgt spid="61458"/>
                                        </p:tgtEl>
                                        <p:attrNameLst>
                                          <p:attrName>style.visibility</p:attrName>
                                        </p:attrNameLst>
                                      </p:cBhvr>
                                      <p:to>
                                        <p:strVal val="hidden"/>
                                      </p:to>
                                    </p:set>
                                  </p:childTnLst>
                                </p:cTn>
                              </p:par>
                              <p:par>
                                <p:cTn id="64" presetID="1" presetClass="exit" presetSubtype="0" fill="hold" grpId="1" nodeType="withEffect">
                                  <p:stCondLst>
                                    <p:cond delay="0"/>
                                  </p:stCondLst>
                                  <p:iterate type="lt">
                                    <p:tmAbs val="0"/>
                                  </p:iterate>
                                  <p:childTnLst>
                                    <p:set>
                                      <p:cBhvr>
                                        <p:cTn id="65" dur="1" fill="hold">
                                          <p:stCondLst>
                                            <p:cond delay="0"/>
                                          </p:stCondLst>
                                        </p:cTn>
                                        <p:tgtEl>
                                          <p:spTgt spid="61457"/>
                                        </p:tgtEl>
                                        <p:attrNameLst>
                                          <p:attrName>style.visibility</p:attrName>
                                        </p:attrNameLst>
                                      </p:cBhvr>
                                      <p:to>
                                        <p:strVal val="hidden"/>
                                      </p:to>
                                    </p:set>
                                  </p:childTnLst>
                                </p:cTn>
                              </p:par>
                            </p:childTnLst>
                          </p:cTn>
                        </p:par>
                        <p:par>
                          <p:cTn id="66" fill="hold" nodeType="afterGroup">
                            <p:stCondLst>
                              <p:cond delay="0"/>
                            </p:stCondLst>
                            <p:childTnLst>
                              <p:par>
                                <p:cTn id="67" presetID="22" presetClass="entr" presetSubtype="4" fill="hold" nodeType="afterEffect">
                                  <p:stCondLst>
                                    <p:cond delay="0"/>
                                  </p:stCondLst>
                                  <p:childTnLst>
                                    <p:set>
                                      <p:cBhvr>
                                        <p:cTn id="68" dur="1" fill="hold">
                                          <p:stCondLst>
                                            <p:cond delay="0"/>
                                          </p:stCondLst>
                                        </p:cTn>
                                        <p:tgtEl>
                                          <p:spTgt spid="61462"/>
                                        </p:tgtEl>
                                        <p:attrNameLst>
                                          <p:attrName>style.visibility</p:attrName>
                                        </p:attrNameLst>
                                      </p:cBhvr>
                                      <p:to>
                                        <p:strVal val="visible"/>
                                      </p:to>
                                    </p:set>
                                    <p:animEffect transition="in" filter="wipe(down)">
                                      <p:cBhvr>
                                        <p:cTn id="69" dur="500"/>
                                        <p:tgtEl>
                                          <p:spTgt spid="61462"/>
                                        </p:tgtEl>
                                      </p:cBhvr>
                                    </p:animEffect>
                                  </p:childTnLst>
                                </p:cTn>
                              </p:par>
                            </p:childTnLst>
                          </p:cTn>
                        </p:par>
                        <p:par>
                          <p:cTn id="70" fill="hold" nodeType="afterGroup">
                            <p:stCondLst>
                              <p:cond delay="500"/>
                            </p:stCondLst>
                            <p:childTnLst>
                              <p:par>
                                <p:cTn id="71" presetID="27" presetClass="entr" presetSubtype="0" fill="hold" grpId="2" nodeType="afterEffect">
                                  <p:stCondLst>
                                    <p:cond delay="0"/>
                                  </p:stCondLst>
                                  <p:iterate type="lt">
                                    <p:tmPct val="50000"/>
                                  </p:iterate>
                                  <p:childTnLst>
                                    <p:set>
                                      <p:cBhvr>
                                        <p:cTn id="72" dur="1" fill="hold">
                                          <p:stCondLst>
                                            <p:cond delay="0"/>
                                          </p:stCondLst>
                                        </p:cTn>
                                        <p:tgtEl>
                                          <p:spTgt spid="61457"/>
                                        </p:tgtEl>
                                        <p:attrNameLst>
                                          <p:attrName>style.visibility</p:attrName>
                                        </p:attrNameLst>
                                      </p:cBhvr>
                                      <p:to>
                                        <p:strVal val="visible"/>
                                      </p:to>
                                    </p:set>
                                    <p:anim calcmode="discrete" valueType="clr">
                                      <p:cBhvr override="childStyle">
                                        <p:cTn id="73" dur="100"/>
                                        <p:tgtEl>
                                          <p:spTgt spid="61457"/>
                                        </p:tgtEl>
                                        <p:attrNameLst>
                                          <p:attrName>style.color</p:attrName>
                                        </p:attrNameLst>
                                      </p:cBhvr>
                                      <p:tavLst>
                                        <p:tav tm="0">
                                          <p:val>
                                            <p:clrVal>
                                              <a:schemeClr val="accent2"/>
                                            </p:clrVal>
                                          </p:val>
                                        </p:tav>
                                        <p:tav tm="50000">
                                          <p:val>
                                            <p:clrVal>
                                              <a:schemeClr val="hlink"/>
                                            </p:clrVal>
                                          </p:val>
                                        </p:tav>
                                      </p:tavLst>
                                    </p:anim>
                                    <p:anim calcmode="discrete" valueType="clr">
                                      <p:cBhvr>
                                        <p:cTn id="74" dur="100"/>
                                        <p:tgtEl>
                                          <p:spTgt spid="61457"/>
                                        </p:tgtEl>
                                        <p:attrNameLst>
                                          <p:attrName>fillcolor</p:attrName>
                                        </p:attrNameLst>
                                      </p:cBhvr>
                                      <p:tavLst>
                                        <p:tav tm="0">
                                          <p:val>
                                            <p:clrVal>
                                              <a:schemeClr val="accent2"/>
                                            </p:clrVal>
                                          </p:val>
                                        </p:tav>
                                        <p:tav tm="50000">
                                          <p:val>
                                            <p:clrVal>
                                              <a:schemeClr val="hlink"/>
                                            </p:clrVal>
                                          </p:val>
                                        </p:tav>
                                      </p:tavLst>
                                    </p:anim>
                                    <p:set>
                                      <p:cBhvr>
                                        <p:cTn id="75" dur="100"/>
                                        <p:tgtEl>
                                          <p:spTgt spid="61457"/>
                                        </p:tgtEl>
                                        <p:attrNameLst>
                                          <p:attrName>fill.type</p:attrName>
                                        </p:attrNameLst>
                                      </p:cBhvr>
                                      <p:to>
                                        <p:strVal val="solid"/>
                                      </p:to>
                                    </p:set>
                                  </p:childTnLst>
                                </p:cTn>
                              </p:par>
                            </p:childTnLst>
                          </p:cTn>
                        </p:par>
                        <p:par>
                          <p:cTn id="76" fill="hold" nodeType="afterGroup">
                            <p:stCondLst>
                              <p:cond delay="1200"/>
                            </p:stCondLst>
                            <p:childTnLst>
                              <p:par>
                                <p:cTn id="77" presetID="27" presetClass="entr" presetSubtype="0" fill="hold" grpId="2" nodeType="afterEffect">
                                  <p:stCondLst>
                                    <p:cond delay="0"/>
                                  </p:stCondLst>
                                  <p:iterate type="lt">
                                    <p:tmPct val="50000"/>
                                  </p:iterate>
                                  <p:childTnLst>
                                    <p:set>
                                      <p:cBhvr>
                                        <p:cTn id="78" dur="1" fill="hold">
                                          <p:stCondLst>
                                            <p:cond delay="0"/>
                                          </p:stCondLst>
                                        </p:cTn>
                                        <p:tgtEl>
                                          <p:spTgt spid="61458"/>
                                        </p:tgtEl>
                                        <p:attrNameLst>
                                          <p:attrName>style.visibility</p:attrName>
                                        </p:attrNameLst>
                                      </p:cBhvr>
                                      <p:to>
                                        <p:strVal val="visible"/>
                                      </p:to>
                                    </p:set>
                                    <p:anim calcmode="discrete" valueType="clr">
                                      <p:cBhvr override="childStyle">
                                        <p:cTn id="79" dur="100"/>
                                        <p:tgtEl>
                                          <p:spTgt spid="61458"/>
                                        </p:tgtEl>
                                        <p:attrNameLst>
                                          <p:attrName>style.color</p:attrName>
                                        </p:attrNameLst>
                                      </p:cBhvr>
                                      <p:tavLst>
                                        <p:tav tm="0">
                                          <p:val>
                                            <p:clrVal>
                                              <a:schemeClr val="accent2"/>
                                            </p:clrVal>
                                          </p:val>
                                        </p:tav>
                                        <p:tav tm="50000">
                                          <p:val>
                                            <p:clrVal>
                                              <a:schemeClr val="hlink"/>
                                            </p:clrVal>
                                          </p:val>
                                        </p:tav>
                                      </p:tavLst>
                                    </p:anim>
                                    <p:anim calcmode="discrete" valueType="clr">
                                      <p:cBhvr>
                                        <p:cTn id="80" dur="100"/>
                                        <p:tgtEl>
                                          <p:spTgt spid="61458"/>
                                        </p:tgtEl>
                                        <p:attrNameLst>
                                          <p:attrName>fillcolor</p:attrName>
                                        </p:attrNameLst>
                                      </p:cBhvr>
                                      <p:tavLst>
                                        <p:tav tm="0">
                                          <p:val>
                                            <p:clrVal>
                                              <a:schemeClr val="accent2"/>
                                            </p:clrVal>
                                          </p:val>
                                        </p:tav>
                                        <p:tav tm="50000">
                                          <p:val>
                                            <p:clrVal>
                                              <a:schemeClr val="hlink"/>
                                            </p:clrVal>
                                          </p:val>
                                        </p:tav>
                                      </p:tavLst>
                                    </p:anim>
                                    <p:set>
                                      <p:cBhvr>
                                        <p:cTn id="81" dur="100"/>
                                        <p:tgtEl>
                                          <p:spTgt spid="61458"/>
                                        </p:tgtEl>
                                        <p:attrNameLst>
                                          <p:attrName>fill.type</p:attrName>
                                        </p:attrNameLst>
                                      </p:cBhvr>
                                      <p:to>
                                        <p:strVal val="solid"/>
                                      </p:to>
                                    </p:set>
                                  </p:childTnLst>
                                </p:cTn>
                              </p:par>
                            </p:childTnLst>
                          </p:cTn>
                        </p:par>
                        <p:par>
                          <p:cTn id="82" fill="hold" nodeType="afterGroup">
                            <p:stCondLst>
                              <p:cond delay="1550"/>
                            </p:stCondLst>
                            <p:childTnLst>
                              <p:par>
                                <p:cTn id="83" presetID="22" presetClass="entr" presetSubtype="1" fill="hold" nodeType="afterEffect">
                                  <p:stCondLst>
                                    <p:cond delay="0"/>
                                  </p:stCondLst>
                                  <p:childTnLst>
                                    <p:set>
                                      <p:cBhvr>
                                        <p:cTn id="84" dur="1" fill="hold">
                                          <p:stCondLst>
                                            <p:cond delay="0"/>
                                          </p:stCondLst>
                                        </p:cTn>
                                        <p:tgtEl>
                                          <p:spTgt spid="61463"/>
                                        </p:tgtEl>
                                        <p:attrNameLst>
                                          <p:attrName>style.visibility</p:attrName>
                                        </p:attrNameLst>
                                      </p:cBhvr>
                                      <p:to>
                                        <p:strVal val="visible"/>
                                      </p:to>
                                    </p:set>
                                    <p:animEffect transition="in" filter="wipe(up)">
                                      <p:cBhvr>
                                        <p:cTn id="85" dur="500"/>
                                        <p:tgtEl>
                                          <p:spTgt spid="61463"/>
                                        </p:tgtEl>
                                      </p:cBhvr>
                                    </p:animEffect>
                                  </p:childTnLst>
                                </p:cTn>
                              </p:par>
                            </p:childTnLst>
                          </p:cTn>
                        </p:par>
                        <p:par>
                          <p:cTn id="86" fill="hold" nodeType="afterGroup">
                            <p:stCondLst>
                              <p:cond delay="2050"/>
                            </p:stCondLst>
                            <p:childTnLst>
                              <p:par>
                                <p:cTn id="87" presetID="22" presetClass="entr" presetSubtype="8" fill="hold" nodeType="afterEffect">
                                  <p:stCondLst>
                                    <p:cond delay="0"/>
                                  </p:stCondLst>
                                  <p:childTnLst>
                                    <p:set>
                                      <p:cBhvr>
                                        <p:cTn id="88" dur="1" fill="hold">
                                          <p:stCondLst>
                                            <p:cond delay="0"/>
                                          </p:stCondLst>
                                        </p:cTn>
                                        <p:tgtEl>
                                          <p:spTgt spid="61464"/>
                                        </p:tgtEl>
                                        <p:attrNameLst>
                                          <p:attrName>style.visibility</p:attrName>
                                        </p:attrNameLst>
                                      </p:cBhvr>
                                      <p:to>
                                        <p:strVal val="visible"/>
                                      </p:to>
                                    </p:set>
                                    <p:animEffect transition="in" filter="wipe(left)">
                                      <p:cBhvr>
                                        <p:cTn id="89" dur="500"/>
                                        <p:tgtEl>
                                          <p:spTgt spid="61464"/>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3" presetClass="entr" presetSubtype="16" fill="hold" grpId="0" nodeType="clickEffect">
                                  <p:stCondLst>
                                    <p:cond delay="0"/>
                                  </p:stCondLst>
                                  <p:childTnLst>
                                    <p:set>
                                      <p:cBhvr>
                                        <p:cTn id="93" dur="1" fill="hold">
                                          <p:stCondLst>
                                            <p:cond delay="0"/>
                                          </p:stCondLst>
                                        </p:cTn>
                                        <p:tgtEl>
                                          <p:spTgt spid="61468"/>
                                        </p:tgtEl>
                                        <p:attrNameLst>
                                          <p:attrName>style.visibility</p:attrName>
                                        </p:attrNameLst>
                                      </p:cBhvr>
                                      <p:to>
                                        <p:strVal val="visible"/>
                                      </p:to>
                                    </p:set>
                                    <p:anim calcmode="lin" valueType="num">
                                      <p:cBhvr>
                                        <p:cTn id="94" dur="500" fill="hold"/>
                                        <p:tgtEl>
                                          <p:spTgt spid="61468"/>
                                        </p:tgtEl>
                                        <p:attrNameLst>
                                          <p:attrName>ppt_w</p:attrName>
                                        </p:attrNameLst>
                                      </p:cBhvr>
                                      <p:tavLst>
                                        <p:tav tm="0">
                                          <p:val>
                                            <p:fltVal val="0"/>
                                          </p:val>
                                        </p:tav>
                                        <p:tav tm="100000">
                                          <p:val>
                                            <p:strVal val="#ppt_w"/>
                                          </p:val>
                                        </p:tav>
                                      </p:tavLst>
                                    </p:anim>
                                    <p:anim calcmode="lin" valueType="num">
                                      <p:cBhvr>
                                        <p:cTn id="95" dur="500" fill="hold"/>
                                        <p:tgtEl>
                                          <p:spTgt spid="61468"/>
                                        </p:tgtEl>
                                        <p:attrNameLst>
                                          <p:attrName>ppt_h</p:attrName>
                                        </p:attrNameLst>
                                      </p:cBhvr>
                                      <p:tavLst>
                                        <p:tav tm="0">
                                          <p:val>
                                            <p:fltVal val="0"/>
                                          </p:val>
                                        </p:tav>
                                        <p:tav tm="100000">
                                          <p:val>
                                            <p:strVal val="#ppt_h"/>
                                          </p:val>
                                        </p:tav>
                                      </p:tavLst>
                                    </p:anim>
                                  </p:childTnLst>
                                </p:cTn>
                              </p:par>
                              <p:par>
                                <p:cTn id="96" presetID="22" presetClass="entr" presetSubtype="4" fill="hold" nodeType="withEffect">
                                  <p:stCondLst>
                                    <p:cond delay="0"/>
                                  </p:stCondLst>
                                  <p:childTnLst>
                                    <p:set>
                                      <p:cBhvr>
                                        <p:cTn id="97" dur="1" fill="hold">
                                          <p:stCondLst>
                                            <p:cond delay="0"/>
                                          </p:stCondLst>
                                        </p:cTn>
                                        <p:tgtEl>
                                          <p:spTgt spid="61469"/>
                                        </p:tgtEl>
                                        <p:attrNameLst>
                                          <p:attrName>style.visibility</p:attrName>
                                        </p:attrNameLst>
                                      </p:cBhvr>
                                      <p:to>
                                        <p:strVal val="visible"/>
                                      </p:to>
                                    </p:set>
                                    <p:animEffect transition="in" filter="wipe(down)">
                                      <p:cBhvr>
                                        <p:cTn id="98" dur="500"/>
                                        <p:tgtEl>
                                          <p:spTgt spid="61469"/>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3" presetClass="entr" presetSubtype="16" fill="hold" grpId="0" nodeType="clickEffect">
                                  <p:stCondLst>
                                    <p:cond delay="0"/>
                                  </p:stCondLst>
                                  <p:childTnLst>
                                    <p:set>
                                      <p:cBhvr>
                                        <p:cTn id="102" dur="1" fill="hold">
                                          <p:stCondLst>
                                            <p:cond delay="0"/>
                                          </p:stCondLst>
                                        </p:cTn>
                                        <p:tgtEl>
                                          <p:spTgt spid="61471"/>
                                        </p:tgtEl>
                                        <p:attrNameLst>
                                          <p:attrName>style.visibility</p:attrName>
                                        </p:attrNameLst>
                                      </p:cBhvr>
                                      <p:to>
                                        <p:strVal val="visible"/>
                                      </p:to>
                                    </p:set>
                                    <p:anim calcmode="lin" valueType="num">
                                      <p:cBhvr>
                                        <p:cTn id="103" dur="500" fill="hold"/>
                                        <p:tgtEl>
                                          <p:spTgt spid="61471"/>
                                        </p:tgtEl>
                                        <p:attrNameLst>
                                          <p:attrName>ppt_w</p:attrName>
                                        </p:attrNameLst>
                                      </p:cBhvr>
                                      <p:tavLst>
                                        <p:tav tm="0">
                                          <p:val>
                                            <p:fltVal val="0"/>
                                          </p:val>
                                        </p:tav>
                                        <p:tav tm="100000">
                                          <p:val>
                                            <p:strVal val="#ppt_w"/>
                                          </p:val>
                                        </p:tav>
                                      </p:tavLst>
                                    </p:anim>
                                    <p:anim calcmode="lin" valueType="num">
                                      <p:cBhvr>
                                        <p:cTn id="104" dur="500" fill="hold"/>
                                        <p:tgtEl>
                                          <p:spTgt spid="61471"/>
                                        </p:tgtEl>
                                        <p:attrNameLst>
                                          <p:attrName>ppt_h</p:attrName>
                                        </p:attrNameLst>
                                      </p:cBhvr>
                                      <p:tavLst>
                                        <p:tav tm="0">
                                          <p:val>
                                            <p:fltVal val="0"/>
                                          </p:val>
                                        </p:tav>
                                        <p:tav tm="100000">
                                          <p:val>
                                            <p:strVal val="#ppt_h"/>
                                          </p:val>
                                        </p:tav>
                                      </p:tavLst>
                                    </p:anim>
                                  </p:childTnLst>
                                </p:cTn>
                              </p:par>
                              <p:par>
                                <p:cTn id="105" presetID="22" presetClass="entr" presetSubtype="1" fill="hold" nodeType="withEffect">
                                  <p:stCondLst>
                                    <p:cond delay="0"/>
                                  </p:stCondLst>
                                  <p:childTnLst>
                                    <p:set>
                                      <p:cBhvr>
                                        <p:cTn id="106" dur="1" fill="hold">
                                          <p:stCondLst>
                                            <p:cond delay="0"/>
                                          </p:stCondLst>
                                        </p:cTn>
                                        <p:tgtEl>
                                          <p:spTgt spid="61470"/>
                                        </p:tgtEl>
                                        <p:attrNameLst>
                                          <p:attrName>style.visibility</p:attrName>
                                        </p:attrNameLst>
                                      </p:cBhvr>
                                      <p:to>
                                        <p:strVal val="visible"/>
                                      </p:to>
                                    </p:set>
                                    <p:animEffect transition="in" filter="wipe(up)">
                                      <p:cBhvr>
                                        <p:cTn id="107" dur="500"/>
                                        <p:tgtEl>
                                          <p:spTgt spid="6147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grpId="2" nodeType="clickEffect">
                                  <p:stCondLst>
                                    <p:cond delay="0"/>
                                  </p:stCondLst>
                                  <p:childTnLst>
                                    <p:set>
                                      <p:cBhvr>
                                        <p:cTn id="111" dur="1" fill="hold">
                                          <p:stCondLst>
                                            <p:cond delay="0"/>
                                          </p:stCondLst>
                                        </p:cTn>
                                        <p:tgtEl>
                                          <p:spTgt spid="61465"/>
                                        </p:tgtEl>
                                        <p:attrNameLst>
                                          <p:attrName>style.visibility</p:attrName>
                                        </p:attrNameLst>
                                      </p:cBhvr>
                                      <p:to>
                                        <p:strVal val="visible"/>
                                      </p:to>
                                    </p:set>
                                    <p:anim calcmode="lin" valueType="num">
                                      <p:cBhvr>
                                        <p:cTn id="112" dur="500" fill="hold"/>
                                        <p:tgtEl>
                                          <p:spTgt spid="61465"/>
                                        </p:tgtEl>
                                        <p:attrNameLst>
                                          <p:attrName>ppt_w</p:attrName>
                                        </p:attrNameLst>
                                      </p:cBhvr>
                                      <p:tavLst>
                                        <p:tav tm="0">
                                          <p:val>
                                            <p:fltVal val="0"/>
                                          </p:val>
                                        </p:tav>
                                        <p:tav tm="100000">
                                          <p:val>
                                            <p:strVal val="#ppt_w"/>
                                          </p:val>
                                        </p:tav>
                                      </p:tavLst>
                                    </p:anim>
                                    <p:anim calcmode="lin" valueType="num">
                                      <p:cBhvr>
                                        <p:cTn id="113" dur="500" fill="hold"/>
                                        <p:tgtEl>
                                          <p:spTgt spid="61465"/>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
                            </p:stCondLst>
                            <p:childTnLst>
                              <p:par>
                                <p:cTn id="115" presetID="22" presetClass="entr" presetSubtype="8" fill="hold" nodeType="afterEffect">
                                  <p:stCondLst>
                                    <p:cond delay="0"/>
                                  </p:stCondLst>
                                  <p:childTnLst>
                                    <p:set>
                                      <p:cBhvr>
                                        <p:cTn id="116" dur="1" fill="hold">
                                          <p:stCondLst>
                                            <p:cond delay="0"/>
                                          </p:stCondLst>
                                        </p:cTn>
                                        <p:tgtEl>
                                          <p:spTgt spid="61466"/>
                                        </p:tgtEl>
                                        <p:attrNameLst>
                                          <p:attrName>style.visibility</p:attrName>
                                        </p:attrNameLst>
                                      </p:cBhvr>
                                      <p:to>
                                        <p:strVal val="visible"/>
                                      </p:to>
                                    </p:set>
                                    <p:animEffect transition="in" filter="wipe(left)">
                                      <p:cBhvr>
                                        <p:cTn id="117" dur="500"/>
                                        <p:tgtEl>
                                          <p:spTgt spid="61466"/>
                                        </p:tgtEl>
                                      </p:cBhvr>
                                    </p:animEffect>
                                  </p:childTnLst>
                                </p:cTn>
                              </p:par>
                            </p:childTnLst>
                          </p:cTn>
                        </p:par>
                        <p:par>
                          <p:cTn id="118" fill="hold" nodeType="afterGroup">
                            <p:stCondLst>
                              <p:cond delay="1000"/>
                            </p:stCondLst>
                            <p:childTnLst>
                              <p:par>
                                <p:cTn id="119" presetID="22" presetClass="entr" presetSubtype="8" fill="hold" nodeType="afterEffect">
                                  <p:stCondLst>
                                    <p:cond delay="0"/>
                                  </p:stCondLst>
                                  <p:childTnLst>
                                    <p:set>
                                      <p:cBhvr>
                                        <p:cTn id="120" dur="1" fill="hold">
                                          <p:stCondLst>
                                            <p:cond delay="0"/>
                                          </p:stCondLst>
                                        </p:cTn>
                                        <p:tgtEl>
                                          <p:spTgt spid="61467"/>
                                        </p:tgtEl>
                                        <p:attrNameLst>
                                          <p:attrName>style.visibility</p:attrName>
                                        </p:attrNameLst>
                                      </p:cBhvr>
                                      <p:to>
                                        <p:strVal val="visible"/>
                                      </p:to>
                                    </p:set>
                                    <p:animEffect transition="in" filter="wipe(left)">
                                      <p:cBhvr>
                                        <p:cTn id="121" dur="500"/>
                                        <p:tgtEl>
                                          <p:spTgt spid="61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7" grpId="0"/>
      <p:bldP spid="61457" grpId="1"/>
      <p:bldP spid="61457" grpId="2"/>
      <p:bldP spid="61458" grpId="0"/>
      <p:bldP spid="61458" grpId="1"/>
      <p:bldP spid="61458" grpId="2"/>
      <p:bldP spid="61460" grpId="0"/>
      <p:bldP spid="61460" grpId="1"/>
      <p:bldP spid="61465" grpId="0"/>
      <p:bldP spid="61465" grpId="1"/>
      <p:bldP spid="61465" grpId="2"/>
      <p:bldP spid="61468" grpId="0"/>
      <p:bldP spid="61471"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6CF9442-D89F-4EED-A8FC-7BDEBE9D1847}"/>
              </a:ext>
            </a:extLst>
          </p:cNvPr>
          <p:cNvSpPr>
            <a:spLocks noGrp="1" noChangeArrowheads="1"/>
          </p:cNvSpPr>
          <p:nvPr>
            <p:ph type="title"/>
          </p:nvPr>
        </p:nvSpPr>
        <p:spPr>
          <a:xfrm>
            <a:off x="676275" y="463550"/>
            <a:ext cx="8229600" cy="647700"/>
          </a:xfrm>
        </p:spPr>
        <p:txBody>
          <a:bodyPr/>
          <a:lstStyle/>
          <a:p>
            <a:pPr eaLnBrk="1" hangingPunct="1"/>
            <a:r>
              <a:rPr lang="en-US" altLang="zh-CN" sz="2000" b="1"/>
              <a:t>URL</a:t>
            </a:r>
            <a:r>
              <a:rPr lang="zh-CN" altLang="en-US" sz="2000" b="1"/>
              <a:t>过滤</a:t>
            </a:r>
          </a:p>
        </p:txBody>
      </p:sp>
      <p:sp>
        <p:nvSpPr>
          <p:cNvPr id="62467" name="Rectangle 4">
            <a:extLst>
              <a:ext uri="{FF2B5EF4-FFF2-40B4-BE49-F238E27FC236}">
                <a16:creationId xmlns:a16="http://schemas.microsoft.com/office/drawing/2014/main" id="{BBE23625-F801-4E21-8714-8D2413D11994}"/>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2468" name="Picture 5" descr="台组">
            <a:extLst>
              <a:ext uri="{FF2B5EF4-FFF2-40B4-BE49-F238E27FC236}">
                <a16:creationId xmlns:a16="http://schemas.microsoft.com/office/drawing/2014/main" id="{F14456FE-AA5A-44D2-9CCB-CA1A52239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5518150"/>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6" descr="墙">
            <a:extLst>
              <a:ext uri="{FF2B5EF4-FFF2-40B4-BE49-F238E27FC236}">
                <a16:creationId xmlns:a16="http://schemas.microsoft.com/office/drawing/2014/main" id="{63B7599F-0919-492B-A0EF-20E7A3DF5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5086350"/>
            <a:ext cx="460375"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7" descr="路由">
            <a:extLst>
              <a:ext uri="{FF2B5EF4-FFF2-40B4-BE49-F238E27FC236}">
                <a16:creationId xmlns:a16="http://schemas.microsoft.com/office/drawing/2014/main" id="{05367AC7-6A96-48EF-89DD-7AF2153520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963" y="5949950"/>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1" name="Picture 8" descr="internet">
            <a:extLst>
              <a:ext uri="{FF2B5EF4-FFF2-40B4-BE49-F238E27FC236}">
                <a16:creationId xmlns:a16="http://schemas.microsoft.com/office/drawing/2014/main" id="{D4AC86A6-ECAF-4BDE-97C7-B7949AFBCA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4654550"/>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2" name="Line 9">
            <a:extLst>
              <a:ext uri="{FF2B5EF4-FFF2-40B4-BE49-F238E27FC236}">
                <a16:creationId xmlns:a16="http://schemas.microsoft.com/office/drawing/2014/main" id="{91D43EF1-5023-4514-BA86-824873EAD30A}"/>
              </a:ext>
            </a:extLst>
          </p:cNvPr>
          <p:cNvSpPr>
            <a:spLocks noChangeShapeType="1"/>
          </p:cNvSpPr>
          <p:nvPr/>
        </p:nvSpPr>
        <p:spPr bwMode="auto">
          <a:xfrm>
            <a:off x="2195513" y="6167438"/>
            <a:ext cx="18002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3" name="Line 10">
            <a:extLst>
              <a:ext uri="{FF2B5EF4-FFF2-40B4-BE49-F238E27FC236}">
                <a16:creationId xmlns:a16="http://schemas.microsoft.com/office/drawing/2014/main" id="{EE63FBA2-327B-4AFC-BEAC-6635F6CF23A8}"/>
              </a:ext>
            </a:extLst>
          </p:cNvPr>
          <p:cNvSpPr>
            <a:spLocks noChangeShapeType="1"/>
          </p:cNvSpPr>
          <p:nvPr/>
        </p:nvSpPr>
        <p:spPr bwMode="auto">
          <a:xfrm>
            <a:off x="4211638" y="6167438"/>
            <a:ext cx="1584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4" name="Line 11">
            <a:extLst>
              <a:ext uri="{FF2B5EF4-FFF2-40B4-BE49-F238E27FC236}">
                <a16:creationId xmlns:a16="http://schemas.microsoft.com/office/drawing/2014/main" id="{4D31C319-E2B3-4CF6-A5A6-25754A7B8C3C}"/>
              </a:ext>
            </a:extLst>
          </p:cNvPr>
          <p:cNvSpPr>
            <a:spLocks noChangeShapeType="1"/>
          </p:cNvSpPr>
          <p:nvPr/>
        </p:nvSpPr>
        <p:spPr bwMode="auto">
          <a:xfrm flipH="1">
            <a:off x="6588125" y="5446713"/>
            <a:ext cx="576263"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475" name="Picture 12" descr="服">
            <a:extLst>
              <a:ext uri="{FF2B5EF4-FFF2-40B4-BE49-F238E27FC236}">
                <a16:creationId xmlns:a16="http://schemas.microsoft.com/office/drawing/2014/main" id="{783C6AE6-F59A-4953-9787-6BB65ABEA0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300" y="3359150"/>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Line 13">
            <a:extLst>
              <a:ext uri="{FF2B5EF4-FFF2-40B4-BE49-F238E27FC236}">
                <a16:creationId xmlns:a16="http://schemas.microsoft.com/office/drawing/2014/main" id="{B0A66AD8-BC80-497F-ABBB-382418A66FD5}"/>
              </a:ext>
            </a:extLst>
          </p:cNvPr>
          <p:cNvSpPr>
            <a:spLocks noChangeShapeType="1"/>
          </p:cNvSpPr>
          <p:nvPr/>
        </p:nvSpPr>
        <p:spPr bwMode="auto">
          <a:xfrm flipV="1">
            <a:off x="3995738" y="4583113"/>
            <a:ext cx="0" cy="863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2478" name="Picture 14" descr="IE">
            <a:extLst>
              <a:ext uri="{FF2B5EF4-FFF2-40B4-BE49-F238E27FC236}">
                <a16:creationId xmlns:a16="http://schemas.microsoft.com/office/drawing/2014/main" id="{B1240BBD-5CC2-476E-99F7-5E73D4C679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2709863"/>
            <a:ext cx="27622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9" name="Picture 15" descr="sina">
            <a:extLst>
              <a:ext uri="{FF2B5EF4-FFF2-40B4-BE49-F238E27FC236}">
                <a16:creationId xmlns:a16="http://schemas.microsoft.com/office/drawing/2014/main" id="{3A8D04DB-19F8-4A1C-94F2-83F6E85B00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4888" y="3646488"/>
            <a:ext cx="2735262"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80" name="Text Box 16">
            <a:extLst>
              <a:ext uri="{FF2B5EF4-FFF2-40B4-BE49-F238E27FC236}">
                <a16:creationId xmlns:a16="http://schemas.microsoft.com/office/drawing/2014/main" id="{D1CCFEFA-18D0-4C4A-B60F-A40B55D971D5}"/>
              </a:ext>
            </a:extLst>
          </p:cNvPr>
          <p:cNvSpPr txBox="1">
            <a:spLocks noChangeArrowheads="1"/>
          </p:cNvSpPr>
          <p:nvPr/>
        </p:nvSpPr>
        <p:spPr bwMode="auto">
          <a:xfrm>
            <a:off x="1116013" y="3502025"/>
            <a:ext cx="18907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0000FF"/>
                </a:solidFill>
              </a:rPr>
              <a:t>http://www.sina.com.cn</a:t>
            </a:r>
          </a:p>
        </p:txBody>
      </p:sp>
      <p:sp>
        <p:nvSpPr>
          <p:cNvPr id="2" name="Text Box 17">
            <a:extLst>
              <a:ext uri="{FF2B5EF4-FFF2-40B4-BE49-F238E27FC236}">
                <a16:creationId xmlns:a16="http://schemas.microsoft.com/office/drawing/2014/main" id="{2F324C08-19C5-4D1B-95C5-EB38813427E5}"/>
              </a:ext>
            </a:extLst>
          </p:cNvPr>
          <p:cNvSpPr txBox="1">
            <a:spLocks noChangeArrowheads="1"/>
          </p:cNvSpPr>
          <p:nvPr/>
        </p:nvSpPr>
        <p:spPr bwMode="auto">
          <a:xfrm>
            <a:off x="3708400" y="2998788"/>
            <a:ext cx="10826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FF3300"/>
                </a:solidFill>
              </a:rPr>
              <a:t>URL</a:t>
            </a:r>
            <a:r>
              <a:rPr lang="zh-CN" altLang="en-US" sz="1400" b="1">
                <a:solidFill>
                  <a:srgbClr val="FF3300"/>
                </a:solidFill>
              </a:rPr>
              <a:t>服务器</a:t>
            </a:r>
          </a:p>
        </p:txBody>
      </p:sp>
      <p:sp>
        <p:nvSpPr>
          <p:cNvPr id="62482" name="Text Box 18">
            <a:extLst>
              <a:ext uri="{FF2B5EF4-FFF2-40B4-BE49-F238E27FC236}">
                <a16:creationId xmlns:a16="http://schemas.microsoft.com/office/drawing/2014/main" id="{299F8200-C694-4405-B031-F66B39BF6356}"/>
              </a:ext>
            </a:extLst>
          </p:cNvPr>
          <p:cNvSpPr txBox="1">
            <a:spLocks noChangeArrowheads="1"/>
          </p:cNvSpPr>
          <p:nvPr/>
        </p:nvSpPr>
        <p:spPr bwMode="auto">
          <a:xfrm>
            <a:off x="4500563" y="3286125"/>
            <a:ext cx="27384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rgbClr val="0000FF"/>
                </a:solidFill>
              </a:rPr>
              <a:t>可以访问</a:t>
            </a:r>
            <a:r>
              <a:rPr lang="en-US" altLang="zh-CN" sz="1400" b="1">
                <a:solidFill>
                  <a:srgbClr val="0000FF"/>
                </a:solidFill>
              </a:rPr>
              <a:t>www.sina.com.cn</a:t>
            </a:r>
            <a:r>
              <a:rPr lang="zh-CN" altLang="en-US" sz="1400" b="1">
                <a:solidFill>
                  <a:srgbClr val="0000FF"/>
                </a:solidFill>
              </a:rPr>
              <a:t>吗？</a:t>
            </a:r>
          </a:p>
        </p:txBody>
      </p:sp>
      <p:sp>
        <p:nvSpPr>
          <p:cNvPr id="62483" name="Text Box 19">
            <a:extLst>
              <a:ext uri="{FF2B5EF4-FFF2-40B4-BE49-F238E27FC236}">
                <a16:creationId xmlns:a16="http://schemas.microsoft.com/office/drawing/2014/main" id="{119E1845-A7B9-44C7-957F-DFF844EF2858}"/>
              </a:ext>
            </a:extLst>
          </p:cNvPr>
          <p:cNvSpPr txBox="1">
            <a:spLocks noChangeArrowheads="1"/>
          </p:cNvSpPr>
          <p:nvPr/>
        </p:nvSpPr>
        <p:spPr bwMode="auto">
          <a:xfrm>
            <a:off x="4500563" y="4941888"/>
            <a:ext cx="4508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FF3300"/>
                </a:solidFill>
              </a:rPr>
              <a:t>OK</a:t>
            </a:r>
          </a:p>
        </p:txBody>
      </p:sp>
      <p:sp>
        <p:nvSpPr>
          <p:cNvPr id="62484" name="Line 20">
            <a:extLst>
              <a:ext uri="{FF2B5EF4-FFF2-40B4-BE49-F238E27FC236}">
                <a16:creationId xmlns:a16="http://schemas.microsoft.com/office/drawing/2014/main" id="{A20F454B-24AE-4881-AF7A-FCDCCC683D76}"/>
              </a:ext>
            </a:extLst>
          </p:cNvPr>
          <p:cNvSpPr>
            <a:spLocks noChangeShapeType="1"/>
          </p:cNvSpPr>
          <p:nvPr/>
        </p:nvSpPr>
        <p:spPr bwMode="auto">
          <a:xfrm flipV="1">
            <a:off x="1403350" y="3717925"/>
            <a:ext cx="0" cy="187325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6" name="Text Box 22">
            <a:extLst>
              <a:ext uri="{FF2B5EF4-FFF2-40B4-BE49-F238E27FC236}">
                <a16:creationId xmlns:a16="http://schemas.microsoft.com/office/drawing/2014/main" id="{EBD03CC0-39EC-469C-A17C-B9EE26275BDB}"/>
              </a:ext>
            </a:extLst>
          </p:cNvPr>
          <p:cNvSpPr txBox="1">
            <a:spLocks noChangeArrowheads="1"/>
          </p:cNvSpPr>
          <p:nvPr/>
        </p:nvSpPr>
        <p:spPr bwMode="auto">
          <a:xfrm>
            <a:off x="0" y="912813"/>
            <a:ext cx="9253538" cy="178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b="1"/>
              <a:t>1</a:t>
            </a:r>
            <a:r>
              <a:rPr lang="zh-CN" altLang="en-US" sz="1600" b="1"/>
              <a:t>、</a:t>
            </a:r>
            <a:r>
              <a:rPr lang="en-US" altLang="zh-CN" sz="1600" b="1"/>
              <a:t>URL</a:t>
            </a:r>
            <a:r>
              <a:rPr lang="zh-CN" altLang="en-US" sz="1600" b="1"/>
              <a:t>过滤模块可同时为包过滤和透明代理服务提供</a:t>
            </a:r>
            <a:r>
              <a:rPr lang="en-US" altLang="zh-CN" sz="1600" b="1"/>
              <a:t>URL</a:t>
            </a:r>
            <a:r>
              <a:rPr lang="zh-CN" altLang="en-US" sz="1600" b="1"/>
              <a:t>过滤功能，支持对中文域名的过滤。</a:t>
            </a:r>
          </a:p>
          <a:p>
            <a:pPr eaLnBrk="1" hangingPunct="1">
              <a:spcBef>
                <a:spcPct val="0"/>
              </a:spcBef>
              <a:buFontTx/>
              <a:buNone/>
            </a:pPr>
            <a:r>
              <a:rPr lang="en-US" altLang="zh-CN" sz="1600" b="1"/>
              <a:t>2</a:t>
            </a:r>
            <a:r>
              <a:rPr lang="zh-CN" altLang="en-US" sz="1600" b="1"/>
              <a:t>、可以根据不同时间段的实际要求设定不同的</a:t>
            </a:r>
            <a:r>
              <a:rPr lang="en-US" altLang="zh-CN" sz="1600" b="1"/>
              <a:t>URL</a:t>
            </a:r>
            <a:r>
              <a:rPr lang="zh-CN" altLang="en-US" sz="1600" b="1"/>
              <a:t>过滤规则集，实现时间控制。</a:t>
            </a:r>
          </a:p>
          <a:p>
            <a:pPr eaLnBrk="1" hangingPunct="1">
              <a:spcBef>
                <a:spcPct val="0"/>
              </a:spcBef>
              <a:buFontTx/>
              <a:buNone/>
            </a:pPr>
            <a:r>
              <a:rPr lang="en-US" altLang="zh-CN" sz="1600" b="1"/>
              <a:t>3</a:t>
            </a:r>
            <a:r>
              <a:rPr lang="zh-CN" altLang="en-US" sz="1600" b="1"/>
              <a:t>、基于黑名单</a:t>
            </a:r>
            <a:r>
              <a:rPr lang="en-US" altLang="zh-CN" sz="1600" b="1"/>
              <a:t>/</a:t>
            </a:r>
            <a:r>
              <a:rPr lang="zh-CN" altLang="en-US" sz="1600" b="1"/>
              <a:t>白名单的安全过滤策略。当用户设置黑名单时，首先允许访问所有的</a:t>
            </a:r>
            <a:r>
              <a:rPr lang="en-US" altLang="zh-CN" sz="1600" b="1"/>
              <a:t>URL</a:t>
            </a:r>
            <a:r>
              <a:rPr lang="zh-CN" altLang="en-US" sz="1600" b="1"/>
              <a:t>，只对黑名</a:t>
            </a:r>
          </a:p>
          <a:p>
            <a:pPr eaLnBrk="1" hangingPunct="1">
              <a:spcBef>
                <a:spcPct val="0"/>
              </a:spcBef>
              <a:buFontTx/>
              <a:buNone/>
            </a:pPr>
            <a:r>
              <a:rPr lang="zh-CN" altLang="en-US" sz="1600" b="1"/>
              <a:t>     单中定义的</a:t>
            </a:r>
            <a:r>
              <a:rPr lang="en-US" altLang="zh-CN" sz="1600" b="1"/>
              <a:t>URL</a:t>
            </a:r>
            <a:r>
              <a:rPr lang="zh-CN" altLang="en-US" sz="1600" b="1"/>
              <a:t>进行封杀；当用户设置白名单时，首先禁止访问所有的</a:t>
            </a:r>
            <a:r>
              <a:rPr lang="en-US" altLang="zh-CN" sz="1600" b="1"/>
              <a:t>URL</a:t>
            </a:r>
            <a:r>
              <a:rPr lang="zh-CN" altLang="en-US" sz="1600" b="1"/>
              <a:t>，然后只允许访问白</a:t>
            </a:r>
          </a:p>
          <a:p>
            <a:pPr eaLnBrk="1" hangingPunct="1">
              <a:spcBef>
                <a:spcPct val="0"/>
              </a:spcBef>
              <a:buFontTx/>
              <a:buNone/>
            </a:pPr>
            <a:r>
              <a:rPr lang="zh-CN" altLang="en-US" sz="1600" b="1"/>
              <a:t>     名单中的</a:t>
            </a:r>
            <a:r>
              <a:rPr lang="en-US" altLang="zh-CN" sz="1600" b="1"/>
              <a:t>URL</a:t>
            </a:r>
            <a:r>
              <a:rPr lang="zh-CN" altLang="en-US" sz="1600" b="1"/>
              <a:t>。 </a:t>
            </a:r>
          </a:p>
          <a:p>
            <a:pPr eaLnBrk="1" hangingPunct="1">
              <a:spcBef>
                <a:spcPct val="0"/>
              </a:spcBef>
              <a:buFontTx/>
              <a:buNone/>
            </a:pPr>
            <a:r>
              <a:rPr lang="en-US" altLang="zh-CN" sz="1600" b="1"/>
              <a:t>4</a:t>
            </a:r>
            <a:r>
              <a:rPr lang="zh-CN" altLang="en-US" sz="1600" b="1"/>
              <a:t>、提供基于内容分类的</a:t>
            </a:r>
            <a:r>
              <a:rPr lang="en-US" altLang="zh-CN" sz="1600" b="1"/>
              <a:t>URL</a:t>
            </a:r>
            <a:r>
              <a:rPr lang="zh-CN" altLang="en-US" sz="1600" b="1"/>
              <a:t>过滤管理</a:t>
            </a:r>
          </a:p>
          <a:p>
            <a:pPr eaLnBrk="1" hangingPunct="1">
              <a:spcBef>
                <a:spcPct val="0"/>
              </a:spcBef>
              <a:buFontTx/>
              <a:buNone/>
            </a:pPr>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2484"/>
                                        </p:tgtEl>
                                        <p:attrNameLst>
                                          <p:attrName>style.visibility</p:attrName>
                                        </p:attrNameLst>
                                      </p:cBhvr>
                                      <p:to>
                                        <p:strVal val="visible"/>
                                      </p:to>
                                    </p:set>
                                    <p:animEffect transition="in" filter="wipe(down)">
                                      <p:cBhvr>
                                        <p:cTn id="7" dur="500"/>
                                        <p:tgtEl>
                                          <p:spTgt spid="62484"/>
                                        </p:tgtEl>
                                      </p:cBhvr>
                                    </p:animEffect>
                                  </p:childTnLst>
                                </p:cTn>
                              </p:par>
                            </p:childTnLst>
                          </p:cTn>
                        </p:par>
                        <p:par>
                          <p:cTn id="8" fill="hold" nodeType="afterGroup">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62480"/>
                                        </p:tgtEl>
                                        <p:attrNameLst>
                                          <p:attrName>style.visibility</p:attrName>
                                        </p:attrNameLst>
                                      </p:cBhvr>
                                      <p:to>
                                        <p:strVal val="visible"/>
                                      </p:to>
                                    </p:set>
                                    <p:anim calcmode="discrete" valueType="clr">
                                      <p:cBhvr override="childStyle">
                                        <p:cTn id="11" dur="100"/>
                                        <p:tgtEl>
                                          <p:spTgt spid="62480"/>
                                        </p:tgtEl>
                                        <p:attrNameLst>
                                          <p:attrName>style.color</p:attrName>
                                        </p:attrNameLst>
                                      </p:cBhvr>
                                      <p:tavLst>
                                        <p:tav tm="0">
                                          <p:val>
                                            <p:clrVal>
                                              <a:schemeClr val="accent2"/>
                                            </p:clrVal>
                                          </p:val>
                                        </p:tav>
                                        <p:tav tm="50000">
                                          <p:val>
                                            <p:clrVal>
                                              <a:schemeClr val="hlink"/>
                                            </p:clrVal>
                                          </p:val>
                                        </p:tav>
                                      </p:tavLst>
                                    </p:anim>
                                    <p:anim calcmode="discrete" valueType="clr">
                                      <p:cBhvr>
                                        <p:cTn id="12" dur="100"/>
                                        <p:tgtEl>
                                          <p:spTgt spid="62480"/>
                                        </p:tgtEl>
                                        <p:attrNameLst>
                                          <p:attrName>fillcolor</p:attrName>
                                        </p:attrNameLst>
                                      </p:cBhvr>
                                      <p:tavLst>
                                        <p:tav tm="0">
                                          <p:val>
                                            <p:clrVal>
                                              <a:schemeClr val="accent2"/>
                                            </p:clrVal>
                                          </p:val>
                                        </p:tav>
                                        <p:tav tm="50000">
                                          <p:val>
                                            <p:clrVal>
                                              <a:schemeClr val="hlink"/>
                                            </p:clrVal>
                                          </p:val>
                                        </p:tav>
                                      </p:tavLst>
                                    </p:anim>
                                    <p:set>
                                      <p:cBhvr>
                                        <p:cTn id="13" dur="100"/>
                                        <p:tgtEl>
                                          <p:spTgt spid="62480"/>
                                        </p:tgtEl>
                                        <p:attrNameLst>
                                          <p:attrName>fill.type</p:attrName>
                                        </p:attrNameLst>
                                      </p:cBhvr>
                                      <p:to>
                                        <p:strVal val="solid"/>
                                      </p:to>
                                    </p:set>
                                  </p:childTnLst>
                                </p:cTn>
                              </p:par>
                            </p:childTnLst>
                          </p:cTn>
                        </p:par>
                        <p:par>
                          <p:cTn id="14" fill="hold" nodeType="afterGroup">
                            <p:stCondLst>
                              <p:cond delay="1650"/>
                            </p:stCondLst>
                            <p:childTnLst>
                              <p:par>
                                <p:cTn id="15" presetID="0" presetClass="path" presetSubtype="0" accel="50000" decel="50000" fill="hold" grpId="1" nodeType="afterEffect">
                                  <p:stCondLst>
                                    <p:cond delay="0"/>
                                  </p:stCondLst>
                                  <p:iterate type="lt">
                                    <p:tmPct val="0"/>
                                  </p:iterate>
                                  <p:childTnLst>
                                    <p:animMotion origin="layout" path="M 2.77778E-6 -1.85185E-6 L 2.77778E-6 0.33334 L 0.21909 0.33334 " pathEditMode="relative" rAng="0" ptsTypes="AAA">
                                      <p:cBhvr>
                                        <p:cTn id="16" dur="2000" fill="hold"/>
                                        <p:tgtEl>
                                          <p:spTgt spid="62480"/>
                                        </p:tgtEl>
                                        <p:attrNameLst>
                                          <p:attrName>ppt_x</p:attrName>
                                          <p:attrName>ppt_y</p:attrName>
                                        </p:attrNameLst>
                                      </p:cBhvr>
                                      <p:rCtr x="10955" y="16667"/>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grpId="2" nodeType="clickEffect">
                                  <p:stCondLst>
                                    <p:cond delay="0"/>
                                  </p:stCondLst>
                                  <p:iterate type="lt">
                                    <p:tmPct val="0"/>
                                  </p:iterate>
                                  <p:childTnLst>
                                    <p:animMotion origin="layout" path="M 0.2191 0.33333 L 0.21928 0.0037 " pathEditMode="relative" rAng="0" ptsTypes="AA">
                                      <p:cBhvr>
                                        <p:cTn id="20" dur="2000" fill="hold"/>
                                        <p:tgtEl>
                                          <p:spTgt spid="62480"/>
                                        </p:tgtEl>
                                        <p:attrNameLst>
                                          <p:attrName>ppt_x</p:attrName>
                                          <p:attrName>ppt_y</p:attrName>
                                        </p:attrNameLst>
                                      </p:cBhvr>
                                      <p:rCtr x="0" y="-16481"/>
                                    </p:animMotion>
                                  </p:childTnLst>
                                </p:cTn>
                              </p:par>
                            </p:childTnLst>
                          </p:cTn>
                        </p:par>
                        <p:par>
                          <p:cTn id="21" fill="hold" nodeType="afterGroup">
                            <p:stCondLst>
                              <p:cond delay="20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62482"/>
                                        </p:tgtEl>
                                        <p:attrNameLst>
                                          <p:attrName>style.visibility</p:attrName>
                                        </p:attrNameLst>
                                      </p:cBhvr>
                                      <p:to>
                                        <p:strVal val="visible"/>
                                      </p:to>
                                    </p:set>
                                    <p:anim calcmode="discrete" valueType="clr">
                                      <p:cBhvr override="childStyle">
                                        <p:cTn id="24" dur="100"/>
                                        <p:tgtEl>
                                          <p:spTgt spid="62482"/>
                                        </p:tgtEl>
                                        <p:attrNameLst>
                                          <p:attrName>style.color</p:attrName>
                                        </p:attrNameLst>
                                      </p:cBhvr>
                                      <p:tavLst>
                                        <p:tav tm="0">
                                          <p:val>
                                            <p:clrVal>
                                              <a:schemeClr val="accent2"/>
                                            </p:clrVal>
                                          </p:val>
                                        </p:tav>
                                        <p:tav tm="50000">
                                          <p:val>
                                            <p:clrVal>
                                              <a:schemeClr val="hlink"/>
                                            </p:clrVal>
                                          </p:val>
                                        </p:tav>
                                      </p:tavLst>
                                    </p:anim>
                                    <p:anim calcmode="discrete" valueType="clr">
                                      <p:cBhvr>
                                        <p:cTn id="25" dur="100"/>
                                        <p:tgtEl>
                                          <p:spTgt spid="62482"/>
                                        </p:tgtEl>
                                        <p:attrNameLst>
                                          <p:attrName>fillcolor</p:attrName>
                                        </p:attrNameLst>
                                      </p:cBhvr>
                                      <p:tavLst>
                                        <p:tav tm="0">
                                          <p:val>
                                            <p:clrVal>
                                              <a:schemeClr val="accent2"/>
                                            </p:clrVal>
                                          </p:val>
                                        </p:tav>
                                        <p:tav tm="50000">
                                          <p:val>
                                            <p:clrVal>
                                              <a:schemeClr val="hlink"/>
                                            </p:clrVal>
                                          </p:val>
                                        </p:tav>
                                      </p:tavLst>
                                    </p:anim>
                                    <p:set>
                                      <p:cBhvr>
                                        <p:cTn id="26" dur="100"/>
                                        <p:tgtEl>
                                          <p:spTgt spid="62482"/>
                                        </p:tgtEl>
                                        <p:attrNameLst>
                                          <p:attrName>fill.type</p:attrName>
                                        </p:attrNameLst>
                                      </p:cBhvr>
                                      <p:to>
                                        <p:strVal val="solid"/>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62483"/>
                                        </p:tgtEl>
                                        <p:attrNameLst>
                                          <p:attrName>style.visibility</p:attrName>
                                        </p:attrNameLst>
                                      </p:cBhvr>
                                      <p:to>
                                        <p:strVal val="visible"/>
                                      </p:to>
                                    </p:set>
                                    <p:anim calcmode="lin" valueType="num">
                                      <p:cBhvr>
                                        <p:cTn id="31" dur="1000" fill="hold"/>
                                        <p:tgtEl>
                                          <p:spTgt spid="62483"/>
                                        </p:tgtEl>
                                        <p:attrNameLst>
                                          <p:attrName>ppt_w</p:attrName>
                                        </p:attrNameLst>
                                      </p:cBhvr>
                                      <p:tavLst>
                                        <p:tav tm="0">
                                          <p:val>
                                            <p:fltVal val="0"/>
                                          </p:val>
                                        </p:tav>
                                        <p:tav tm="100000">
                                          <p:val>
                                            <p:strVal val="#ppt_w"/>
                                          </p:val>
                                        </p:tav>
                                      </p:tavLst>
                                    </p:anim>
                                    <p:anim calcmode="lin" valueType="num">
                                      <p:cBhvr>
                                        <p:cTn id="32" dur="1000" fill="hold"/>
                                        <p:tgtEl>
                                          <p:spTgt spid="62483"/>
                                        </p:tgtEl>
                                        <p:attrNameLst>
                                          <p:attrName>ppt_h</p:attrName>
                                        </p:attrNameLst>
                                      </p:cBhvr>
                                      <p:tavLst>
                                        <p:tav tm="0">
                                          <p:val>
                                            <p:fltVal val="0"/>
                                          </p:val>
                                        </p:tav>
                                        <p:tav tm="100000">
                                          <p:val>
                                            <p:strVal val="#ppt_h"/>
                                          </p:val>
                                        </p:tav>
                                      </p:tavLst>
                                    </p:anim>
                                    <p:anim calcmode="lin" valueType="num">
                                      <p:cBhvr>
                                        <p:cTn id="33" dur="1000" fill="hold"/>
                                        <p:tgtEl>
                                          <p:spTgt spid="62483"/>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62483"/>
                                        </p:tgtEl>
                                        <p:attrNameLst>
                                          <p:attrName>ppt_y</p:attrName>
                                        </p:attrNameLst>
                                      </p:cBhvr>
                                      <p:tavLst>
                                        <p:tav tm="0" fmla="#ppt_y+(sin(-2*pi*(1-$))*-#ppt_x+cos(-2*pi*(1-$))*(1-#ppt_y))*(1-$)">
                                          <p:val>
                                            <p:fltVal val="0"/>
                                          </p:val>
                                        </p:tav>
                                        <p:tav tm="100000">
                                          <p:val>
                                            <p:fltVal val="1"/>
                                          </p:val>
                                        </p:tav>
                                      </p:tavLst>
                                    </p:anim>
                                  </p:childTnLst>
                                </p:cTn>
                              </p:par>
                            </p:childTnLst>
                          </p:cTn>
                        </p:par>
                        <p:par>
                          <p:cTn id="35" fill="hold" nodeType="afterGroup">
                            <p:stCondLst>
                              <p:cond delay="1000"/>
                            </p:stCondLst>
                            <p:childTnLst>
                              <p:par>
                                <p:cTn id="36" presetID="0" presetClass="path" presetSubtype="0" accel="50000" decel="50000" fill="hold" grpId="3" nodeType="afterEffect">
                                  <p:stCondLst>
                                    <p:cond delay="0"/>
                                  </p:stCondLst>
                                  <p:iterate type="lt">
                                    <p:tmPct val="0"/>
                                  </p:iterate>
                                  <p:childTnLst>
                                    <p:animMotion origin="layout" path="M 0.21927 0.0037 L 0.21927 0.3574 L 0.41788 0.3574 L 0.53872 0.19629 " pathEditMode="relative" rAng="0" ptsTypes="AAAA">
                                      <p:cBhvr>
                                        <p:cTn id="37" dur="2000" fill="hold"/>
                                        <p:tgtEl>
                                          <p:spTgt spid="62480"/>
                                        </p:tgtEl>
                                        <p:attrNameLst>
                                          <p:attrName>ppt_x</p:attrName>
                                          <p:attrName>ppt_y</p:attrName>
                                        </p:attrNameLst>
                                      </p:cBhvr>
                                      <p:rCtr x="15972" y="17685"/>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3" presetClass="entr" presetSubtype="16" fill="hold" nodeType="clickEffect">
                                  <p:stCondLst>
                                    <p:cond delay="0"/>
                                  </p:stCondLst>
                                  <p:childTnLst>
                                    <p:set>
                                      <p:cBhvr>
                                        <p:cTn id="41" dur="1" fill="hold">
                                          <p:stCondLst>
                                            <p:cond delay="0"/>
                                          </p:stCondLst>
                                        </p:cTn>
                                        <p:tgtEl>
                                          <p:spTgt spid="62479"/>
                                        </p:tgtEl>
                                        <p:attrNameLst>
                                          <p:attrName>style.visibility</p:attrName>
                                        </p:attrNameLst>
                                      </p:cBhvr>
                                      <p:to>
                                        <p:strVal val="visible"/>
                                      </p:to>
                                    </p:set>
                                    <p:anim calcmode="lin" valueType="num">
                                      <p:cBhvr>
                                        <p:cTn id="42" dur="500" fill="hold"/>
                                        <p:tgtEl>
                                          <p:spTgt spid="62479"/>
                                        </p:tgtEl>
                                        <p:attrNameLst>
                                          <p:attrName>ppt_w</p:attrName>
                                        </p:attrNameLst>
                                      </p:cBhvr>
                                      <p:tavLst>
                                        <p:tav tm="0">
                                          <p:val>
                                            <p:fltVal val="0"/>
                                          </p:val>
                                        </p:tav>
                                        <p:tav tm="100000">
                                          <p:val>
                                            <p:strVal val="#ppt_w"/>
                                          </p:val>
                                        </p:tav>
                                      </p:tavLst>
                                    </p:anim>
                                    <p:anim calcmode="lin" valueType="num">
                                      <p:cBhvr>
                                        <p:cTn id="43" dur="500" fill="hold"/>
                                        <p:tgtEl>
                                          <p:spTgt spid="62479"/>
                                        </p:tgtEl>
                                        <p:attrNameLst>
                                          <p:attrName>ppt_h</p:attrName>
                                        </p:attrNameLst>
                                      </p:cBhvr>
                                      <p:tavLst>
                                        <p:tav tm="0">
                                          <p:val>
                                            <p:fltVal val="0"/>
                                          </p:val>
                                        </p:tav>
                                        <p:tav tm="100000">
                                          <p:val>
                                            <p:strVal val="#ppt_h"/>
                                          </p:val>
                                        </p:tav>
                                      </p:tavLst>
                                    </p:anim>
                                  </p:childTnLst>
                                </p:cTn>
                              </p:par>
                            </p:childTnLst>
                          </p:cTn>
                        </p:par>
                        <p:par>
                          <p:cTn id="44" fill="hold" nodeType="afterGroup">
                            <p:stCondLst>
                              <p:cond delay="500"/>
                            </p:stCondLst>
                            <p:childTnLst>
                              <p:par>
                                <p:cTn id="45" presetID="0" presetClass="path" presetSubtype="0" accel="50000" decel="50000" fill="hold" nodeType="afterEffect">
                                  <p:stCondLst>
                                    <p:cond delay="0"/>
                                  </p:stCondLst>
                                  <p:childTnLst>
                                    <p:animMotion origin="layout" path="M 0.07049 -0.00787 L 0.07049 0.08287 L -0.0408 0.23287 L -0.59062 0.23287 L -0.59062 0.01065 " pathEditMode="relative" rAng="0" ptsTypes="AAAAA">
                                      <p:cBhvr>
                                        <p:cTn id="46" dur="2000" fill="hold"/>
                                        <p:tgtEl>
                                          <p:spTgt spid="62479"/>
                                        </p:tgtEl>
                                        <p:attrNameLst>
                                          <p:attrName>ppt_x</p:attrName>
                                          <p:attrName>ppt_y</p:attrName>
                                        </p:attrNameLst>
                                      </p:cBhvr>
                                      <p:rCtr x="-33056" y="12037"/>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nodeType="clickEffect">
                                  <p:stCondLst>
                                    <p:cond delay="0"/>
                                  </p:stCondLst>
                                  <p:childTnLst>
                                    <p:set>
                                      <p:cBhvr>
                                        <p:cTn id="50" dur="1" fill="hold">
                                          <p:stCondLst>
                                            <p:cond delay="0"/>
                                          </p:stCondLst>
                                        </p:cTn>
                                        <p:tgtEl>
                                          <p:spTgt spid="62479"/>
                                        </p:tgtEl>
                                        <p:attrNameLst>
                                          <p:attrName>style.visibility</p:attrName>
                                        </p:attrNameLst>
                                      </p:cBhvr>
                                      <p:to>
                                        <p:strVal val="hidden"/>
                                      </p:to>
                                    </p:set>
                                  </p:childTnLst>
                                </p:cTn>
                              </p:par>
                              <p:par>
                                <p:cTn id="51" presetID="1" presetClass="exit" presetSubtype="0" fill="hold" grpId="1" nodeType="withEffect">
                                  <p:stCondLst>
                                    <p:cond delay="0"/>
                                  </p:stCondLst>
                                  <p:iterate type="lt">
                                    <p:tmAbs val="0"/>
                                  </p:iterate>
                                  <p:childTnLst>
                                    <p:set>
                                      <p:cBhvr>
                                        <p:cTn id="52" dur="1" fill="hold">
                                          <p:stCondLst>
                                            <p:cond delay="0"/>
                                          </p:stCondLst>
                                        </p:cTn>
                                        <p:tgtEl>
                                          <p:spTgt spid="6248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62483"/>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62484"/>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62478"/>
                                        </p:tgtEl>
                                        <p:attrNameLst>
                                          <p:attrName>style.visibility</p:attrName>
                                        </p:attrNameLst>
                                      </p:cBhvr>
                                      <p:to>
                                        <p:strVal val="hidden"/>
                                      </p:to>
                                    </p:set>
                                  </p:childTnLst>
                                </p:cTn>
                              </p:par>
                              <p:par>
                                <p:cTn id="59" presetID="1" presetClass="exit" presetSubtype="0" fill="hold" grpId="4" nodeType="withEffect">
                                  <p:stCondLst>
                                    <p:cond delay="0"/>
                                  </p:stCondLst>
                                  <p:iterate type="lt">
                                    <p:tmAbs val="0"/>
                                  </p:iterate>
                                  <p:childTnLst>
                                    <p:set>
                                      <p:cBhvr>
                                        <p:cTn id="60" dur="1" fill="hold">
                                          <p:stCondLst>
                                            <p:cond delay="0"/>
                                          </p:stCondLst>
                                        </p:cTn>
                                        <p:tgtEl>
                                          <p:spTgt spid="62480"/>
                                        </p:tgtEl>
                                        <p:attrNameLst>
                                          <p:attrName>style.visibility</p:attrName>
                                        </p:attrNameLst>
                                      </p:cBhvr>
                                      <p:to>
                                        <p:strVal val="hidden"/>
                                      </p:to>
                                    </p:set>
                                  </p:childTnLst>
                                </p:cTn>
                              </p:par>
                            </p:childTnLst>
                          </p:cTn>
                        </p:par>
                        <p:par>
                          <p:cTn id="61" fill="hold" nodeType="afterGroup">
                            <p:stCondLst>
                              <p:cond delay="0"/>
                            </p:stCondLst>
                            <p:childTnLst>
                              <p:par>
                                <p:cTn id="62" presetID="12" presetClass="entr" presetSubtype="4" fill="hold" grpId="0" nodeType="afterEffect">
                                  <p:stCondLst>
                                    <p:cond delay="0"/>
                                  </p:stCondLst>
                                  <p:childTnLst>
                                    <p:set>
                                      <p:cBhvr>
                                        <p:cTn id="63" dur="1" fill="hold">
                                          <p:stCondLst>
                                            <p:cond delay="0"/>
                                          </p:stCondLst>
                                        </p:cTn>
                                        <p:tgtEl>
                                          <p:spTgt spid="62486"/>
                                        </p:tgtEl>
                                        <p:attrNameLst>
                                          <p:attrName>style.visibility</p:attrName>
                                        </p:attrNameLst>
                                      </p:cBhvr>
                                      <p:to>
                                        <p:strVal val="visible"/>
                                      </p:to>
                                    </p:set>
                                    <p:animEffect transition="in" filter="slide(fromBottom)">
                                      <p:cBhvr>
                                        <p:cTn id="64" dur="500"/>
                                        <p:tgtEl>
                                          <p:spTgt spid="62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0" grpId="0"/>
      <p:bldP spid="62480" grpId="1"/>
      <p:bldP spid="62480" grpId="2"/>
      <p:bldP spid="62480" grpId="3"/>
      <p:bldP spid="62480" grpId="4"/>
      <p:bldP spid="62482" grpId="0"/>
      <p:bldP spid="62482" grpId="1"/>
      <p:bldP spid="62483" grpId="0"/>
      <p:bldP spid="62483" grpId="1"/>
      <p:bldP spid="6248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47562" y="-3550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sp>
        <p:nvSpPr>
          <p:cNvPr id="10" name="文本框 9">
            <a:extLst>
              <a:ext uri="{FF2B5EF4-FFF2-40B4-BE49-F238E27FC236}">
                <a16:creationId xmlns:a16="http://schemas.microsoft.com/office/drawing/2014/main" id="{C5335DC1-F1DE-4023-9A13-6105A9FB76EE}"/>
              </a:ext>
            </a:extLst>
          </p:cNvPr>
          <p:cNvSpPr txBox="1"/>
          <p:nvPr/>
        </p:nvSpPr>
        <p:spPr>
          <a:xfrm>
            <a:off x="395536" y="1052736"/>
            <a:ext cx="8496944" cy="5186869"/>
          </a:xfrm>
          <a:prstGeom prst="rect">
            <a:avLst/>
          </a:prstGeom>
          <a:noFill/>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如果不限制</a:t>
            </a:r>
            <a:r>
              <a:rPr lang="en-US" altLang="zh-CN" sz="2800" dirty="0">
                <a:latin typeface="微软雅黑" panose="020B0503020204020204" pitchFamily="34" charset="-122"/>
                <a:ea typeface="微软雅黑" panose="020B0503020204020204" pitchFamily="34" charset="-122"/>
              </a:rPr>
              <a:t>Internet</a:t>
            </a:r>
            <a:r>
              <a:rPr lang="zh-CN" altLang="en-US" sz="2800" dirty="0">
                <a:latin typeface="微软雅黑" panose="020B0503020204020204" pitchFamily="34" charset="-122"/>
                <a:ea typeface="微软雅黑" panose="020B0503020204020204" pitchFamily="34" charset="-122"/>
              </a:rPr>
              <a:t>上的用户对企业内部网络的访问，将带来巨大的安全风险；同时，内部网络中的用户如果不受限制地访问外部网络（比如恶意网站），也可能会引入木马、病毒等安全风险。</a:t>
            </a:r>
            <a:endParaRPr lang="en-US" altLang="zh-CN" sz="2800" dirty="0">
              <a:latin typeface="微软雅黑" panose="020B0503020204020204" pitchFamily="34" charset="-122"/>
              <a:ea typeface="微软雅黑" panose="020B0503020204020204" pitchFamily="34" charset="-122"/>
            </a:endParaRPr>
          </a:p>
          <a:p>
            <a:pPr>
              <a:lnSpc>
                <a:spcPct val="150000"/>
              </a:lnSpc>
            </a:pPr>
            <a:endParaRPr lang="zh-CN" altLang="en-US"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为了抵挡内部和外部网络的各种风险，可以在内部网络与外部网络之间设置一道屏障，用于</a:t>
            </a:r>
            <a:r>
              <a:rPr lang="zh-CN" altLang="en-US" sz="2800" b="1" dirty="0">
                <a:solidFill>
                  <a:srgbClr val="00B0F0"/>
                </a:solidFill>
                <a:latin typeface="微软雅黑" panose="020B0503020204020204" pitchFamily="34" charset="-122"/>
                <a:ea typeface="微软雅黑" panose="020B0503020204020204" pitchFamily="34" charset="-122"/>
              </a:rPr>
              <a:t>过滤和监视</a:t>
            </a:r>
            <a:r>
              <a:rPr lang="zh-CN" altLang="en-US" sz="2800" dirty="0">
                <a:solidFill>
                  <a:srgbClr val="00B0F0"/>
                </a:solidFill>
                <a:latin typeface="微软雅黑" panose="020B0503020204020204" pitchFamily="34" charset="-122"/>
                <a:ea typeface="微软雅黑" panose="020B0503020204020204" pitchFamily="34" charset="-122"/>
              </a:rPr>
              <a:t>内外网络之间的数据流</a:t>
            </a:r>
            <a:r>
              <a:rPr lang="zh-CN" altLang="en-US" sz="2800" dirty="0">
                <a:latin typeface="微软雅黑" panose="020B0503020204020204" pitchFamily="34" charset="-122"/>
                <a:ea typeface="微软雅黑" panose="020B0503020204020204" pitchFamily="34" charset="-122"/>
              </a:rPr>
              <a:t>，这种</a:t>
            </a:r>
            <a:r>
              <a:rPr lang="zh-CN" altLang="en-US" sz="2800" dirty="0">
                <a:solidFill>
                  <a:srgbClr val="00B0F0"/>
                </a:solidFill>
                <a:latin typeface="微软雅黑" panose="020B0503020204020204" pitchFamily="34" charset="-122"/>
                <a:ea typeface="微软雅黑" panose="020B0503020204020204" pitchFamily="34" charset="-122"/>
              </a:rPr>
              <a:t>屏障</a:t>
            </a:r>
            <a:r>
              <a:rPr lang="zh-CN" altLang="en-US" sz="2800" dirty="0">
                <a:latin typeface="微软雅黑" panose="020B0503020204020204" pitchFamily="34" charset="-122"/>
                <a:ea typeface="微软雅黑" panose="020B0503020204020204" pitchFamily="34" charset="-122"/>
              </a:rPr>
              <a:t>就是防火墙。</a:t>
            </a:r>
          </a:p>
        </p:txBody>
      </p:sp>
    </p:spTree>
    <p:extLst>
      <p:ext uri="{BB962C8B-B14F-4D97-AF65-F5344CB8AC3E}">
        <p14:creationId xmlns:p14="http://schemas.microsoft.com/office/powerpoint/2010/main" val="1132808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E99B5D77-273D-43CF-8EBC-83A268FE8A71}"/>
              </a:ext>
            </a:extLst>
          </p:cNvPr>
          <p:cNvSpPr>
            <a:spLocks noGrp="1" noChangeArrowheads="1"/>
          </p:cNvSpPr>
          <p:nvPr>
            <p:ph type="title"/>
          </p:nvPr>
        </p:nvSpPr>
        <p:spPr>
          <a:xfrm>
            <a:off x="755650" y="549275"/>
            <a:ext cx="8229600" cy="719138"/>
          </a:xfrm>
        </p:spPr>
        <p:txBody>
          <a:bodyPr/>
          <a:lstStyle/>
          <a:p>
            <a:pPr eaLnBrk="1" hangingPunct="1"/>
            <a:r>
              <a:rPr lang="zh-CN" altLang="en-US" sz="2400" b="1"/>
              <a:t>地址绑定</a:t>
            </a:r>
          </a:p>
        </p:txBody>
      </p:sp>
      <p:sp>
        <p:nvSpPr>
          <p:cNvPr id="64515" name="Rectangle 4">
            <a:extLst>
              <a:ext uri="{FF2B5EF4-FFF2-40B4-BE49-F238E27FC236}">
                <a16:creationId xmlns:a16="http://schemas.microsoft.com/office/drawing/2014/main" id="{EB09D231-7900-42C8-8882-E241745FDE7C}"/>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4516" name="Picture 5" descr="台">
            <a:extLst>
              <a:ext uri="{FF2B5EF4-FFF2-40B4-BE49-F238E27FC236}">
                <a16:creationId xmlns:a16="http://schemas.microsoft.com/office/drawing/2014/main" id="{28170713-7675-4A1F-AA21-B621863A8C57}"/>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1763713" y="5876925"/>
            <a:ext cx="7429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6" descr="台">
            <a:extLst>
              <a:ext uri="{FF2B5EF4-FFF2-40B4-BE49-F238E27FC236}">
                <a16:creationId xmlns:a16="http://schemas.microsoft.com/office/drawing/2014/main" id="{1DEE228C-B454-4AB6-B2A6-D85911244384}"/>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1763713" y="5013325"/>
            <a:ext cx="7429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7" descr="台">
            <a:extLst>
              <a:ext uri="{FF2B5EF4-FFF2-40B4-BE49-F238E27FC236}">
                <a16:creationId xmlns:a16="http://schemas.microsoft.com/office/drawing/2014/main" id="{C5EB84C5-722C-47AD-BD29-CDA2EB35466A}"/>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1763713" y="4149725"/>
            <a:ext cx="74295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8" descr="交换">
            <a:extLst>
              <a:ext uri="{FF2B5EF4-FFF2-40B4-BE49-F238E27FC236}">
                <a16:creationId xmlns:a16="http://schemas.microsoft.com/office/drawing/2014/main" id="{32E95B11-398D-4B5B-AE47-609B34275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475" y="5229225"/>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9" descr="墙">
            <a:extLst>
              <a:ext uri="{FF2B5EF4-FFF2-40B4-BE49-F238E27FC236}">
                <a16:creationId xmlns:a16="http://schemas.microsoft.com/office/drawing/2014/main" id="{EF79E96C-F146-41CC-A011-065CB1899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4508500"/>
            <a:ext cx="312738"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1" name="Picture 10" descr="路由">
            <a:extLst>
              <a:ext uri="{FF2B5EF4-FFF2-40B4-BE49-F238E27FC236}">
                <a16:creationId xmlns:a16="http://schemas.microsoft.com/office/drawing/2014/main" id="{45B63623-918B-4734-B3B9-ED1612D6CB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5157788"/>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2" name="Picture 11" descr="internet">
            <a:extLst>
              <a:ext uri="{FF2B5EF4-FFF2-40B4-BE49-F238E27FC236}">
                <a16:creationId xmlns:a16="http://schemas.microsoft.com/office/drawing/2014/main" id="{3D050251-CC90-4F37-9AA1-D4F5FD7798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3933825"/>
            <a:ext cx="8636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3" name="Line 14">
            <a:extLst>
              <a:ext uri="{FF2B5EF4-FFF2-40B4-BE49-F238E27FC236}">
                <a16:creationId xmlns:a16="http://schemas.microsoft.com/office/drawing/2014/main" id="{9C4ACB86-6652-44CE-9975-699E958585DE}"/>
              </a:ext>
            </a:extLst>
          </p:cNvPr>
          <p:cNvSpPr>
            <a:spLocks noChangeShapeType="1"/>
          </p:cNvSpPr>
          <p:nvPr/>
        </p:nvSpPr>
        <p:spPr bwMode="auto">
          <a:xfrm>
            <a:off x="3059113" y="4437063"/>
            <a:ext cx="0" cy="18002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4" name="Line 15">
            <a:extLst>
              <a:ext uri="{FF2B5EF4-FFF2-40B4-BE49-F238E27FC236}">
                <a16:creationId xmlns:a16="http://schemas.microsoft.com/office/drawing/2014/main" id="{F8BB8B69-BB46-4A83-84F6-8C3C30ED478B}"/>
              </a:ext>
            </a:extLst>
          </p:cNvPr>
          <p:cNvSpPr>
            <a:spLocks noChangeShapeType="1"/>
          </p:cNvSpPr>
          <p:nvPr/>
        </p:nvSpPr>
        <p:spPr bwMode="auto">
          <a:xfrm>
            <a:off x="2339975" y="4437063"/>
            <a:ext cx="719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5" name="Line 16">
            <a:extLst>
              <a:ext uri="{FF2B5EF4-FFF2-40B4-BE49-F238E27FC236}">
                <a16:creationId xmlns:a16="http://schemas.microsoft.com/office/drawing/2014/main" id="{D87244C3-A33F-49A5-BA97-C7543C5C8B64}"/>
              </a:ext>
            </a:extLst>
          </p:cNvPr>
          <p:cNvSpPr>
            <a:spLocks noChangeShapeType="1"/>
          </p:cNvSpPr>
          <p:nvPr/>
        </p:nvSpPr>
        <p:spPr bwMode="auto">
          <a:xfrm>
            <a:off x="2339975" y="5373688"/>
            <a:ext cx="719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6" name="Line 17">
            <a:extLst>
              <a:ext uri="{FF2B5EF4-FFF2-40B4-BE49-F238E27FC236}">
                <a16:creationId xmlns:a16="http://schemas.microsoft.com/office/drawing/2014/main" id="{96550C1E-4F52-4CA1-A8D2-35B5DF7E4254}"/>
              </a:ext>
            </a:extLst>
          </p:cNvPr>
          <p:cNvSpPr>
            <a:spLocks noChangeShapeType="1"/>
          </p:cNvSpPr>
          <p:nvPr/>
        </p:nvSpPr>
        <p:spPr bwMode="auto">
          <a:xfrm>
            <a:off x="2339975" y="6237288"/>
            <a:ext cx="7191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7" name="Line 18">
            <a:extLst>
              <a:ext uri="{FF2B5EF4-FFF2-40B4-BE49-F238E27FC236}">
                <a16:creationId xmlns:a16="http://schemas.microsoft.com/office/drawing/2014/main" id="{E67FEB18-73F5-4E65-AF74-4A0B1B13CDBC}"/>
              </a:ext>
            </a:extLst>
          </p:cNvPr>
          <p:cNvSpPr>
            <a:spLocks noChangeShapeType="1"/>
          </p:cNvSpPr>
          <p:nvPr/>
        </p:nvSpPr>
        <p:spPr bwMode="auto">
          <a:xfrm>
            <a:off x="2700338" y="5373688"/>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8" name="Line 19">
            <a:extLst>
              <a:ext uri="{FF2B5EF4-FFF2-40B4-BE49-F238E27FC236}">
                <a16:creationId xmlns:a16="http://schemas.microsoft.com/office/drawing/2014/main" id="{56CBF94D-31A9-4567-AB83-F319418E10AE}"/>
              </a:ext>
            </a:extLst>
          </p:cNvPr>
          <p:cNvSpPr>
            <a:spLocks noChangeShapeType="1"/>
          </p:cNvSpPr>
          <p:nvPr/>
        </p:nvSpPr>
        <p:spPr bwMode="auto">
          <a:xfrm>
            <a:off x="4356100" y="5373688"/>
            <a:ext cx="7921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29" name="Line 20">
            <a:extLst>
              <a:ext uri="{FF2B5EF4-FFF2-40B4-BE49-F238E27FC236}">
                <a16:creationId xmlns:a16="http://schemas.microsoft.com/office/drawing/2014/main" id="{18F3CE19-47F6-4EA6-AEB6-407E053D6068}"/>
              </a:ext>
            </a:extLst>
          </p:cNvPr>
          <p:cNvSpPr>
            <a:spLocks noChangeShapeType="1"/>
          </p:cNvSpPr>
          <p:nvPr/>
        </p:nvSpPr>
        <p:spPr bwMode="auto">
          <a:xfrm>
            <a:off x="5292725" y="5373688"/>
            <a:ext cx="9350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0" name="Line 21">
            <a:extLst>
              <a:ext uri="{FF2B5EF4-FFF2-40B4-BE49-F238E27FC236}">
                <a16:creationId xmlns:a16="http://schemas.microsoft.com/office/drawing/2014/main" id="{CDBC7F67-8F8D-4220-AB7D-937F4BB2E14B}"/>
              </a:ext>
            </a:extLst>
          </p:cNvPr>
          <p:cNvSpPr>
            <a:spLocks noChangeShapeType="1"/>
          </p:cNvSpPr>
          <p:nvPr/>
        </p:nvSpPr>
        <p:spPr bwMode="auto">
          <a:xfrm flipV="1">
            <a:off x="7019925" y="4581525"/>
            <a:ext cx="358775"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1" name="Text Box 22">
            <a:extLst>
              <a:ext uri="{FF2B5EF4-FFF2-40B4-BE49-F238E27FC236}">
                <a16:creationId xmlns:a16="http://schemas.microsoft.com/office/drawing/2014/main" id="{E38ECE2E-2F8C-4E29-8173-03517002C69C}"/>
              </a:ext>
            </a:extLst>
          </p:cNvPr>
          <p:cNvSpPr txBox="1">
            <a:spLocks noChangeArrowheads="1"/>
          </p:cNvSpPr>
          <p:nvPr/>
        </p:nvSpPr>
        <p:spPr bwMode="auto">
          <a:xfrm>
            <a:off x="323850" y="4292600"/>
            <a:ext cx="152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en-US" altLang="zh-CN" sz="1200" b="1"/>
              <a:t>00-50-04-BB-71-A6</a:t>
            </a:r>
          </a:p>
        </p:txBody>
      </p:sp>
      <p:sp>
        <p:nvSpPr>
          <p:cNvPr id="64532" name="Text Box 23">
            <a:extLst>
              <a:ext uri="{FF2B5EF4-FFF2-40B4-BE49-F238E27FC236}">
                <a16:creationId xmlns:a16="http://schemas.microsoft.com/office/drawing/2014/main" id="{8BBA9D2C-406F-4009-BF79-8016B245F4E9}"/>
              </a:ext>
            </a:extLst>
          </p:cNvPr>
          <p:cNvSpPr txBox="1">
            <a:spLocks noChangeArrowheads="1"/>
          </p:cNvSpPr>
          <p:nvPr/>
        </p:nvSpPr>
        <p:spPr bwMode="auto">
          <a:xfrm>
            <a:off x="323850" y="5157788"/>
            <a:ext cx="1549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en-US" altLang="zh-CN" sz="1200" b="1"/>
              <a:t>00-50-04-BB-71-BC</a:t>
            </a:r>
          </a:p>
        </p:txBody>
      </p:sp>
      <p:sp>
        <p:nvSpPr>
          <p:cNvPr id="64533" name="Text Box 24">
            <a:extLst>
              <a:ext uri="{FF2B5EF4-FFF2-40B4-BE49-F238E27FC236}">
                <a16:creationId xmlns:a16="http://schemas.microsoft.com/office/drawing/2014/main" id="{6A24E6BE-5DBB-4D0B-AF07-0E508FE82F6A}"/>
              </a:ext>
            </a:extLst>
          </p:cNvPr>
          <p:cNvSpPr txBox="1">
            <a:spLocks noChangeArrowheads="1"/>
          </p:cNvSpPr>
          <p:nvPr/>
        </p:nvSpPr>
        <p:spPr bwMode="auto">
          <a:xfrm>
            <a:off x="323850" y="5949950"/>
            <a:ext cx="152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en-US" altLang="zh-CN" sz="1200" b="1"/>
              <a:t>00-50-04-BB-71-C4</a:t>
            </a:r>
          </a:p>
        </p:txBody>
      </p:sp>
      <p:sp>
        <p:nvSpPr>
          <p:cNvPr id="64534" name="Text Box 25">
            <a:extLst>
              <a:ext uri="{FF2B5EF4-FFF2-40B4-BE49-F238E27FC236}">
                <a16:creationId xmlns:a16="http://schemas.microsoft.com/office/drawing/2014/main" id="{EE0B68CE-D2BE-4440-9973-6BD43AB6FC20}"/>
              </a:ext>
            </a:extLst>
          </p:cNvPr>
          <p:cNvSpPr txBox="1">
            <a:spLocks noChangeArrowheads="1"/>
          </p:cNvSpPr>
          <p:nvPr/>
        </p:nvSpPr>
        <p:spPr bwMode="auto">
          <a:xfrm>
            <a:off x="1042988" y="4076700"/>
            <a:ext cx="8032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HOST  A</a:t>
            </a:r>
          </a:p>
        </p:txBody>
      </p:sp>
      <p:sp>
        <p:nvSpPr>
          <p:cNvPr id="64535" name="Text Box 26">
            <a:extLst>
              <a:ext uri="{FF2B5EF4-FFF2-40B4-BE49-F238E27FC236}">
                <a16:creationId xmlns:a16="http://schemas.microsoft.com/office/drawing/2014/main" id="{CA82BD4D-B870-40B0-9C26-A8F6998E6AC6}"/>
              </a:ext>
            </a:extLst>
          </p:cNvPr>
          <p:cNvSpPr txBox="1">
            <a:spLocks noChangeArrowheads="1"/>
          </p:cNvSpPr>
          <p:nvPr/>
        </p:nvSpPr>
        <p:spPr bwMode="auto">
          <a:xfrm>
            <a:off x="1042988" y="4941888"/>
            <a:ext cx="8032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HOST  B</a:t>
            </a:r>
          </a:p>
        </p:txBody>
      </p:sp>
      <p:sp>
        <p:nvSpPr>
          <p:cNvPr id="64536" name="Text Box 27">
            <a:extLst>
              <a:ext uri="{FF2B5EF4-FFF2-40B4-BE49-F238E27FC236}">
                <a16:creationId xmlns:a16="http://schemas.microsoft.com/office/drawing/2014/main" id="{67E530AA-553C-4333-BCAD-7FCEC50845F4}"/>
              </a:ext>
            </a:extLst>
          </p:cNvPr>
          <p:cNvSpPr txBox="1">
            <a:spLocks noChangeArrowheads="1"/>
          </p:cNvSpPr>
          <p:nvPr/>
        </p:nvSpPr>
        <p:spPr bwMode="auto">
          <a:xfrm>
            <a:off x="1042988" y="5734050"/>
            <a:ext cx="8032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HOST  C</a:t>
            </a:r>
          </a:p>
        </p:txBody>
      </p:sp>
      <p:sp>
        <p:nvSpPr>
          <p:cNvPr id="63516" name="Text Box 28">
            <a:extLst>
              <a:ext uri="{FF2B5EF4-FFF2-40B4-BE49-F238E27FC236}">
                <a16:creationId xmlns:a16="http://schemas.microsoft.com/office/drawing/2014/main" id="{D021CE7F-437D-4779-AC0E-21D96F8F15E7}"/>
              </a:ext>
            </a:extLst>
          </p:cNvPr>
          <p:cNvSpPr txBox="1">
            <a:spLocks noChangeArrowheads="1"/>
          </p:cNvSpPr>
          <p:nvPr/>
        </p:nvSpPr>
        <p:spPr bwMode="auto">
          <a:xfrm>
            <a:off x="1042988" y="4076700"/>
            <a:ext cx="8032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HOST  A</a:t>
            </a:r>
          </a:p>
        </p:txBody>
      </p:sp>
      <p:sp>
        <p:nvSpPr>
          <p:cNvPr id="63517" name="Text Box 29">
            <a:extLst>
              <a:ext uri="{FF2B5EF4-FFF2-40B4-BE49-F238E27FC236}">
                <a16:creationId xmlns:a16="http://schemas.microsoft.com/office/drawing/2014/main" id="{584C3C98-875D-44BB-959C-95C77F8581AD}"/>
              </a:ext>
            </a:extLst>
          </p:cNvPr>
          <p:cNvSpPr txBox="1">
            <a:spLocks noChangeArrowheads="1"/>
          </p:cNvSpPr>
          <p:nvPr/>
        </p:nvSpPr>
        <p:spPr bwMode="auto">
          <a:xfrm>
            <a:off x="1042988" y="4941888"/>
            <a:ext cx="8032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HOST  B</a:t>
            </a:r>
          </a:p>
        </p:txBody>
      </p:sp>
      <p:sp>
        <p:nvSpPr>
          <p:cNvPr id="63518" name="Text Box 30">
            <a:extLst>
              <a:ext uri="{FF2B5EF4-FFF2-40B4-BE49-F238E27FC236}">
                <a16:creationId xmlns:a16="http://schemas.microsoft.com/office/drawing/2014/main" id="{8B549DA2-5915-4BF5-AD1F-3DF422257D08}"/>
              </a:ext>
            </a:extLst>
          </p:cNvPr>
          <p:cNvSpPr txBox="1">
            <a:spLocks noChangeArrowheads="1"/>
          </p:cNvSpPr>
          <p:nvPr/>
        </p:nvSpPr>
        <p:spPr bwMode="auto">
          <a:xfrm>
            <a:off x="1042988" y="5734050"/>
            <a:ext cx="8032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HOST  C</a:t>
            </a:r>
          </a:p>
        </p:txBody>
      </p:sp>
      <p:sp>
        <p:nvSpPr>
          <p:cNvPr id="63519" name="Text Box 31">
            <a:extLst>
              <a:ext uri="{FF2B5EF4-FFF2-40B4-BE49-F238E27FC236}">
                <a16:creationId xmlns:a16="http://schemas.microsoft.com/office/drawing/2014/main" id="{1249C0DB-8384-44C2-AF5C-C79CE87D6C16}"/>
              </a:ext>
            </a:extLst>
          </p:cNvPr>
          <p:cNvSpPr txBox="1">
            <a:spLocks noChangeArrowheads="1"/>
          </p:cNvSpPr>
          <p:nvPr/>
        </p:nvSpPr>
        <p:spPr bwMode="auto">
          <a:xfrm>
            <a:off x="827088" y="4508500"/>
            <a:ext cx="98583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FF3300"/>
                </a:solidFill>
              </a:rPr>
              <a:t>192.168.0.1</a:t>
            </a:r>
          </a:p>
        </p:txBody>
      </p:sp>
      <p:sp>
        <p:nvSpPr>
          <p:cNvPr id="63521" name="Text Box 33">
            <a:extLst>
              <a:ext uri="{FF2B5EF4-FFF2-40B4-BE49-F238E27FC236}">
                <a16:creationId xmlns:a16="http://schemas.microsoft.com/office/drawing/2014/main" id="{3A09D1F0-08BF-44DD-B288-EF5BC190C4E0}"/>
              </a:ext>
            </a:extLst>
          </p:cNvPr>
          <p:cNvSpPr txBox="1">
            <a:spLocks noChangeArrowheads="1"/>
          </p:cNvSpPr>
          <p:nvPr/>
        </p:nvSpPr>
        <p:spPr bwMode="auto">
          <a:xfrm>
            <a:off x="827088" y="5373688"/>
            <a:ext cx="9858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FF3300"/>
                </a:solidFill>
              </a:rPr>
              <a:t>192.168.0.2</a:t>
            </a:r>
          </a:p>
        </p:txBody>
      </p:sp>
      <p:sp>
        <p:nvSpPr>
          <p:cNvPr id="63522" name="Text Box 34">
            <a:extLst>
              <a:ext uri="{FF2B5EF4-FFF2-40B4-BE49-F238E27FC236}">
                <a16:creationId xmlns:a16="http://schemas.microsoft.com/office/drawing/2014/main" id="{E323E45D-A504-4FEF-BEB1-6E96C2D43654}"/>
              </a:ext>
            </a:extLst>
          </p:cNvPr>
          <p:cNvSpPr txBox="1">
            <a:spLocks noChangeArrowheads="1"/>
          </p:cNvSpPr>
          <p:nvPr/>
        </p:nvSpPr>
        <p:spPr bwMode="auto">
          <a:xfrm>
            <a:off x="827088" y="6237288"/>
            <a:ext cx="9858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FF3300"/>
                </a:solidFill>
              </a:rPr>
              <a:t>192.168.0.1</a:t>
            </a:r>
          </a:p>
        </p:txBody>
      </p:sp>
      <p:sp>
        <p:nvSpPr>
          <p:cNvPr id="63523" name="Text Box 35">
            <a:extLst>
              <a:ext uri="{FF2B5EF4-FFF2-40B4-BE49-F238E27FC236}">
                <a16:creationId xmlns:a16="http://schemas.microsoft.com/office/drawing/2014/main" id="{82ADEF92-C07F-4A65-AB91-160048B80267}"/>
              </a:ext>
            </a:extLst>
          </p:cNvPr>
          <p:cNvSpPr txBox="1">
            <a:spLocks noChangeArrowheads="1"/>
          </p:cNvSpPr>
          <p:nvPr/>
        </p:nvSpPr>
        <p:spPr bwMode="auto">
          <a:xfrm>
            <a:off x="5651500" y="2924175"/>
            <a:ext cx="3038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BIND 192.168.0.1 TO 00-50-04-BB-71-A6</a:t>
            </a:r>
          </a:p>
        </p:txBody>
      </p:sp>
      <p:sp>
        <p:nvSpPr>
          <p:cNvPr id="63524" name="Text Box 36">
            <a:extLst>
              <a:ext uri="{FF2B5EF4-FFF2-40B4-BE49-F238E27FC236}">
                <a16:creationId xmlns:a16="http://schemas.microsoft.com/office/drawing/2014/main" id="{32E159AF-AECE-4914-91C1-D34C0E8A8180}"/>
              </a:ext>
            </a:extLst>
          </p:cNvPr>
          <p:cNvSpPr txBox="1">
            <a:spLocks noChangeArrowheads="1"/>
          </p:cNvSpPr>
          <p:nvPr/>
        </p:nvSpPr>
        <p:spPr bwMode="auto">
          <a:xfrm>
            <a:off x="5651500" y="2924175"/>
            <a:ext cx="30638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BIND 192.168.0.2 TO 00-50-04-BB-71-BC</a:t>
            </a:r>
          </a:p>
        </p:txBody>
      </p:sp>
      <p:sp>
        <p:nvSpPr>
          <p:cNvPr id="63525" name="Text Box 37">
            <a:extLst>
              <a:ext uri="{FF2B5EF4-FFF2-40B4-BE49-F238E27FC236}">
                <a16:creationId xmlns:a16="http://schemas.microsoft.com/office/drawing/2014/main" id="{F6816AF0-9933-411F-BE3F-6921ADD51E8A}"/>
              </a:ext>
            </a:extLst>
          </p:cNvPr>
          <p:cNvSpPr txBox="1">
            <a:spLocks noChangeArrowheads="1"/>
          </p:cNvSpPr>
          <p:nvPr/>
        </p:nvSpPr>
        <p:spPr bwMode="auto">
          <a:xfrm>
            <a:off x="5292725" y="3213100"/>
            <a:ext cx="3314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FF3300"/>
                </a:solidFill>
              </a:rPr>
              <a:t>MAC</a:t>
            </a:r>
            <a:r>
              <a:rPr lang="zh-CN" altLang="en-US" sz="1200" b="1">
                <a:solidFill>
                  <a:srgbClr val="FF3300"/>
                </a:solidFill>
              </a:rPr>
              <a:t>地址与绑定的</a:t>
            </a:r>
            <a:r>
              <a:rPr lang="en-US" altLang="zh-CN" sz="1200" b="1">
                <a:solidFill>
                  <a:srgbClr val="FF3300"/>
                </a:solidFill>
              </a:rPr>
              <a:t>MAC</a:t>
            </a:r>
            <a:r>
              <a:rPr lang="zh-CN" altLang="en-US" sz="1200" b="1">
                <a:solidFill>
                  <a:srgbClr val="FF3300"/>
                </a:solidFill>
              </a:rPr>
              <a:t>地址不一致，丢弃该包</a:t>
            </a:r>
          </a:p>
        </p:txBody>
      </p:sp>
      <p:sp>
        <p:nvSpPr>
          <p:cNvPr id="63526" name="Text Box 38">
            <a:extLst>
              <a:ext uri="{FF2B5EF4-FFF2-40B4-BE49-F238E27FC236}">
                <a16:creationId xmlns:a16="http://schemas.microsoft.com/office/drawing/2014/main" id="{E36FC55E-4396-4DB6-99FB-43D4D9A55794}"/>
              </a:ext>
            </a:extLst>
          </p:cNvPr>
          <p:cNvSpPr txBox="1">
            <a:spLocks noChangeArrowheads="1"/>
          </p:cNvSpPr>
          <p:nvPr/>
        </p:nvSpPr>
        <p:spPr bwMode="auto">
          <a:xfrm>
            <a:off x="1835150" y="1916113"/>
            <a:ext cx="2185988"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r>
              <a:rPr lang="zh-CN" altLang="en-US" sz="2400"/>
              <a:t>、自动学习</a:t>
            </a:r>
          </a:p>
          <a:p>
            <a:pPr eaLnBrk="1" hangingPunct="1">
              <a:spcBef>
                <a:spcPct val="0"/>
              </a:spcBef>
              <a:buFontTx/>
              <a:buNone/>
            </a:pPr>
            <a:r>
              <a:rPr lang="en-US" altLang="zh-CN" sz="2400"/>
              <a:t>2</a:t>
            </a:r>
            <a:r>
              <a:rPr lang="zh-CN" altLang="en-US" sz="2400"/>
              <a:t>、防止</a:t>
            </a:r>
            <a:r>
              <a:rPr lang="en-US" altLang="zh-CN" sz="2400"/>
              <a:t>IP</a:t>
            </a:r>
            <a:r>
              <a:rPr lang="zh-CN" altLang="en-US" sz="2400"/>
              <a:t>盗用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63519"/>
                                        </p:tgtEl>
                                        <p:attrNameLst>
                                          <p:attrName>style.visibility</p:attrName>
                                        </p:attrNameLst>
                                      </p:cBhvr>
                                      <p:to>
                                        <p:strVal val="visible"/>
                                      </p:to>
                                    </p:set>
                                    <p:anim calcmode="discrete" valueType="clr">
                                      <p:cBhvr override="childStyle">
                                        <p:cTn id="7" dur="100"/>
                                        <p:tgtEl>
                                          <p:spTgt spid="63519"/>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63519"/>
                                        </p:tgtEl>
                                        <p:attrNameLst>
                                          <p:attrName>fillcolor</p:attrName>
                                        </p:attrNameLst>
                                      </p:cBhvr>
                                      <p:tavLst>
                                        <p:tav tm="0">
                                          <p:val>
                                            <p:clrVal>
                                              <a:schemeClr val="accent2"/>
                                            </p:clrVal>
                                          </p:val>
                                        </p:tav>
                                        <p:tav tm="50000">
                                          <p:val>
                                            <p:clrVal>
                                              <a:schemeClr val="hlink"/>
                                            </p:clrVal>
                                          </p:val>
                                        </p:tav>
                                      </p:tavLst>
                                    </p:anim>
                                    <p:set>
                                      <p:cBhvr>
                                        <p:cTn id="9" dur="100"/>
                                        <p:tgtEl>
                                          <p:spTgt spid="63519"/>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grpId="0" nodeType="clickEffect">
                                  <p:stCondLst>
                                    <p:cond delay="0"/>
                                  </p:stCondLst>
                                  <p:childTnLst>
                                    <p:animMotion origin="layout" path="M 0.04895 0.00232 L 0.17534 0.00232 L 0.17534 0.17084 L 0.41423 0.17084 L 0.41423 -0.17176 " pathEditMode="relative" ptsTypes="AAAAA">
                                      <p:cBhvr>
                                        <p:cTn id="13" dur="2000" fill="hold"/>
                                        <p:tgtEl>
                                          <p:spTgt spid="63516"/>
                                        </p:tgtEl>
                                        <p:attrNameLst>
                                          <p:attrName>ppt_x</p:attrName>
                                          <p:attrName>ppt_y</p:attrName>
                                        </p:attrNameLst>
                                      </p:cBhvr>
                                    </p:animMotion>
                                  </p:childTnLst>
                                </p:cTn>
                              </p:par>
                            </p:childTnLst>
                          </p:cTn>
                        </p:par>
                        <p:par>
                          <p:cTn id="14" fill="hold" nodeType="afterGroup">
                            <p:stCondLst>
                              <p:cond delay="2000"/>
                            </p:stCondLst>
                            <p:childTnLst>
                              <p:par>
                                <p:cTn id="15" presetID="27" presetClass="entr" presetSubtype="0" fill="hold" grpId="0" nodeType="afterEffect">
                                  <p:stCondLst>
                                    <p:cond delay="0"/>
                                  </p:stCondLst>
                                  <p:iterate type="lt">
                                    <p:tmPct val="50000"/>
                                  </p:iterate>
                                  <p:childTnLst>
                                    <p:set>
                                      <p:cBhvr>
                                        <p:cTn id="16" dur="1" fill="hold">
                                          <p:stCondLst>
                                            <p:cond delay="0"/>
                                          </p:stCondLst>
                                        </p:cTn>
                                        <p:tgtEl>
                                          <p:spTgt spid="63523"/>
                                        </p:tgtEl>
                                        <p:attrNameLst>
                                          <p:attrName>style.visibility</p:attrName>
                                        </p:attrNameLst>
                                      </p:cBhvr>
                                      <p:to>
                                        <p:strVal val="visible"/>
                                      </p:to>
                                    </p:set>
                                    <p:anim calcmode="discrete" valueType="clr">
                                      <p:cBhvr override="childStyle">
                                        <p:cTn id="17" dur="100"/>
                                        <p:tgtEl>
                                          <p:spTgt spid="63523"/>
                                        </p:tgtEl>
                                        <p:attrNameLst>
                                          <p:attrName>style.color</p:attrName>
                                        </p:attrNameLst>
                                      </p:cBhvr>
                                      <p:tavLst>
                                        <p:tav tm="0">
                                          <p:val>
                                            <p:clrVal>
                                              <a:schemeClr val="accent2"/>
                                            </p:clrVal>
                                          </p:val>
                                        </p:tav>
                                        <p:tav tm="50000">
                                          <p:val>
                                            <p:clrVal>
                                              <a:schemeClr val="hlink"/>
                                            </p:clrVal>
                                          </p:val>
                                        </p:tav>
                                      </p:tavLst>
                                    </p:anim>
                                    <p:anim calcmode="discrete" valueType="clr">
                                      <p:cBhvr>
                                        <p:cTn id="18" dur="100"/>
                                        <p:tgtEl>
                                          <p:spTgt spid="63523"/>
                                        </p:tgtEl>
                                        <p:attrNameLst>
                                          <p:attrName>fillcolor</p:attrName>
                                        </p:attrNameLst>
                                      </p:cBhvr>
                                      <p:tavLst>
                                        <p:tav tm="0">
                                          <p:val>
                                            <p:clrVal>
                                              <a:schemeClr val="accent2"/>
                                            </p:clrVal>
                                          </p:val>
                                        </p:tav>
                                        <p:tav tm="50000">
                                          <p:val>
                                            <p:clrVal>
                                              <a:schemeClr val="hlink"/>
                                            </p:clrVal>
                                          </p:val>
                                        </p:tav>
                                      </p:tavLst>
                                    </p:anim>
                                    <p:set>
                                      <p:cBhvr>
                                        <p:cTn id="19" dur="100"/>
                                        <p:tgtEl>
                                          <p:spTgt spid="63523"/>
                                        </p:tgtEl>
                                        <p:attrNameLst>
                                          <p:attrName>fill.type</p:attrName>
                                        </p:attrNameLst>
                                      </p:cBhvr>
                                      <p:to>
                                        <p:strVal val="solid"/>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grpId="1" nodeType="clickEffect">
                                  <p:stCondLst>
                                    <p:cond delay="0"/>
                                  </p:stCondLst>
                                  <p:childTnLst>
                                    <p:animMotion origin="layout" path="M 0.41423 -0.17176 L 0.41423 0.17084 L 0.5684 0.17084 L 0.66562 -0.04768 " pathEditMode="relative" rAng="0" ptsTypes="AAAA">
                                      <p:cBhvr>
                                        <p:cTn id="23" dur="2000" fill="hold"/>
                                        <p:tgtEl>
                                          <p:spTgt spid="63516"/>
                                        </p:tgtEl>
                                        <p:attrNameLst>
                                          <p:attrName>ppt_x</p:attrName>
                                          <p:attrName>ppt_y</p:attrName>
                                        </p:attrNameLst>
                                      </p:cBhvr>
                                      <p:rCtr x="12569" y="17130"/>
                                    </p:animMotion>
                                  </p:childTnLst>
                                </p:cTn>
                              </p:par>
                              <p:par>
                                <p:cTn id="24" presetID="1" presetClass="exit" presetSubtype="0" fill="hold" grpId="1" nodeType="withEffect">
                                  <p:stCondLst>
                                    <p:cond delay="0"/>
                                  </p:stCondLst>
                                  <p:iterate type="lt">
                                    <p:tmAbs val="0"/>
                                  </p:iterate>
                                  <p:childTnLst>
                                    <p:set>
                                      <p:cBhvr>
                                        <p:cTn id="25" dur="1" fill="hold">
                                          <p:stCondLst>
                                            <p:cond delay="0"/>
                                          </p:stCondLst>
                                        </p:cTn>
                                        <p:tgtEl>
                                          <p:spTgt spid="63523"/>
                                        </p:tgtEl>
                                        <p:attrNameLst>
                                          <p:attrName>style.visibility</p:attrName>
                                        </p:attrNameLst>
                                      </p:cBhvr>
                                      <p:to>
                                        <p:strVal val="hidden"/>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27" presetClass="entr" presetSubtype="0" fill="hold" grpId="0" nodeType="clickEffect">
                                  <p:stCondLst>
                                    <p:cond delay="0"/>
                                  </p:stCondLst>
                                  <p:iterate type="lt">
                                    <p:tmPct val="50000"/>
                                  </p:iterate>
                                  <p:childTnLst>
                                    <p:set>
                                      <p:cBhvr>
                                        <p:cTn id="29" dur="1" fill="hold">
                                          <p:stCondLst>
                                            <p:cond delay="0"/>
                                          </p:stCondLst>
                                        </p:cTn>
                                        <p:tgtEl>
                                          <p:spTgt spid="63521"/>
                                        </p:tgtEl>
                                        <p:attrNameLst>
                                          <p:attrName>style.visibility</p:attrName>
                                        </p:attrNameLst>
                                      </p:cBhvr>
                                      <p:to>
                                        <p:strVal val="visible"/>
                                      </p:to>
                                    </p:set>
                                    <p:anim calcmode="discrete" valueType="clr">
                                      <p:cBhvr override="childStyle">
                                        <p:cTn id="30" dur="100"/>
                                        <p:tgtEl>
                                          <p:spTgt spid="63521"/>
                                        </p:tgtEl>
                                        <p:attrNameLst>
                                          <p:attrName>style.color</p:attrName>
                                        </p:attrNameLst>
                                      </p:cBhvr>
                                      <p:tavLst>
                                        <p:tav tm="0">
                                          <p:val>
                                            <p:clrVal>
                                              <a:schemeClr val="accent2"/>
                                            </p:clrVal>
                                          </p:val>
                                        </p:tav>
                                        <p:tav tm="50000">
                                          <p:val>
                                            <p:clrVal>
                                              <a:schemeClr val="hlink"/>
                                            </p:clrVal>
                                          </p:val>
                                        </p:tav>
                                      </p:tavLst>
                                    </p:anim>
                                    <p:anim calcmode="discrete" valueType="clr">
                                      <p:cBhvr>
                                        <p:cTn id="31" dur="100"/>
                                        <p:tgtEl>
                                          <p:spTgt spid="63521"/>
                                        </p:tgtEl>
                                        <p:attrNameLst>
                                          <p:attrName>fillcolor</p:attrName>
                                        </p:attrNameLst>
                                      </p:cBhvr>
                                      <p:tavLst>
                                        <p:tav tm="0">
                                          <p:val>
                                            <p:clrVal>
                                              <a:schemeClr val="accent2"/>
                                            </p:clrVal>
                                          </p:val>
                                        </p:tav>
                                        <p:tav tm="50000">
                                          <p:val>
                                            <p:clrVal>
                                              <a:schemeClr val="hlink"/>
                                            </p:clrVal>
                                          </p:val>
                                        </p:tav>
                                      </p:tavLst>
                                    </p:anim>
                                    <p:set>
                                      <p:cBhvr>
                                        <p:cTn id="32" dur="100"/>
                                        <p:tgtEl>
                                          <p:spTgt spid="63521"/>
                                        </p:tgtEl>
                                        <p:attrNameLst>
                                          <p:attrName>fill.type</p:attrName>
                                        </p:attrNameLst>
                                      </p:cBhvr>
                                      <p:to>
                                        <p:strVal val="solid"/>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0" presetClass="path" presetSubtype="0" accel="50000" decel="50000" fill="hold" grpId="0" nodeType="clickEffect">
                                  <p:stCondLst>
                                    <p:cond delay="0"/>
                                  </p:stCondLst>
                                  <p:childTnLst>
                                    <p:animMotion origin="layout" path="M 0.04895 -0.02014 L 0.17534 -0.02014 L 0.17534 0.02431 L 0.41284 0.02245 L 0.41423 -0.29792 " pathEditMode="relative" ptsTypes="AAAAA">
                                      <p:cBhvr>
                                        <p:cTn id="36" dur="2000" fill="hold"/>
                                        <p:tgtEl>
                                          <p:spTgt spid="63517"/>
                                        </p:tgtEl>
                                        <p:attrNameLst>
                                          <p:attrName>ppt_x</p:attrName>
                                          <p:attrName>ppt_y</p:attrName>
                                        </p:attrNameLst>
                                      </p:cBhvr>
                                    </p:animMotion>
                                  </p:childTnLst>
                                </p:cTn>
                              </p:par>
                            </p:childTnLst>
                          </p:cTn>
                        </p:par>
                        <p:par>
                          <p:cTn id="37" fill="hold" nodeType="afterGroup">
                            <p:stCondLst>
                              <p:cond delay="2000"/>
                            </p:stCondLst>
                            <p:childTnLst>
                              <p:par>
                                <p:cTn id="38" presetID="27" presetClass="entr" presetSubtype="0" fill="hold" grpId="0" nodeType="afterEffect">
                                  <p:stCondLst>
                                    <p:cond delay="0"/>
                                  </p:stCondLst>
                                  <p:iterate type="lt">
                                    <p:tmPct val="50000"/>
                                  </p:iterate>
                                  <p:childTnLst>
                                    <p:set>
                                      <p:cBhvr>
                                        <p:cTn id="39" dur="1" fill="hold">
                                          <p:stCondLst>
                                            <p:cond delay="0"/>
                                          </p:stCondLst>
                                        </p:cTn>
                                        <p:tgtEl>
                                          <p:spTgt spid="63524"/>
                                        </p:tgtEl>
                                        <p:attrNameLst>
                                          <p:attrName>style.visibility</p:attrName>
                                        </p:attrNameLst>
                                      </p:cBhvr>
                                      <p:to>
                                        <p:strVal val="visible"/>
                                      </p:to>
                                    </p:set>
                                    <p:anim calcmode="discrete" valueType="clr">
                                      <p:cBhvr override="childStyle">
                                        <p:cTn id="40" dur="100"/>
                                        <p:tgtEl>
                                          <p:spTgt spid="63524"/>
                                        </p:tgtEl>
                                        <p:attrNameLst>
                                          <p:attrName>style.color</p:attrName>
                                        </p:attrNameLst>
                                      </p:cBhvr>
                                      <p:tavLst>
                                        <p:tav tm="0">
                                          <p:val>
                                            <p:clrVal>
                                              <a:schemeClr val="accent2"/>
                                            </p:clrVal>
                                          </p:val>
                                        </p:tav>
                                        <p:tav tm="50000">
                                          <p:val>
                                            <p:clrVal>
                                              <a:schemeClr val="hlink"/>
                                            </p:clrVal>
                                          </p:val>
                                        </p:tav>
                                      </p:tavLst>
                                    </p:anim>
                                    <p:anim calcmode="discrete" valueType="clr">
                                      <p:cBhvr>
                                        <p:cTn id="41" dur="100"/>
                                        <p:tgtEl>
                                          <p:spTgt spid="63524"/>
                                        </p:tgtEl>
                                        <p:attrNameLst>
                                          <p:attrName>fillcolor</p:attrName>
                                        </p:attrNameLst>
                                      </p:cBhvr>
                                      <p:tavLst>
                                        <p:tav tm="0">
                                          <p:val>
                                            <p:clrVal>
                                              <a:schemeClr val="accent2"/>
                                            </p:clrVal>
                                          </p:val>
                                        </p:tav>
                                        <p:tav tm="50000">
                                          <p:val>
                                            <p:clrVal>
                                              <a:schemeClr val="hlink"/>
                                            </p:clrVal>
                                          </p:val>
                                        </p:tav>
                                      </p:tavLst>
                                    </p:anim>
                                    <p:set>
                                      <p:cBhvr>
                                        <p:cTn id="42" dur="100"/>
                                        <p:tgtEl>
                                          <p:spTgt spid="63524"/>
                                        </p:tgtEl>
                                        <p:attrNameLst>
                                          <p:attrName>fill.type</p:attrName>
                                        </p:attrNameLst>
                                      </p:cBhvr>
                                      <p:to>
                                        <p:strVal val="solid"/>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41423 -0.29792 L 0.41284 0.04097 L 0.58923 0.04282 L 0.66284 -0.13125 " pathEditMode="relative" rAng="0" ptsTypes="AAAA">
                                      <p:cBhvr>
                                        <p:cTn id="46" dur="2000" fill="hold"/>
                                        <p:tgtEl>
                                          <p:spTgt spid="63517"/>
                                        </p:tgtEl>
                                        <p:attrNameLst>
                                          <p:attrName>ppt_x</p:attrName>
                                          <p:attrName>ppt_y</p:attrName>
                                        </p:attrNameLst>
                                      </p:cBhvr>
                                      <p:rCtr x="12361" y="17037"/>
                                    </p:animMotion>
                                  </p:childTnLst>
                                </p:cTn>
                              </p:par>
                              <p:par>
                                <p:cTn id="47" presetID="1" presetClass="exit" presetSubtype="0" fill="hold" grpId="1" nodeType="withEffect">
                                  <p:stCondLst>
                                    <p:cond delay="0"/>
                                  </p:stCondLst>
                                  <p:iterate type="lt">
                                    <p:tmAbs val="0"/>
                                  </p:iterate>
                                  <p:childTnLst>
                                    <p:set>
                                      <p:cBhvr>
                                        <p:cTn id="48" dur="1" fill="hold">
                                          <p:stCondLst>
                                            <p:cond delay="0"/>
                                          </p:stCondLst>
                                        </p:cTn>
                                        <p:tgtEl>
                                          <p:spTgt spid="63524"/>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63522"/>
                                        </p:tgtEl>
                                        <p:attrNameLst>
                                          <p:attrName>style.visibility</p:attrName>
                                        </p:attrNameLst>
                                      </p:cBhvr>
                                      <p:to>
                                        <p:strVal val="visible"/>
                                      </p:to>
                                    </p:set>
                                    <p:anim calcmode="discrete" valueType="clr">
                                      <p:cBhvr override="childStyle">
                                        <p:cTn id="53" dur="100"/>
                                        <p:tgtEl>
                                          <p:spTgt spid="63522"/>
                                        </p:tgtEl>
                                        <p:attrNameLst>
                                          <p:attrName>style.color</p:attrName>
                                        </p:attrNameLst>
                                      </p:cBhvr>
                                      <p:tavLst>
                                        <p:tav tm="0">
                                          <p:val>
                                            <p:clrVal>
                                              <a:schemeClr val="accent2"/>
                                            </p:clrVal>
                                          </p:val>
                                        </p:tav>
                                        <p:tav tm="50000">
                                          <p:val>
                                            <p:clrVal>
                                              <a:schemeClr val="hlink"/>
                                            </p:clrVal>
                                          </p:val>
                                        </p:tav>
                                      </p:tavLst>
                                    </p:anim>
                                    <p:anim calcmode="discrete" valueType="clr">
                                      <p:cBhvr>
                                        <p:cTn id="54" dur="100"/>
                                        <p:tgtEl>
                                          <p:spTgt spid="63522"/>
                                        </p:tgtEl>
                                        <p:attrNameLst>
                                          <p:attrName>fillcolor</p:attrName>
                                        </p:attrNameLst>
                                      </p:cBhvr>
                                      <p:tavLst>
                                        <p:tav tm="0">
                                          <p:val>
                                            <p:clrVal>
                                              <a:schemeClr val="accent2"/>
                                            </p:clrVal>
                                          </p:val>
                                        </p:tav>
                                        <p:tav tm="50000">
                                          <p:val>
                                            <p:clrVal>
                                              <a:schemeClr val="hlink"/>
                                            </p:clrVal>
                                          </p:val>
                                        </p:tav>
                                      </p:tavLst>
                                    </p:anim>
                                    <p:set>
                                      <p:cBhvr>
                                        <p:cTn id="55" dur="100"/>
                                        <p:tgtEl>
                                          <p:spTgt spid="63522"/>
                                        </p:tgtEl>
                                        <p:attrNameLst>
                                          <p:attrName>fill.type</p:attrName>
                                        </p:attrNameLst>
                                      </p:cBhvr>
                                      <p:to>
                                        <p:strVal val="solid"/>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grpId="0" nodeType="clickEffect">
                                  <p:stCondLst>
                                    <p:cond delay="0"/>
                                  </p:stCondLst>
                                  <p:childTnLst>
                                    <p:animMotion origin="layout" path="M 0.04895 -0.01898 L 0.17534 -0.01898 L 0.17534 -0.0912 L 0.41145 -0.0912 L 0.41423 -0.41343 " pathEditMode="relative" ptsTypes="AAAAA">
                                      <p:cBhvr>
                                        <p:cTn id="59" dur="2000" fill="hold"/>
                                        <p:tgtEl>
                                          <p:spTgt spid="63518"/>
                                        </p:tgtEl>
                                        <p:attrNameLst>
                                          <p:attrName>ppt_x</p:attrName>
                                          <p:attrName>ppt_y</p:attrName>
                                        </p:attrNameLst>
                                      </p:cBhvr>
                                    </p:animMotion>
                                  </p:childTnLst>
                                </p:cTn>
                              </p:par>
                            </p:childTnLst>
                          </p:cTn>
                        </p:par>
                        <p:par>
                          <p:cTn id="60" fill="hold" nodeType="afterGroup">
                            <p:stCondLst>
                              <p:cond delay="2000"/>
                            </p:stCondLst>
                            <p:childTnLst>
                              <p:par>
                                <p:cTn id="61" presetID="27" presetClass="entr" presetSubtype="0" fill="hold" grpId="2" nodeType="afterEffect">
                                  <p:stCondLst>
                                    <p:cond delay="0"/>
                                  </p:stCondLst>
                                  <p:iterate type="lt">
                                    <p:tmPct val="50000"/>
                                  </p:iterate>
                                  <p:childTnLst>
                                    <p:set>
                                      <p:cBhvr>
                                        <p:cTn id="62" dur="1" fill="hold">
                                          <p:stCondLst>
                                            <p:cond delay="0"/>
                                          </p:stCondLst>
                                        </p:cTn>
                                        <p:tgtEl>
                                          <p:spTgt spid="63523"/>
                                        </p:tgtEl>
                                        <p:attrNameLst>
                                          <p:attrName>style.visibility</p:attrName>
                                        </p:attrNameLst>
                                      </p:cBhvr>
                                      <p:to>
                                        <p:strVal val="visible"/>
                                      </p:to>
                                    </p:set>
                                    <p:anim calcmode="discrete" valueType="clr">
                                      <p:cBhvr override="childStyle">
                                        <p:cTn id="63" dur="100"/>
                                        <p:tgtEl>
                                          <p:spTgt spid="63523"/>
                                        </p:tgtEl>
                                        <p:attrNameLst>
                                          <p:attrName>style.color</p:attrName>
                                        </p:attrNameLst>
                                      </p:cBhvr>
                                      <p:tavLst>
                                        <p:tav tm="0">
                                          <p:val>
                                            <p:clrVal>
                                              <a:schemeClr val="accent2"/>
                                            </p:clrVal>
                                          </p:val>
                                        </p:tav>
                                        <p:tav tm="50000">
                                          <p:val>
                                            <p:clrVal>
                                              <a:schemeClr val="hlink"/>
                                            </p:clrVal>
                                          </p:val>
                                        </p:tav>
                                      </p:tavLst>
                                    </p:anim>
                                    <p:anim calcmode="discrete" valueType="clr">
                                      <p:cBhvr>
                                        <p:cTn id="64" dur="100"/>
                                        <p:tgtEl>
                                          <p:spTgt spid="63523"/>
                                        </p:tgtEl>
                                        <p:attrNameLst>
                                          <p:attrName>fillcolor</p:attrName>
                                        </p:attrNameLst>
                                      </p:cBhvr>
                                      <p:tavLst>
                                        <p:tav tm="0">
                                          <p:val>
                                            <p:clrVal>
                                              <a:schemeClr val="accent2"/>
                                            </p:clrVal>
                                          </p:val>
                                        </p:tav>
                                        <p:tav tm="50000">
                                          <p:val>
                                            <p:clrVal>
                                              <a:schemeClr val="hlink"/>
                                            </p:clrVal>
                                          </p:val>
                                        </p:tav>
                                      </p:tavLst>
                                    </p:anim>
                                    <p:set>
                                      <p:cBhvr>
                                        <p:cTn id="65" dur="100"/>
                                        <p:tgtEl>
                                          <p:spTgt spid="63523"/>
                                        </p:tgtEl>
                                        <p:attrNameLst>
                                          <p:attrName>fill.type</p:attrName>
                                        </p:attrNameLst>
                                      </p:cBhvr>
                                      <p:to>
                                        <p:strVal val="solid"/>
                                      </p:to>
                                    </p:set>
                                  </p:childTnLst>
                                </p:cTn>
                              </p:par>
                            </p:childTnLst>
                          </p:cTn>
                        </p:par>
                        <p:par>
                          <p:cTn id="66" fill="hold" nodeType="afterGroup">
                            <p:stCondLst>
                              <p:cond delay="3750"/>
                            </p:stCondLst>
                            <p:childTnLst>
                              <p:par>
                                <p:cTn id="67" presetID="12" presetClass="entr" presetSubtype="4" fill="hold" grpId="0" nodeType="afterEffect">
                                  <p:stCondLst>
                                    <p:cond delay="0"/>
                                  </p:stCondLst>
                                  <p:childTnLst>
                                    <p:set>
                                      <p:cBhvr>
                                        <p:cTn id="68" dur="1" fill="hold">
                                          <p:stCondLst>
                                            <p:cond delay="0"/>
                                          </p:stCondLst>
                                        </p:cTn>
                                        <p:tgtEl>
                                          <p:spTgt spid="63525"/>
                                        </p:tgtEl>
                                        <p:attrNameLst>
                                          <p:attrName>style.visibility</p:attrName>
                                        </p:attrNameLst>
                                      </p:cBhvr>
                                      <p:to>
                                        <p:strVal val="visible"/>
                                      </p:to>
                                    </p:set>
                                    <p:animEffect transition="in" filter="slide(fromBottom)">
                                      <p:cBhvr>
                                        <p:cTn id="69" dur="500"/>
                                        <p:tgtEl>
                                          <p:spTgt spid="63525"/>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2" presetClass="entr" presetSubtype="4" fill="hold" grpId="0" nodeType="clickEffect">
                                  <p:stCondLst>
                                    <p:cond delay="0"/>
                                  </p:stCondLst>
                                  <p:childTnLst>
                                    <p:set>
                                      <p:cBhvr>
                                        <p:cTn id="73" dur="1" fill="hold">
                                          <p:stCondLst>
                                            <p:cond delay="0"/>
                                          </p:stCondLst>
                                        </p:cTn>
                                        <p:tgtEl>
                                          <p:spTgt spid="63526"/>
                                        </p:tgtEl>
                                        <p:attrNameLst>
                                          <p:attrName>style.visibility</p:attrName>
                                        </p:attrNameLst>
                                      </p:cBhvr>
                                      <p:to>
                                        <p:strVal val="visible"/>
                                      </p:to>
                                    </p:set>
                                    <p:animEffect transition="in" filter="slide(fromBottom)">
                                      <p:cBhvr>
                                        <p:cTn id="74" dur="500"/>
                                        <p:tgtEl>
                                          <p:spTgt spid="63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16" grpId="0"/>
      <p:bldP spid="63516" grpId="1"/>
      <p:bldP spid="63517" grpId="0"/>
      <p:bldP spid="63517" grpId="1"/>
      <p:bldP spid="63518" grpId="0"/>
      <p:bldP spid="63519" grpId="0"/>
      <p:bldP spid="63521" grpId="0"/>
      <p:bldP spid="63522" grpId="0"/>
      <p:bldP spid="63523" grpId="0"/>
      <p:bldP spid="63523" grpId="1"/>
      <p:bldP spid="63523" grpId="2"/>
      <p:bldP spid="63524" grpId="0"/>
      <p:bldP spid="63524" grpId="1"/>
      <p:bldP spid="63525" grpId="0"/>
      <p:bldP spid="63526"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19CE4069-2BC1-4D97-A01B-9D89CE7A9E5C}"/>
              </a:ext>
            </a:extLst>
          </p:cNvPr>
          <p:cNvSpPr>
            <a:spLocks noGrp="1" noChangeArrowheads="1"/>
          </p:cNvSpPr>
          <p:nvPr>
            <p:ph type="title"/>
          </p:nvPr>
        </p:nvSpPr>
        <p:spPr>
          <a:xfrm>
            <a:off x="684213" y="549275"/>
            <a:ext cx="8229600" cy="647700"/>
          </a:xfrm>
        </p:spPr>
        <p:txBody>
          <a:bodyPr/>
          <a:lstStyle/>
          <a:p>
            <a:pPr eaLnBrk="1" hangingPunct="1"/>
            <a:r>
              <a:rPr lang="zh-CN" altLang="en-US" sz="2400" b="1"/>
              <a:t>正向</a:t>
            </a:r>
            <a:r>
              <a:rPr lang="en-US" altLang="zh-CN" sz="2400" b="1"/>
              <a:t>NAT</a:t>
            </a:r>
            <a:r>
              <a:rPr lang="zh-CN" altLang="en-US" sz="2400" b="1"/>
              <a:t>转换</a:t>
            </a:r>
          </a:p>
        </p:txBody>
      </p:sp>
      <p:sp>
        <p:nvSpPr>
          <p:cNvPr id="65539" name="Rectangle 4">
            <a:extLst>
              <a:ext uri="{FF2B5EF4-FFF2-40B4-BE49-F238E27FC236}">
                <a16:creationId xmlns:a16="http://schemas.microsoft.com/office/drawing/2014/main" id="{54F15AB2-D6D7-4D5D-BFC7-842EBA97ED55}"/>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5540" name="Picture 5" descr="台">
            <a:extLst>
              <a:ext uri="{FF2B5EF4-FFF2-40B4-BE49-F238E27FC236}">
                <a16:creationId xmlns:a16="http://schemas.microsoft.com/office/drawing/2014/main" id="{4CC4DC50-006C-4F29-96D0-7E5FD28581A9}"/>
              </a:ext>
            </a:extLst>
          </p:cNvPr>
          <p:cNvPicPr>
            <a:picLocks noChangeAspect="1" noChangeArrowheads="1"/>
          </p:cNvPicPr>
          <p:nvPr/>
        </p:nvPicPr>
        <p:blipFill>
          <a:blip r:embed="rId2">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755650" y="4437063"/>
            <a:ext cx="74295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6" descr="墙">
            <a:extLst>
              <a:ext uri="{FF2B5EF4-FFF2-40B4-BE49-F238E27FC236}">
                <a16:creationId xmlns:a16="http://schemas.microsoft.com/office/drawing/2014/main" id="{C9366ED9-5124-43DC-92CA-FE80E094D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4005263"/>
            <a:ext cx="377825"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7" descr="路由">
            <a:extLst>
              <a:ext uri="{FF2B5EF4-FFF2-40B4-BE49-F238E27FC236}">
                <a16:creationId xmlns:a16="http://schemas.microsoft.com/office/drawing/2014/main" id="{22A7ECCB-1F46-45DA-BC1B-E5B146503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888" y="4797425"/>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8" descr="服">
            <a:extLst>
              <a:ext uri="{FF2B5EF4-FFF2-40B4-BE49-F238E27FC236}">
                <a16:creationId xmlns:a16="http://schemas.microsoft.com/office/drawing/2014/main" id="{542B6686-9BCE-4456-B8BE-5691DE8DAA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5113" y="4076700"/>
            <a:ext cx="390525" cy="120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Line 10">
            <a:extLst>
              <a:ext uri="{FF2B5EF4-FFF2-40B4-BE49-F238E27FC236}">
                <a16:creationId xmlns:a16="http://schemas.microsoft.com/office/drawing/2014/main" id="{79CC7C79-6807-4CAA-A225-8FFBD0CF2E96}"/>
              </a:ext>
            </a:extLst>
          </p:cNvPr>
          <p:cNvSpPr>
            <a:spLocks noChangeShapeType="1"/>
          </p:cNvSpPr>
          <p:nvPr/>
        </p:nvSpPr>
        <p:spPr bwMode="auto">
          <a:xfrm>
            <a:off x="1403350" y="4941888"/>
            <a:ext cx="2447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5" name="Line 11">
            <a:extLst>
              <a:ext uri="{FF2B5EF4-FFF2-40B4-BE49-F238E27FC236}">
                <a16:creationId xmlns:a16="http://schemas.microsoft.com/office/drawing/2014/main" id="{AD880D16-EAF9-4E63-B460-7AA9CA393411}"/>
              </a:ext>
            </a:extLst>
          </p:cNvPr>
          <p:cNvSpPr>
            <a:spLocks noChangeShapeType="1"/>
          </p:cNvSpPr>
          <p:nvPr/>
        </p:nvSpPr>
        <p:spPr bwMode="auto">
          <a:xfrm>
            <a:off x="4067175" y="4941888"/>
            <a:ext cx="20177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6" name="Line 12">
            <a:extLst>
              <a:ext uri="{FF2B5EF4-FFF2-40B4-BE49-F238E27FC236}">
                <a16:creationId xmlns:a16="http://schemas.microsoft.com/office/drawing/2014/main" id="{4CBF975A-CCF1-4DD6-9338-44121499DE60}"/>
              </a:ext>
            </a:extLst>
          </p:cNvPr>
          <p:cNvSpPr>
            <a:spLocks noChangeShapeType="1"/>
          </p:cNvSpPr>
          <p:nvPr/>
        </p:nvSpPr>
        <p:spPr bwMode="auto">
          <a:xfrm>
            <a:off x="6877050" y="4941888"/>
            <a:ext cx="10080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7" name="Text Box 13">
            <a:extLst>
              <a:ext uri="{FF2B5EF4-FFF2-40B4-BE49-F238E27FC236}">
                <a16:creationId xmlns:a16="http://schemas.microsoft.com/office/drawing/2014/main" id="{3EFC50FF-F7EA-4A55-9A36-6ECAC8EC2E1A}"/>
              </a:ext>
            </a:extLst>
          </p:cNvPr>
          <p:cNvSpPr txBox="1">
            <a:spLocks noChangeArrowheads="1"/>
          </p:cNvSpPr>
          <p:nvPr/>
        </p:nvSpPr>
        <p:spPr bwMode="auto">
          <a:xfrm>
            <a:off x="395288" y="5300663"/>
            <a:ext cx="1390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FF3300"/>
                </a:solidFill>
              </a:rPr>
              <a:t>192.168.0.1</a:t>
            </a:r>
          </a:p>
        </p:txBody>
      </p:sp>
      <p:sp>
        <p:nvSpPr>
          <p:cNvPr id="65548" name="Line 15">
            <a:extLst>
              <a:ext uri="{FF2B5EF4-FFF2-40B4-BE49-F238E27FC236}">
                <a16:creationId xmlns:a16="http://schemas.microsoft.com/office/drawing/2014/main" id="{287F7F05-3B73-4CBF-8448-233C1531F38D}"/>
              </a:ext>
            </a:extLst>
          </p:cNvPr>
          <p:cNvSpPr>
            <a:spLocks noChangeShapeType="1"/>
          </p:cNvSpPr>
          <p:nvPr/>
        </p:nvSpPr>
        <p:spPr bwMode="auto">
          <a:xfrm flipV="1">
            <a:off x="3059113" y="4941888"/>
            <a:ext cx="792162" cy="287337"/>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9" name="Text Box 16">
            <a:extLst>
              <a:ext uri="{FF2B5EF4-FFF2-40B4-BE49-F238E27FC236}">
                <a16:creationId xmlns:a16="http://schemas.microsoft.com/office/drawing/2014/main" id="{84AC4CBB-9BD8-4FCE-BD64-CD9BCF19FD33}"/>
              </a:ext>
            </a:extLst>
          </p:cNvPr>
          <p:cNvSpPr txBox="1">
            <a:spLocks noChangeArrowheads="1"/>
          </p:cNvSpPr>
          <p:nvPr/>
        </p:nvSpPr>
        <p:spPr bwMode="auto">
          <a:xfrm>
            <a:off x="2339975" y="5157788"/>
            <a:ext cx="12176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0000FF"/>
                </a:solidFill>
              </a:rPr>
              <a:t>ETH2</a:t>
            </a:r>
            <a:r>
              <a:rPr lang="zh-CN" altLang="en-US" sz="1400" b="1">
                <a:solidFill>
                  <a:srgbClr val="0000FF"/>
                </a:solidFill>
              </a:rPr>
              <a:t>：</a:t>
            </a:r>
          </a:p>
          <a:p>
            <a:pPr algn="ctr" eaLnBrk="1" hangingPunct="1">
              <a:spcBef>
                <a:spcPct val="0"/>
              </a:spcBef>
              <a:buFontTx/>
              <a:buNone/>
            </a:pPr>
            <a:r>
              <a:rPr lang="en-US" altLang="zh-CN" sz="1400" b="1">
                <a:solidFill>
                  <a:srgbClr val="0000FF"/>
                </a:solidFill>
              </a:rPr>
              <a:t>192.168.0.25</a:t>
            </a:r>
          </a:p>
        </p:txBody>
      </p:sp>
      <p:sp>
        <p:nvSpPr>
          <p:cNvPr id="65550" name="Line 17">
            <a:extLst>
              <a:ext uri="{FF2B5EF4-FFF2-40B4-BE49-F238E27FC236}">
                <a16:creationId xmlns:a16="http://schemas.microsoft.com/office/drawing/2014/main" id="{3E99E29A-3F74-431E-B01E-CAA476E48B51}"/>
              </a:ext>
            </a:extLst>
          </p:cNvPr>
          <p:cNvSpPr>
            <a:spLocks noChangeShapeType="1"/>
          </p:cNvSpPr>
          <p:nvPr/>
        </p:nvSpPr>
        <p:spPr bwMode="auto">
          <a:xfrm flipH="1" flipV="1">
            <a:off x="4067175" y="4941888"/>
            <a:ext cx="504825" cy="287337"/>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1" name="Text Box 19">
            <a:extLst>
              <a:ext uri="{FF2B5EF4-FFF2-40B4-BE49-F238E27FC236}">
                <a16:creationId xmlns:a16="http://schemas.microsoft.com/office/drawing/2014/main" id="{2794B44C-1642-49A0-A548-F2D01B7F7FA0}"/>
              </a:ext>
            </a:extLst>
          </p:cNvPr>
          <p:cNvSpPr txBox="1">
            <a:spLocks noChangeArrowheads="1"/>
          </p:cNvSpPr>
          <p:nvPr/>
        </p:nvSpPr>
        <p:spPr bwMode="auto">
          <a:xfrm>
            <a:off x="4211638" y="5157788"/>
            <a:ext cx="1217612"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0000FF"/>
                </a:solidFill>
              </a:rPr>
              <a:t>ETH0</a:t>
            </a:r>
            <a:r>
              <a:rPr lang="zh-CN" altLang="en-US" sz="1400" b="1">
                <a:solidFill>
                  <a:srgbClr val="0000FF"/>
                </a:solidFill>
              </a:rPr>
              <a:t>：</a:t>
            </a:r>
          </a:p>
          <a:p>
            <a:pPr algn="ctr" eaLnBrk="1" hangingPunct="1">
              <a:spcBef>
                <a:spcPct val="0"/>
              </a:spcBef>
              <a:buFontTx/>
              <a:buNone/>
            </a:pPr>
            <a:r>
              <a:rPr lang="en-US" altLang="zh-CN" sz="1400" b="1">
                <a:solidFill>
                  <a:srgbClr val="0000FF"/>
                </a:solidFill>
              </a:rPr>
              <a:t>101.211.23.1</a:t>
            </a:r>
          </a:p>
        </p:txBody>
      </p:sp>
      <p:sp>
        <p:nvSpPr>
          <p:cNvPr id="64532" name="Text Box 20">
            <a:extLst>
              <a:ext uri="{FF2B5EF4-FFF2-40B4-BE49-F238E27FC236}">
                <a16:creationId xmlns:a16="http://schemas.microsoft.com/office/drawing/2014/main" id="{5CC7172A-D2B7-4E9F-B85B-B32D84E40A46}"/>
              </a:ext>
            </a:extLst>
          </p:cNvPr>
          <p:cNvSpPr txBox="1">
            <a:spLocks noChangeArrowheads="1"/>
          </p:cNvSpPr>
          <p:nvPr/>
        </p:nvSpPr>
        <p:spPr bwMode="auto">
          <a:xfrm>
            <a:off x="2268538" y="4652963"/>
            <a:ext cx="576262" cy="254000"/>
          </a:xfrm>
          <a:prstGeom prst="rect">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a:t>IP</a:t>
            </a:r>
            <a:r>
              <a:rPr lang="zh-CN" altLang="en-US" sz="1000"/>
              <a:t>报头</a:t>
            </a:r>
          </a:p>
        </p:txBody>
      </p:sp>
      <p:sp>
        <p:nvSpPr>
          <p:cNvPr id="64534" name="Text Box 22">
            <a:extLst>
              <a:ext uri="{FF2B5EF4-FFF2-40B4-BE49-F238E27FC236}">
                <a16:creationId xmlns:a16="http://schemas.microsoft.com/office/drawing/2014/main" id="{DED7B2D5-8649-4DF1-88F1-56B6B8B93117}"/>
              </a:ext>
            </a:extLst>
          </p:cNvPr>
          <p:cNvSpPr txBox="1">
            <a:spLocks noChangeArrowheads="1"/>
          </p:cNvSpPr>
          <p:nvPr/>
        </p:nvSpPr>
        <p:spPr bwMode="auto">
          <a:xfrm>
            <a:off x="2844800" y="4652963"/>
            <a:ext cx="576263" cy="254000"/>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000"/>
              <a:t>数据</a:t>
            </a:r>
          </a:p>
        </p:txBody>
      </p:sp>
      <p:sp>
        <p:nvSpPr>
          <p:cNvPr id="64535" name="Text Box 23">
            <a:extLst>
              <a:ext uri="{FF2B5EF4-FFF2-40B4-BE49-F238E27FC236}">
                <a16:creationId xmlns:a16="http://schemas.microsoft.com/office/drawing/2014/main" id="{D50302C2-4489-4F33-9480-48AAC3B5AAEE}"/>
              </a:ext>
            </a:extLst>
          </p:cNvPr>
          <p:cNvSpPr txBox="1">
            <a:spLocks noChangeArrowheads="1"/>
          </p:cNvSpPr>
          <p:nvPr/>
        </p:nvSpPr>
        <p:spPr bwMode="auto">
          <a:xfrm>
            <a:off x="4572000" y="4652963"/>
            <a:ext cx="576263" cy="254000"/>
          </a:xfrm>
          <a:prstGeom prst="rect">
            <a:avLst/>
          </a:prstGeom>
          <a:solidFill>
            <a:srgbClr val="00FF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a:t>IP</a:t>
            </a:r>
            <a:r>
              <a:rPr lang="zh-CN" altLang="en-US" sz="1000"/>
              <a:t>报头</a:t>
            </a:r>
          </a:p>
        </p:txBody>
      </p:sp>
      <p:sp>
        <p:nvSpPr>
          <p:cNvPr id="64536" name="Text Box 24">
            <a:extLst>
              <a:ext uri="{FF2B5EF4-FFF2-40B4-BE49-F238E27FC236}">
                <a16:creationId xmlns:a16="http://schemas.microsoft.com/office/drawing/2014/main" id="{449494E7-547F-4A38-8320-1918A4F75F8C}"/>
              </a:ext>
            </a:extLst>
          </p:cNvPr>
          <p:cNvSpPr txBox="1">
            <a:spLocks noChangeArrowheads="1"/>
          </p:cNvSpPr>
          <p:nvPr/>
        </p:nvSpPr>
        <p:spPr bwMode="auto">
          <a:xfrm>
            <a:off x="5148263" y="4652963"/>
            <a:ext cx="576262" cy="254000"/>
          </a:xfrm>
          <a:prstGeom prst="rect">
            <a:avLst/>
          </a:prstGeom>
          <a:solidFill>
            <a:srgbClr val="FF00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000"/>
              <a:t>数据</a:t>
            </a:r>
          </a:p>
        </p:txBody>
      </p:sp>
      <p:sp>
        <p:nvSpPr>
          <p:cNvPr id="64537" name="Line 25">
            <a:extLst>
              <a:ext uri="{FF2B5EF4-FFF2-40B4-BE49-F238E27FC236}">
                <a16:creationId xmlns:a16="http://schemas.microsoft.com/office/drawing/2014/main" id="{1FC122DF-1BF2-4480-AB61-073E39A546FC}"/>
              </a:ext>
            </a:extLst>
          </p:cNvPr>
          <p:cNvSpPr>
            <a:spLocks noChangeShapeType="1"/>
          </p:cNvSpPr>
          <p:nvPr/>
        </p:nvSpPr>
        <p:spPr bwMode="auto">
          <a:xfrm flipV="1">
            <a:off x="2555875" y="3284538"/>
            <a:ext cx="0" cy="1368425"/>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38" name="Text Box 26">
            <a:extLst>
              <a:ext uri="{FF2B5EF4-FFF2-40B4-BE49-F238E27FC236}">
                <a16:creationId xmlns:a16="http://schemas.microsoft.com/office/drawing/2014/main" id="{0334880E-3013-4F9F-BA36-E716CD714892}"/>
              </a:ext>
            </a:extLst>
          </p:cNvPr>
          <p:cNvSpPr txBox="1">
            <a:spLocks noChangeArrowheads="1"/>
          </p:cNvSpPr>
          <p:nvPr/>
        </p:nvSpPr>
        <p:spPr bwMode="auto">
          <a:xfrm>
            <a:off x="1743075" y="2873375"/>
            <a:ext cx="1916113" cy="457200"/>
          </a:xfrm>
          <a:prstGeom prst="rect">
            <a:avLst/>
          </a:prstGeom>
          <a:solidFill>
            <a:srgbClr val="CC99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源地址：</a:t>
            </a:r>
            <a:r>
              <a:rPr lang="en-US" altLang="zh-CN" sz="1200" b="1"/>
              <a:t>192.168.0.1</a:t>
            </a:r>
          </a:p>
          <a:p>
            <a:pPr eaLnBrk="1" hangingPunct="1">
              <a:spcBef>
                <a:spcPct val="0"/>
              </a:spcBef>
              <a:buFontTx/>
              <a:buNone/>
            </a:pPr>
            <a:r>
              <a:rPr lang="zh-CN" altLang="en-US" sz="1200" b="1"/>
              <a:t>目的地址：</a:t>
            </a:r>
            <a:r>
              <a:rPr lang="en-US" altLang="zh-CN" sz="1200" b="1"/>
              <a:t>202.102.93.54</a:t>
            </a:r>
          </a:p>
        </p:txBody>
      </p:sp>
      <p:sp>
        <p:nvSpPr>
          <p:cNvPr id="64539" name="Text Box 27">
            <a:extLst>
              <a:ext uri="{FF2B5EF4-FFF2-40B4-BE49-F238E27FC236}">
                <a16:creationId xmlns:a16="http://schemas.microsoft.com/office/drawing/2014/main" id="{75CC8B5F-E2A1-4801-BD5D-80D3F714E425}"/>
              </a:ext>
            </a:extLst>
          </p:cNvPr>
          <p:cNvSpPr txBox="1">
            <a:spLocks noChangeArrowheads="1"/>
          </p:cNvSpPr>
          <p:nvPr/>
        </p:nvSpPr>
        <p:spPr bwMode="auto">
          <a:xfrm>
            <a:off x="3924300" y="2852738"/>
            <a:ext cx="1916113" cy="457200"/>
          </a:xfrm>
          <a:prstGeom prst="rect">
            <a:avLst/>
          </a:prstGeom>
          <a:solidFill>
            <a:srgbClr val="00FF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源地址：</a:t>
            </a:r>
            <a:r>
              <a:rPr lang="en-US" altLang="zh-CN" sz="1200" b="1"/>
              <a:t>101.211.23.1</a:t>
            </a:r>
          </a:p>
          <a:p>
            <a:pPr eaLnBrk="1" hangingPunct="1">
              <a:spcBef>
                <a:spcPct val="0"/>
              </a:spcBef>
              <a:buFontTx/>
              <a:buNone/>
            </a:pPr>
            <a:r>
              <a:rPr lang="zh-CN" altLang="en-US" sz="1200" b="1"/>
              <a:t>目的地址：</a:t>
            </a:r>
            <a:r>
              <a:rPr lang="en-US" altLang="zh-CN" sz="1200" b="1"/>
              <a:t>202.102.93.54</a:t>
            </a:r>
          </a:p>
        </p:txBody>
      </p:sp>
      <p:sp>
        <p:nvSpPr>
          <p:cNvPr id="64540" name="Line 28">
            <a:extLst>
              <a:ext uri="{FF2B5EF4-FFF2-40B4-BE49-F238E27FC236}">
                <a16:creationId xmlns:a16="http://schemas.microsoft.com/office/drawing/2014/main" id="{79A7B892-3360-4D1C-8591-2D8BD1FDD017}"/>
              </a:ext>
            </a:extLst>
          </p:cNvPr>
          <p:cNvSpPr>
            <a:spLocks noChangeShapeType="1"/>
          </p:cNvSpPr>
          <p:nvPr/>
        </p:nvSpPr>
        <p:spPr bwMode="auto">
          <a:xfrm flipV="1">
            <a:off x="4859338" y="3284538"/>
            <a:ext cx="0" cy="1368425"/>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0" name="Line 29">
            <a:extLst>
              <a:ext uri="{FF2B5EF4-FFF2-40B4-BE49-F238E27FC236}">
                <a16:creationId xmlns:a16="http://schemas.microsoft.com/office/drawing/2014/main" id="{61A24FD6-6954-44FC-BA48-2B7F60722BF5}"/>
              </a:ext>
            </a:extLst>
          </p:cNvPr>
          <p:cNvSpPr>
            <a:spLocks noChangeShapeType="1"/>
          </p:cNvSpPr>
          <p:nvPr/>
        </p:nvSpPr>
        <p:spPr bwMode="auto">
          <a:xfrm flipH="1" flipV="1">
            <a:off x="6084888" y="4941888"/>
            <a:ext cx="73025" cy="4318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61" name="Text Box 30">
            <a:extLst>
              <a:ext uri="{FF2B5EF4-FFF2-40B4-BE49-F238E27FC236}">
                <a16:creationId xmlns:a16="http://schemas.microsoft.com/office/drawing/2014/main" id="{3B3437C5-E1CD-4C08-AAC5-4AB36D6DFA42}"/>
              </a:ext>
            </a:extLst>
          </p:cNvPr>
          <p:cNvSpPr txBox="1">
            <a:spLocks noChangeArrowheads="1"/>
          </p:cNvSpPr>
          <p:nvPr/>
        </p:nvSpPr>
        <p:spPr bwMode="auto">
          <a:xfrm>
            <a:off x="5724525" y="5300663"/>
            <a:ext cx="12176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0000FF"/>
                </a:solidFill>
              </a:rPr>
              <a:t>101.211.23.2</a:t>
            </a:r>
          </a:p>
        </p:txBody>
      </p:sp>
      <p:sp>
        <p:nvSpPr>
          <p:cNvPr id="65562" name="Text Box 31">
            <a:extLst>
              <a:ext uri="{FF2B5EF4-FFF2-40B4-BE49-F238E27FC236}">
                <a16:creationId xmlns:a16="http://schemas.microsoft.com/office/drawing/2014/main" id="{81D4CA34-48FD-47CF-99A5-75304565B856}"/>
              </a:ext>
            </a:extLst>
          </p:cNvPr>
          <p:cNvSpPr txBox="1">
            <a:spLocks noChangeArrowheads="1"/>
          </p:cNvSpPr>
          <p:nvPr/>
        </p:nvSpPr>
        <p:spPr bwMode="auto">
          <a:xfrm>
            <a:off x="7451725" y="5229225"/>
            <a:ext cx="1390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solidFill>
                  <a:srgbClr val="FF3300"/>
                </a:solidFill>
              </a:rPr>
              <a:t>202.102.93.54</a:t>
            </a:r>
          </a:p>
        </p:txBody>
      </p:sp>
      <p:sp>
        <p:nvSpPr>
          <p:cNvPr id="64544" name="Line 32">
            <a:extLst>
              <a:ext uri="{FF2B5EF4-FFF2-40B4-BE49-F238E27FC236}">
                <a16:creationId xmlns:a16="http://schemas.microsoft.com/office/drawing/2014/main" id="{F5A14B4B-BC4A-4A04-8FA3-B2548A8657F1}"/>
              </a:ext>
            </a:extLst>
          </p:cNvPr>
          <p:cNvSpPr>
            <a:spLocks noChangeShapeType="1"/>
          </p:cNvSpPr>
          <p:nvPr/>
        </p:nvSpPr>
        <p:spPr bwMode="auto">
          <a:xfrm>
            <a:off x="1403350" y="4941888"/>
            <a:ext cx="2447925"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5" name="Line 33">
            <a:extLst>
              <a:ext uri="{FF2B5EF4-FFF2-40B4-BE49-F238E27FC236}">
                <a16:creationId xmlns:a16="http://schemas.microsoft.com/office/drawing/2014/main" id="{C6E38175-82C9-4F9F-AE24-D9E76F4542D9}"/>
              </a:ext>
            </a:extLst>
          </p:cNvPr>
          <p:cNvSpPr>
            <a:spLocks noChangeShapeType="1"/>
          </p:cNvSpPr>
          <p:nvPr/>
        </p:nvSpPr>
        <p:spPr bwMode="auto">
          <a:xfrm>
            <a:off x="4067175" y="4941888"/>
            <a:ext cx="2017713"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6" name="Line 34">
            <a:extLst>
              <a:ext uri="{FF2B5EF4-FFF2-40B4-BE49-F238E27FC236}">
                <a16:creationId xmlns:a16="http://schemas.microsoft.com/office/drawing/2014/main" id="{51948C43-6421-49B0-86CB-EF05255DB269}"/>
              </a:ext>
            </a:extLst>
          </p:cNvPr>
          <p:cNvSpPr>
            <a:spLocks noChangeShapeType="1"/>
          </p:cNvSpPr>
          <p:nvPr/>
        </p:nvSpPr>
        <p:spPr bwMode="auto">
          <a:xfrm>
            <a:off x="6877050" y="4941888"/>
            <a:ext cx="1008063"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7" name="Line 35">
            <a:extLst>
              <a:ext uri="{FF2B5EF4-FFF2-40B4-BE49-F238E27FC236}">
                <a16:creationId xmlns:a16="http://schemas.microsoft.com/office/drawing/2014/main" id="{B543E362-3CF7-41BB-BD32-347F1E9E2A79}"/>
              </a:ext>
            </a:extLst>
          </p:cNvPr>
          <p:cNvSpPr>
            <a:spLocks noChangeShapeType="1"/>
          </p:cNvSpPr>
          <p:nvPr/>
        </p:nvSpPr>
        <p:spPr bwMode="auto">
          <a:xfrm>
            <a:off x="1763713" y="3068638"/>
            <a:ext cx="1871662"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8" name="Line 36">
            <a:extLst>
              <a:ext uri="{FF2B5EF4-FFF2-40B4-BE49-F238E27FC236}">
                <a16:creationId xmlns:a16="http://schemas.microsoft.com/office/drawing/2014/main" id="{11D37949-BD4F-4EC1-82B7-3E1E0AFC38F0}"/>
              </a:ext>
            </a:extLst>
          </p:cNvPr>
          <p:cNvSpPr>
            <a:spLocks noChangeShapeType="1"/>
          </p:cNvSpPr>
          <p:nvPr/>
        </p:nvSpPr>
        <p:spPr bwMode="auto">
          <a:xfrm>
            <a:off x="3924300" y="3068638"/>
            <a:ext cx="18716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49" name="Text Box 37">
            <a:extLst>
              <a:ext uri="{FF2B5EF4-FFF2-40B4-BE49-F238E27FC236}">
                <a16:creationId xmlns:a16="http://schemas.microsoft.com/office/drawing/2014/main" id="{A441636B-8953-4911-8DE8-16A71FCD1604}"/>
              </a:ext>
            </a:extLst>
          </p:cNvPr>
          <p:cNvSpPr txBox="1">
            <a:spLocks noChangeArrowheads="1"/>
          </p:cNvSpPr>
          <p:nvPr/>
        </p:nvSpPr>
        <p:spPr bwMode="auto">
          <a:xfrm>
            <a:off x="1600200" y="1244600"/>
            <a:ext cx="46482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a:t>1</a:t>
            </a:r>
            <a:r>
              <a:rPr lang="zh-CN" altLang="en-US" sz="2400"/>
              <a:t>、隐藏了内部网络的结构</a:t>
            </a:r>
          </a:p>
          <a:p>
            <a:pPr eaLnBrk="1" hangingPunct="1">
              <a:spcBef>
                <a:spcPct val="0"/>
              </a:spcBef>
              <a:buFontTx/>
              <a:buNone/>
            </a:pPr>
            <a:r>
              <a:rPr lang="en-US" altLang="zh-CN" sz="2400"/>
              <a:t>2</a:t>
            </a:r>
            <a:r>
              <a:rPr lang="zh-CN" altLang="en-US" sz="2400"/>
              <a:t>、内部网络可以使用私有</a:t>
            </a:r>
            <a:r>
              <a:rPr lang="en-US" altLang="zh-CN" sz="2400"/>
              <a:t>IP</a:t>
            </a:r>
            <a:r>
              <a:rPr lang="zh-CN" altLang="en-US" sz="2400"/>
              <a:t>地址</a:t>
            </a:r>
          </a:p>
          <a:p>
            <a:pPr eaLnBrk="1" hangingPunct="1">
              <a:spcBef>
                <a:spcPct val="0"/>
              </a:spcBef>
              <a:buFontTx/>
              <a:buNone/>
            </a:pPr>
            <a:r>
              <a:rPr lang="en-US" altLang="zh-CN" sz="2400"/>
              <a:t>3</a:t>
            </a:r>
            <a:r>
              <a:rPr lang="zh-CN" altLang="en-US" sz="2400"/>
              <a:t>、解决了公有</a:t>
            </a:r>
            <a:r>
              <a:rPr lang="en-US" altLang="zh-CN" sz="2400"/>
              <a:t>IP</a:t>
            </a:r>
            <a:r>
              <a:rPr lang="zh-CN" altLang="en-US" sz="2400"/>
              <a:t>地址不足的问题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44"/>
                                        </p:tgtEl>
                                        <p:attrNameLst>
                                          <p:attrName>style.visibility</p:attrName>
                                        </p:attrNameLst>
                                      </p:cBhvr>
                                      <p:to>
                                        <p:strVal val="visible"/>
                                      </p:to>
                                    </p:set>
                                    <p:animEffect transition="in" filter="wipe(left)">
                                      <p:cBhvr>
                                        <p:cTn id="7" dur="500"/>
                                        <p:tgtEl>
                                          <p:spTgt spid="6454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532"/>
                                        </p:tgtEl>
                                        <p:attrNameLst>
                                          <p:attrName>style.visibility</p:attrName>
                                        </p:attrNameLst>
                                      </p:cBhvr>
                                      <p:to>
                                        <p:strVal val="visible"/>
                                      </p:to>
                                    </p:set>
                                    <p:animEffect transition="in" filter="wipe(left)">
                                      <p:cBhvr>
                                        <p:cTn id="11" dur="500"/>
                                        <p:tgtEl>
                                          <p:spTgt spid="6453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4534"/>
                                        </p:tgtEl>
                                        <p:attrNameLst>
                                          <p:attrName>style.visibility</p:attrName>
                                        </p:attrNameLst>
                                      </p:cBhvr>
                                      <p:to>
                                        <p:strVal val="visible"/>
                                      </p:to>
                                    </p:set>
                                    <p:animEffect transition="in" filter="wipe(left)">
                                      <p:cBhvr>
                                        <p:cTn id="15" dur="500"/>
                                        <p:tgtEl>
                                          <p:spTgt spid="645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64537"/>
                                        </p:tgtEl>
                                        <p:attrNameLst>
                                          <p:attrName>style.visibility</p:attrName>
                                        </p:attrNameLst>
                                      </p:cBhvr>
                                      <p:to>
                                        <p:strVal val="visible"/>
                                      </p:to>
                                    </p:set>
                                    <p:animEffect transition="in" filter="wipe(down)">
                                      <p:cBhvr>
                                        <p:cTn id="20" dur="500"/>
                                        <p:tgtEl>
                                          <p:spTgt spid="64537"/>
                                        </p:tgtEl>
                                      </p:cBhvr>
                                    </p:animEffect>
                                  </p:childTnLst>
                                </p:cTn>
                              </p:par>
                            </p:childTnLst>
                          </p:cTn>
                        </p:par>
                        <p:par>
                          <p:cTn id="21" fill="hold" nodeType="afterGroup">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64538"/>
                                        </p:tgtEl>
                                        <p:attrNameLst>
                                          <p:attrName>style.visibility</p:attrName>
                                        </p:attrNameLst>
                                      </p:cBhvr>
                                      <p:to>
                                        <p:strVal val="visible"/>
                                      </p:to>
                                    </p:set>
                                    <p:animEffect transition="in" filter="slide(fromBottom)">
                                      <p:cBhvr>
                                        <p:cTn id="24" dur="500"/>
                                        <p:tgtEl>
                                          <p:spTgt spid="64538"/>
                                        </p:tgtEl>
                                      </p:cBhvr>
                                    </p:animEffect>
                                  </p:childTnLst>
                                </p:cTn>
                              </p:par>
                            </p:childTnLst>
                          </p:cTn>
                        </p:par>
                        <p:par>
                          <p:cTn id="25" fill="hold" nodeType="afterGroup">
                            <p:stCondLst>
                              <p:cond delay="1000"/>
                            </p:stCondLst>
                            <p:childTnLst>
                              <p:par>
                                <p:cTn id="26" presetID="16" presetClass="entr" presetSubtype="37" fill="hold" nodeType="afterEffect">
                                  <p:stCondLst>
                                    <p:cond delay="0"/>
                                  </p:stCondLst>
                                  <p:childTnLst>
                                    <p:set>
                                      <p:cBhvr>
                                        <p:cTn id="27" dur="1" fill="hold">
                                          <p:stCondLst>
                                            <p:cond delay="0"/>
                                          </p:stCondLst>
                                        </p:cTn>
                                        <p:tgtEl>
                                          <p:spTgt spid="64547"/>
                                        </p:tgtEl>
                                        <p:attrNameLst>
                                          <p:attrName>style.visibility</p:attrName>
                                        </p:attrNameLst>
                                      </p:cBhvr>
                                      <p:to>
                                        <p:strVal val="visible"/>
                                      </p:to>
                                    </p:set>
                                    <p:animEffect transition="in" filter="barn(outVertical)">
                                      <p:cBhvr>
                                        <p:cTn id="28" dur="500"/>
                                        <p:tgtEl>
                                          <p:spTgt spid="6454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4535"/>
                                        </p:tgtEl>
                                        <p:attrNameLst>
                                          <p:attrName>style.visibility</p:attrName>
                                        </p:attrNameLst>
                                      </p:cBhvr>
                                      <p:to>
                                        <p:strVal val="visible"/>
                                      </p:to>
                                    </p:set>
                                    <p:animEffect transition="in" filter="wipe(left)">
                                      <p:cBhvr>
                                        <p:cTn id="33" dur="500"/>
                                        <p:tgtEl>
                                          <p:spTgt spid="64535"/>
                                        </p:tgtEl>
                                      </p:cBhvr>
                                    </p:animEffect>
                                  </p:childTnLst>
                                </p:cTn>
                              </p:par>
                            </p:childTnLst>
                          </p:cTn>
                        </p:par>
                        <p:par>
                          <p:cTn id="34" fill="hold" nodeType="afterGroup">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4536"/>
                                        </p:tgtEl>
                                        <p:attrNameLst>
                                          <p:attrName>style.visibility</p:attrName>
                                        </p:attrNameLst>
                                      </p:cBhvr>
                                      <p:to>
                                        <p:strVal val="visible"/>
                                      </p:to>
                                    </p:set>
                                    <p:animEffect transition="in" filter="wipe(left)">
                                      <p:cBhvr>
                                        <p:cTn id="37" dur="500"/>
                                        <p:tgtEl>
                                          <p:spTgt spid="64536"/>
                                        </p:tgtEl>
                                      </p:cBhvr>
                                    </p:animEffect>
                                  </p:childTnLst>
                                </p:cTn>
                              </p:par>
                            </p:childTnLst>
                          </p:cTn>
                        </p:par>
                        <p:par>
                          <p:cTn id="38" fill="hold" nodeType="afterGroup">
                            <p:stCondLst>
                              <p:cond delay="1000"/>
                            </p:stCondLst>
                            <p:childTnLst>
                              <p:par>
                                <p:cTn id="39" presetID="22" presetClass="entr" presetSubtype="4" fill="hold" nodeType="afterEffect">
                                  <p:stCondLst>
                                    <p:cond delay="0"/>
                                  </p:stCondLst>
                                  <p:childTnLst>
                                    <p:set>
                                      <p:cBhvr>
                                        <p:cTn id="40" dur="1" fill="hold">
                                          <p:stCondLst>
                                            <p:cond delay="0"/>
                                          </p:stCondLst>
                                        </p:cTn>
                                        <p:tgtEl>
                                          <p:spTgt spid="64540"/>
                                        </p:tgtEl>
                                        <p:attrNameLst>
                                          <p:attrName>style.visibility</p:attrName>
                                        </p:attrNameLst>
                                      </p:cBhvr>
                                      <p:to>
                                        <p:strVal val="visible"/>
                                      </p:to>
                                    </p:set>
                                    <p:animEffect transition="in" filter="wipe(down)">
                                      <p:cBhvr>
                                        <p:cTn id="41" dur="500"/>
                                        <p:tgtEl>
                                          <p:spTgt spid="64540"/>
                                        </p:tgtEl>
                                      </p:cBhvr>
                                    </p:animEffect>
                                  </p:childTnLst>
                                </p:cTn>
                              </p:par>
                            </p:childTnLst>
                          </p:cTn>
                        </p:par>
                        <p:par>
                          <p:cTn id="42" fill="hold" nodeType="afterGroup">
                            <p:stCondLst>
                              <p:cond delay="1500"/>
                            </p:stCondLst>
                            <p:childTnLst>
                              <p:par>
                                <p:cTn id="43" presetID="12" presetClass="entr" presetSubtype="4" fill="hold" grpId="0" nodeType="afterEffect">
                                  <p:stCondLst>
                                    <p:cond delay="0"/>
                                  </p:stCondLst>
                                  <p:childTnLst>
                                    <p:set>
                                      <p:cBhvr>
                                        <p:cTn id="44" dur="1" fill="hold">
                                          <p:stCondLst>
                                            <p:cond delay="0"/>
                                          </p:stCondLst>
                                        </p:cTn>
                                        <p:tgtEl>
                                          <p:spTgt spid="64539"/>
                                        </p:tgtEl>
                                        <p:attrNameLst>
                                          <p:attrName>style.visibility</p:attrName>
                                        </p:attrNameLst>
                                      </p:cBhvr>
                                      <p:to>
                                        <p:strVal val="visible"/>
                                      </p:to>
                                    </p:set>
                                    <p:animEffect transition="in" filter="slide(fromBottom)">
                                      <p:cBhvr>
                                        <p:cTn id="45" dur="500"/>
                                        <p:tgtEl>
                                          <p:spTgt spid="64539"/>
                                        </p:tgtEl>
                                      </p:cBhvr>
                                    </p:animEffect>
                                  </p:childTnLst>
                                </p:cTn>
                              </p:par>
                            </p:childTnLst>
                          </p:cTn>
                        </p:par>
                        <p:par>
                          <p:cTn id="46" fill="hold" nodeType="afterGroup">
                            <p:stCondLst>
                              <p:cond delay="2000"/>
                            </p:stCondLst>
                            <p:childTnLst>
                              <p:par>
                                <p:cTn id="47" presetID="16" presetClass="entr" presetSubtype="37" fill="hold" nodeType="afterEffect">
                                  <p:stCondLst>
                                    <p:cond delay="0"/>
                                  </p:stCondLst>
                                  <p:childTnLst>
                                    <p:set>
                                      <p:cBhvr>
                                        <p:cTn id="48" dur="1" fill="hold">
                                          <p:stCondLst>
                                            <p:cond delay="0"/>
                                          </p:stCondLst>
                                        </p:cTn>
                                        <p:tgtEl>
                                          <p:spTgt spid="64548"/>
                                        </p:tgtEl>
                                        <p:attrNameLst>
                                          <p:attrName>style.visibility</p:attrName>
                                        </p:attrNameLst>
                                      </p:cBhvr>
                                      <p:to>
                                        <p:strVal val="visible"/>
                                      </p:to>
                                    </p:set>
                                    <p:animEffect transition="in" filter="barn(outVertical)">
                                      <p:cBhvr>
                                        <p:cTn id="49" dur="500"/>
                                        <p:tgtEl>
                                          <p:spTgt spid="6454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64545"/>
                                        </p:tgtEl>
                                        <p:attrNameLst>
                                          <p:attrName>style.visibility</p:attrName>
                                        </p:attrNameLst>
                                      </p:cBhvr>
                                      <p:to>
                                        <p:strVal val="visible"/>
                                      </p:to>
                                    </p:set>
                                    <p:animEffect transition="in" filter="wipe(left)">
                                      <p:cBhvr>
                                        <p:cTn id="54" dur="500"/>
                                        <p:tgtEl>
                                          <p:spTgt spid="64545"/>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64546"/>
                                        </p:tgtEl>
                                        <p:attrNameLst>
                                          <p:attrName>style.visibility</p:attrName>
                                        </p:attrNameLst>
                                      </p:cBhvr>
                                      <p:to>
                                        <p:strVal val="visible"/>
                                      </p:to>
                                    </p:set>
                                    <p:animEffect transition="in" filter="wipe(left)">
                                      <p:cBhvr>
                                        <p:cTn id="58" dur="500"/>
                                        <p:tgtEl>
                                          <p:spTgt spid="645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grpId="0" nodeType="clickEffect">
                                  <p:stCondLst>
                                    <p:cond delay="0"/>
                                  </p:stCondLst>
                                  <p:childTnLst>
                                    <p:set>
                                      <p:cBhvr>
                                        <p:cTn id="62" dur="1" fill="hold">
                                          <p:stCondLst>
                                            <p:cond delay="0"/>
                                          </p:stCondLst>
                                        </p:cTn>
                                        <p:tgtEl>
                                          <p:spTgt spid="64549"/>
                                        </p:tgtEl>
                                        <p:attrNameLst>
                                          <p:attrName>style.visibility</p:attrName>
                                        </p:attrNameLst>
                                      </p:cBhvr>
                                      <p:to>
                                        <p:strVal val="visible"/>
                                      </p:to>
                                    </p:set>
                                    <p:animEffect transition="in" filter="slide(fromBottom)">
                                      <p:cBhvr>
                                        <p:cTn id="63" dur="500"/>
                                        <p:tgtEl>
                                          <p:spTgt spid="64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2" grpId="0" animBg="1"/>
      <p:bldP spid="64534" grpId="0" animBg="1"/>
      <p:bldP spid="64535" grpId="0" animBg="1"/>
      <p:bldP spid="64536" grpId="0" animBg="1"/>
      <p:bldP spid="64538" grpId="0" animBg="1"/>
      <p:bldP spid="64539" grpId="0" animBg="1"/>
      <p:bldP spid="64549"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4">
            <a:extLst>
              <a:ext uri="{FF2B5EF4-FFF2-40B4-BE49-F238E27FC236}">
                <a16:creationId xmlns:a16="http://schemas.microsoft.com/office/drawing/2014/main" id="{D59A6E36-15A7-48FD-964A-2D370B3F638A}"/>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sp>
        <p:nvSpPr>
          <p:cNvPr id="66563" name="Rectangle 5">
            <a:extLst>
              <a:ext uri="{FF2B5EF4-FFF2-40B4-BE49-F238E27FC236}">
                <a16:creationId xmlns:a16="http://schemas.microsoft.com/office/drawing/2014/main" id="{2FFB30C6-2842-4D34-B133-697C4DDF3102}"/>
              </a:ext>
            </a:extLst>
          </p:cNvPr>
          <p:cNvSpPr>
            <a:spLocks noGrp="1" noChangeArrowheads="1"/>
          </p:cNvSpPr>
          <p:nvPr>
            <p:ph type="title"/>
          </p:nvPr>
        </p:nvSpPr>
        <p:spPr>
          <a:xfrm>
            <a:off x="684213" y="549275"/>
            <a:ext cx="8229600" cy="647700"/>
          </a:xfrm>
          <a:noFill/>
        </p:spPr>
        <p:txBody>
          <a:bodyPr/>
          <a:lstStyle/>
          <a:p>
            <a:pPr eaLnBrk="1" hangingPunct="1"/>
            <a:r>
              <a:rPr lang="zh-CN" altLang="en-US" sz="2400" b="1"/>
              <a:t>反向</a:t>
            </a:r>
            <a:r>
              <a:rPr lang="en-US" altLang="zh-CN" sz="2400" b="1"/>
              <a:t>NAT</a:t>
            </a:r>
            <a:r>
              <a:rPr lang="zh-CN" altLang="en-US" sz="2400" b="1"/>
              <a:t>转换</a:t>
            </a:r>
          </a:p>
        </p:txBody>
      </p:sp>
      <p:pic>
        <p:nvPicPr>
          <p:cNvPr id="66564" name="Picture 6" descr="台组">
            <a:extLst>
              <a:ext uri="{FF2B5EF4-FFF2-40B4-BE49-F238E27FC236}">
                <a16:creationId xmlns:a16="http://schemas.microsoft.com/office/drawing/2014/main" id="{FF802FD2-EFFB-4CCB-BB39-E3342D7D9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4797425"/>
            <a:ext cx="1152525"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7" descr="交换">
            <a:extLst>
              <a:ext uri="{FF2B5EF4-FFF2-40B4-BE49-F238E27FC236}">
                <a16:creationId xmlns:a16="http://schemas.microsoft.com/office/drawing/2014/main" id="{C035B125-8D29-4E4D-A184-141814F09B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3933825"/>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8" descr="墙">
            <a:extLst>
              <a:ext uri="{FF2B5EF4-FFF2-40B4-BE49-F238E27FC236}">
                <a16:creationId xmlns:a16="http://schemas.microsoft.com/office/drawing/2014/main" id="{EBF6CEE0-10F9-40EA-A402-9ED4D750D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3284538"/>
            <a:ext cx="428625"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9" descr="路由">
            <a:extLst>
              <a:ext uri="{FF2B5EF4-FFF2-40B4-BE49-F238E27FC236}">
                <a16:creationId xmlns:a16="http://schemas.microsoft.com/office/drawing/2014/main" id="{E649480C-EBE0-4B63-8497-7BFC04F7F5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0" y="5734050"/>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10" descr="internet">
            <a:extLst>
              <a:ext uri="{FF2B5EF4-FFF2-40B4-BE49-F238E27FC236}">
                <a16:creationId xmlns:a16="http://schemas.microsoft.com/office/drawing/2014/main" id="{705465F1-559C-4690-B8A9-47F224F077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8763" y="4652963"/>
            <a:ext cx="10080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11" descr="台">
            <a:extLst>
              <a:ext uri="{FF2B5EF4-FFF2-40B4-BE49-F238E27FC236}">
                <a16:creationId xmlns:a16="http://schemas.microsoft.com/office/drawing/2014/main" id="{AA0BEE2F-E7F9-453F-AF41-D7537E150D2C}"/>
              </a:ext>
            </a:extLst>
          </p:cNvPr>
          <p:cNvPicPr>
            <a:picLocks noChangeAspect="1" noChangeArrowheads="1"/>
          </p:cNvPicPr>
          <p:nvPr/>
        </p:nvPicPr>
        <p:blipFill>
          <a:blip r:embed="rId7">
            <a:clrChange>
              <a:clrFrom>
                <a:srgbClr val="FC0128"/>
              </a:clrFrom>
              <a:clrTo>
                <a:srgbClr val="FC0128">
                  <a:alpha val="0"/>
                </a:srgbClr>
              </a:clrTo>
            </a:clrChange>
            <a:extLst>
              <a:ext uri="{28A0092B-C50C-407E-A947-70E740481C1C}">
                <a14:useLocalDpi xmlns:a14="http://schemas.microsoft.com/office/drawing/2010/main" val="0"/>
              </a:ext>
            </a:extLst>
          </a:blip>
          <a:srcRect/>
          <a:stretch>
            <a:fillRect/>
          </a:stretch>
        </p:blipFill>
        <p:spPr bwMode="auto">
          <a:xfrm>
            <a:off x="6300788" y="5589588"/>
            <a:ext cx="742950" cy="65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8" name="Picture 12" descr="IE">
            <a:extLst>
              <a:ext uri="{FF2B5EF4-FFF2-40B4-BE49-F238E27FC236}">
                <a16:creationId xmlns:a16="http://schemas.microsoft.com/office/drawing/2014/main" id="{481A8E9B-E7CF-41D3-9888-8EABD7DC5C6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3663" y="2852738"/>
            <a:ext cx="252095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9" name="Picture 13" descr="sina">
            <a:extLst>
              <a:ext uri="{FF2B5EF4-FFF2-40B4-BE49-F238E27FC236}">
                <a16:creationId xmlns:a16="http://schemas.microsoft.com/office/drawing/2014/main" id="{1370B388-1291-4510-90F8-86409FA199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3663" y="3789363"/>
            <a:ext cx="2538412"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2" name="Picture 14" descr="服">
            <a:extLst>
              <a:ext uri="{FF2B5EF4-FFF2-40B4-BE49-F238E27FC236}">
                <a16:creationId xmlns:a16="http://schemas.microsoft.com/office/drawing/2014/main" id="{698561BA-D43D-45AB-9BD7-E4EC7BA297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8538" y="1557338"/>
            <a:ext cx="3794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3" name="Picture 15" descr="服">
            <a:extLst>
              <a:ext uri="{FF2B5EF4-FFF2-40B4-BE49-F238E27FC236}">
                <a16:creationId xmlns:a16="http://schemas.microsoft.com/office/drawing/2014/main" id="{37A218A4-D580-4143-9494-8537D29F2B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16238" y="1557338"/>
            <a:ext cx="3794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4" name="Picture 16" descr="服">
            <a:extLst>
              <a:ext uri="{FF2B5EF4-FFF2-40B4-BE49-F238E27FC236}">
                <a16:creationId xmlns:a16="http://schemas.microsoft.com/office/drawing/2014/main" id="{FDB0CD9D-4566-489D-ADF0-9AB07455E1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3938" y="1557338"/>
            <a:ext cx="3794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Picture 17" descr="服">
            <a:extLst>
              <a:ext uri="{FF2B5EF4-FFF2-40B4-BE49-F238E27FC236}">
                <a16:creationId xmlns:a16="http://schemas.microsoft.com/office/drawing/2014/main" id="{88A0FD6A-F921-47D9-9A26-A393C551577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13225" y="1557338"/>
            <a:ext cx="3794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Line 18">
            <a:extLst>
              <a:ext uri="{FF2B5EF4-FFF2-40B4-BE49-F238E27FC236}">
                <a16:creationId xmlns:a16="http://schemas.microsoft.com/office/drawing/2014/main" id="{6F418DA5-EF6C-4EF1-9EE5-BA66BC3EEC35}"/>
              </a:ext>
            </a:extLst>
          </p:cNvPr>
          <p:cNvSpPr>
            <a:spLocks noChangeShapeType="1"/>
          </p:cNvSpPr>
          <p:nvPr/>
        </p:nvSpPr>
        <p:spPr bwMode="auto">
          <a:xfrm>
            <a:off x="2413000" y="3141663"/>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7" name="Line 19">
            <a:extLst>
              <a:ext uri="{FF2B5EF4-FFF2-40B4-BE49-F238E27FC236}">
                <a16:creationId xmlns:a16="http://schemas.microsoft.com/office/drawing/2014/main" id="{5E271D7C-27B5-42D2-8037-58D3CD82DE3B}"/>
              </a:ext>
            </a:extLst>
          </p:cNvPr>
          <p:cNvSpPr>
            <a:spLocks noChangeShapeType="1"/>
          </p:cNvSpPr>
          <p:nvPr/>
        </p:nvSpPr>
        <p:spPr bwMode="auto">
          <a:xfrm>
            <a:off x="2413000" y="2636838"/>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8" name="Line 20">
            <a:extLst>
              <a:ext uri="{FF2B5EF4-FFF2-40B4-BE49-F238E27FC236}">
                <a16:creationId xmlns:a16="http://schemas.microsoft.com/office/drawing/2014/main" id="{78820255-AA16-4288-889E-EF583E01FB3C}"/>
              </a:ext>
            </a:extLst>
          </p:cNvPr>
          <p:cNvSpPr>
            <a:spLocks noChangeShapeType="1"/>
          </p:cNvSpPr>
          <p:nvPr/>
        </p:nvSpPr>
        <p:spPr bwMode="auto">
          <a:xfrm>
            <a:off x="3060700" y="2636838"/>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79" name="Line 21">
            <a:extLst>
              <a:ext uri="{FF2B5EF4-FFF2-40B4-BE49-F238E27FC236}">
                <a16:creationId xmlns:a16="http://schemas.microsoft.com/office/drawing/2014/main" id="{FDDD123E-BC79-472B-8CD4-1ECF7C701FF5}"/>
              </a:ext>
            </a:extLst>
          </p:cNvPr>
          <p:cNvSpPr>
            <a:spLocks noChangeShapeType="1"/>
          </p:cNvSpPr>
          <p:nvPr/>
        </p:nvSpPr>
        <p:spPr bwMode="auto">
          <a:xfrm>
            <a:off x="3708400" y="2636838"/>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0" name="Line 22">
            <a:extLst>
              <a:ext uri="{FF2B5EF4-FFF2-40B4-BE49-F238E27FC236}">
                <a16:creationId xmlns:a16="http://schemas.microsoft.com/office/drawing/2014/main" id="{960C7CDF-BD4F-4F2C-9A41-901BBCA78479}"/>
              </a:ext>
            </a:extLst>
          </p:cNvPr>
          <p:cNvSpPr>
            <a:spLocks noChangeShapeType="1"/>
          </p:cNvSpPr>
          <p:nvPr/>
        </p:nvSpPr>
        <p:spPr bwMode="auto">
          <a:xfrm>
            <a:off x="4429125" y="2636838"/>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1" name="Line 23">
            <a:extLst>
              <a:ext uri="{FF2B5EF4-FFF2-40B4-BE49-F238E27FC236}">
                <a16:creationId xmlns:a16="http://schemas.microsoft.com/office/drawing/2014/main" id="{A2691EE1-99B3-4CE4-B9B9-5078009E261E}"/>
              </a:ext>
            </a:extLst>
          </p:cNvPr>
          <p:cNvSpPr>
            <a:spLocks noChangeShapeType="1"/>
          </p:cNvSpPr>
          <p:nvPr/>
        </p:nvSpPr>
        <p:spPr bwMode="auto">
          <a:xfrm flipV="1">
            <a:off x="1044575" y="4149725"/>
            <a:ext cx="0" cy="7191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2" name="Line 24">
            <a:extLst>
              <a:ext uri="{FF2B5EF4-FFF2-40B4-BE49-F238E27FC236}">
                <a16:creationId xmlns:a16="http://schemas.microsoft.com/office/drawing/2014/main" id="{0F7E7843-A08F-43D5-9618-7895A2F52CB3}"/>
              </a:ext>
            </a:extLst>
          </p:cNvPr>
          <p:cNvSpPr>
            <a:spLocks noChangeShapeType="1"/>
          </p:cNvSpPr>
          <p:nvPr/>
        </p:nvSpPr>
        <p:spPr bwMode="auto">
          <a:xfrm>
            <a:off x="1620838" y="4076700"/>
            <a:ext cx="16557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3" name="Line 25">
            <a:extLst>
              <a:ext uri="{FF2B5EF4-FFF2-40B4-BE49-F238E27FC236}">
                <a16:creationId xmlns:a16="http://schemas.microsoft.com/office/drawing/2014/main" id="{075EFD12-7A43-4AC2-A4F7-FB253CCF93DB}"/>
              </a:ext>
            </a:extLst>
          </p:cNvPr>
          <p:cNvSpPr>
            <a:spLocks noChangeShapeType="1"/>
          </p:cNvSpPr>
          <p:nvPr/>
        </p:nvSpPr>
        <p:spPr bwMode="auto">
          <a:xfrm>
            <a:off x="3348038" y="3141663"/>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4" name="Line 26">
            <a:extLst>
              <a:ext uri="{FF2B5EF4-FFF2-40B4-BE49-F238E27FC236}">
                <a16:creationId xmlns:a16="http://schemas.microsoft.com/office/drawing/2014/main" id="{2C563876-E91D-4D28-AD75-040D85B71A42}"/>
              </a:ext>
            </a:extLst>
          </p:cNvPr>
          <p:cNvSpPr>
            <a:spLocks noChangeShapeType="1"/>
          </p:cNvSpPr>
          <p:nvPr/>
        </p:nvSpPr>
        <p:spPr bwMode="auto">
          <a:xfrm>
            <a:off x="3348038" y="4724400"/>
            <a:ext cx="0" cy="10096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5" name="Line 27">
            <a:extLst>
              <a:ext uri="{FF2B5EF4-FFF2-40B4-BE49-F238E27FC236}">
                <a16:creationId xmlns:a16="http://schemas.microsoft.com/office/drawing/2014/main" id="{413582BF-A688-4393-93C3-228714491F7D}"/>
              </a:ext>
            </a:extLst>
          </p:cNvPr>
          <p:cNvSpPr>
            <a:spLocks noChangeShapeType="1"/>
          </p:cNvSpPr>
          <p:nvPr/>
        </p:nvSpPr>
        <p:spPr bwMode="auto">
          <a:xfrm flipH="1">
            <a:off x="3852863" y="5229225"/>
            <a:ext cx="576262"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6" name="Line 28">
            <a:extLst>
              <a:ext uri="{FF2B5EF4-FFF2-40B4-BE49-F238E27FC236}">
                <a16:creationId xmlns:a16="http://schemas.microsoft.com/office/drawing/2014/main" id="{EF3F8BDC-F72B-4389-9388-A7BB5508545F}"/>
              </a:ext>
            </a:extLst>
          </p:cNvPr>
          <p:cNvSpPr>
            <a:spLocks noChangeShapeType="1"/>
          </p:cNvSpPr>
          <p:nvPr/>
        </p:nvSpPr>
        <p:spPr bwMode="auto">
          <a:xfrm>
            <a:off x="5003800" y="5229225"/>
            <a:ext cx="1512888"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87" name="Text Box 29">
            <a:extLst>
              <a:ext uri="{FF2B5EF4-FFF2-40B4-BE49-F238E27FC236}">
                <a16:creationId xmlns:a16="http://schemas.microsoft.com/office/drawing/2014/main" id="{21BE7B8D-6BF5-41EC-B195-7E6EFE9C6380}"/>
              </a:ext>
            </a:extLst>
          </p:cNvPr>
          <p:cNvSpPr txBox="1">
            <a:spLocks noChangeArrowheads="1"/>
          </p:cNvSpPr>
          <p:nvPr/>
        </p:nvSpPr>
        <p:spPr bwMode="auto">
          <a:xfrm>
            <a:off x="179388" y="5661025"/>
            <a:ext cx="1384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FF3300"/>
                </a:solidFill>
              </a:rPr>
              <a:t>10.10.50.0/24</a:t>
            </a:r>
          </a:p>
          <a:p>
            <a:pPr algn="ctr" eaLnBrk="1" hangingPunct="1">
              <a:spcBef>
                <a:spcPct val="0"/>
              </a:spcBef>
              <a:buFontTx/>
              <a:buNone/>
            </a:pPr>
            <a:r>
              <a:rPr lang="en-US" altLang="zh-CN" sz="1200" b="1">
                <a:solidFill>
                  <a:srgbClr val="FF3300"/>
                </a:solidFill>
              </a:rPr>
              <a:t>GW:10.10.50.254</a:t>
            </a:r>
          </a:p>
        </p:txBody>
      </p:sp>
      <p:sp>
        <p:nvSpPr>
          <p:cNvPr id="66588" name="Text Box 30">
            <a:extLst>
              <a:ext uri="{FF2B5EF4-FFF2-40B4-BE49-F238E27FC236}">
                <a16:creationId xmlns:a16="http://schemas.microsoft.com/office/drawing/2014/main" id="{34004C34-7D88-4DAE-A949-ED4C6898EDE2}"/>
              </a:ext>
            </a:extLst>
          </p:cNvPr>
          <p:cNvSpPr txBox="1">
            <a:spLocks noChangeArrowheads="1"/>
          </p:cNvSpPr>
          <p:nvPr/>
        </p:nvSpPr>
        <p:spPr bwMode="auto">
          <a:xfrm>
            <a:off x="1836738" y="4365625"/>
            <a:ext cx="10699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10.10.50.254</a:t>
            </a:r>
          </a:p>
        </p:txBody>
      </p:sp>
      <p:sp>
        <p:nvSpPr>
          <p:cNvPr id="66589" name="Line 31">
            <a:extLst>
              <a:ext uri="{FF2B5EF4-FFF2-40B4-BE49-F238E27FC236}">
                <a16:creationId xmlns:a16="http://schemas.microsoft.com/office/drawing/2014/main" id="{51181BBE-60BB-4586-958D-7FEF2D0CFE8A}"/>
              </a:ext>
            </a:extLst>
          </p:cNvPr>
          <p:cNvSpPr>
            <a:spLocks noChangeShapeType="1"/>
          </p:cNvSpPr>
          <p:nvPr/>
        </p:nvSpPr>
        <p:spPr bwMode="auto">
          <a:xfrm flipV="1">
            <a:off x="2771775" y="4076700"/>
            <a:ext cx="504825" cy="360363"/>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0" name="Text Box 32">
            <a:extLst>
              <a:ext uri="{FF2B5EF4-FFF2-40B4-BE49-F238E27FC236}">
                <a16:creationId xmlns:a16="http://schemas.microsoft.com/office/drawing/2014/main" id="{884E274B-5211-4CC0-8565-88B2DD7C9130}"/>
              </a:ext>
            </a:extLst>
          </p:cNvPr>
          <p:cNvSpPr txBox="1">
            <a:spLocks noChangeArrowheads="1"/>
          </p:cNvSpPr>
          <p:nvPr/>
        </p:nvSpPr>
        <p:spPr bwMode="auto">
          <a:xfrm>
            <a:off x="539750" y="2060575"/>
            <a:ext cx="12493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solidFill>
                  <a:srgbClr val="FF3300"/>
                </a:solidFill>
              </a:rPr>
              <a:t>www</a:t>
            </a:r>
          </a:p>
          <a:p>
            <a:pPr algn="ctr" eaLnBrk="1" hangingPunct="1">
              <a:spcBef>
                <a:spcPct val="0"/>
              </a:spcBef>
              <a:buFontTx/>
              <a:buNone/>
            </a:pPr>
            <a:r>
              <a:rPr lang="en-US" altLang="zh-CN" sz="1000" b="1">
                <a:solidFill>
                  <a:srgbClr val="FF3300"/>
                </a:solidFill>
              </a:rPr>
              <a:t>192.168.1.1/24</a:t>
            </a:r>
          </a:p>
          <a:p>
            <a:pPr algn="ctr" eaLnBrk="1" hangingPunct="1">
              <a:spcBef>
                <a:spcPct val="0"/>
              </a:spcBef>
              <a:buFontTx/>
              <a:buNone/>
            </a:pPr>
            <a:r>
              <a:rPr lang="en-US" altLang="zh-CN" sz="1000" b="1">
                <a:solidFill>
                  <a:srgbClr val="FF3300"/>
                </a:solidFill>
              </a:rPr>
              <a:t>GW:192.168.1.254</a:t>
            </a:r>
          </a:p>
        </p:txBody>
      </p:sp>
      <p:sp>
        <p:nvSpPr>
          <p:cNvPr id="66591" name="Text Box 33">
            <a:extLst>
              <a:ext uri="{FF2B5EF4-FFF2-40B4-BE49-F238E27FC236}">
                <a16:creationId xmlns:a16="http://schemas.microsoft.com/office/drawing/2014/main" id="{AB5F1546-037F-4076-9A8F-F79CC18DBE29}"/>
              </a:ext>
            </a:extLst>
          </p:cNvPr>
          <p:cNvSpPr txBox="1">
            <a:spLocks noChangeArrowheads="1"/>
          </p:cNvSpPr>
          <p:nvPr/>
        </p:nvSpPr>
        <p:spPr bwMode="auto">
          <a:xfrm>
            <a:off x="539750" y="1125538"/>
            <a:ext cx="12493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solidFill>
                  <a:srgbClr val="FF3300"/>
                </a:solidFill>
              </a:rPr>
              <a:t>FTP</a:t>
            </a:r>
          </a:p>
          <a:p>
            <a:pPr algn="ctr" eaLnBrk="1" hangingPunct="1">
              <a:spcBef>
                <a:spcPct val="0"/>
              </a:spcBef>
              <a:buFontTx/>
              <a:buNone/>
            </a:pPr>
            <a:r>
              <a:rPr lang="en-US" altLang="zh-CN" sz="1000" b="1">
                <a:solidFill>
                  <a:srgbClr val="FF3300"/>
                </a:solidFill>
              </a:rPr>
              <a:t>192.168.1.2/24</a:t>
            </a:r>
          </a:p>
          <a:p>
            <a:pPr algn="ctr" eaLnBrk="1" hangingPunct="1">
              <a:spcBef>
                <a:spcPct val="0"/>
              </a:spcBef>
              <a:buFontTx/>
              <a:buNone/>
            </a:pPr>
            <a:r>
              <a:rPr lang="en-US" altLang="zh-CN" sz="1000" b="1">
                <a:solidFill>
                  <a:srgbClr val="FF3300"/>
                </a:solidFill>
              </a:rPr>
              <a:t>GW:192.168.1.254</a:t>
            </a:r>
          </a:p>
        </p:txBody>
      </p:sp>
      <p:sp>
        <p:nvSpPr>
          <p:cNvPr id="66592" name="Text Box 34">
            <a:extLst>
              <a:ext uri="{FF2B5EF4-FFF2-40B4-BE49-F238E27FC236}">
                <a16:creationId xmlns:a16="http://schemas.microsoft.com/office/drawing/2014/main" id="{19A147D2-3B53-4008-AADF-AD0336A1F9F5}"/>
              </a:ext>
            </a:extLst>
          </p:cNvPr>
          <p:cNvSpPr txBox="1">
            <a:spLocks noChangeArrowheads="1"/>
          </p:cNvSpPr>
          <p:nvPr/>
        </p:nvSpPr>
        <p:spPr bwMode="auto">
          <a:xfrm>
            <a:off x="4787900" y="1125538"/>
            <a:ext cx="12493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solidFill>
                  <a:srgbClr val="FF3300"/>
                </a:solidFill>
              </a:rPr>
              <a:t>MAIL</a:t>
            </a:r>
          </a:p>
          <a:p>
            <a:pPr algn="ctr" eaLnBrk="1" hangingPunct="1">
              <a:spcBef>
                <a:spcPct val="0"/>
              </a:spcBef>
              <a:buFontTx/>
              <a:buNone/>
            </a:pPr>
            <a:r>
              <a:rPr lang="en-US" altLang="zh-CN" sz="1000" b="1">
                <a:solidFill>
                  <a:srgbClr val="FF3300"/>
                </a:solidFill>
              </a:rPr>
              <a:t>192.168.1.3/24</a:t>
            </a:r>
          </a:p>
          <a:p>
            <a:pPr algn="ctr" eaLnBrk="1" hangingPunct="1">
              <a:spcBef>
                <a:spcPct val="0"/>
              </a:spcBef>
              <a:buFontTx/>
              <a:buNone/>
            </a:pPr>
            <a:r>
              <a:rPr lang="en-US" altLang="zh-CN" sz="1000" b="1">
                <a:solidFill>
                  <a:srgbClr val="FF3300"/>
                </a:solidFill>
              </a:rPr>
              <a:t>GW:192.168.1.254</a:t>
            </a:r>
          </a:p>
        </p:txBody>
      </p:sp>
      <p:sp>
        <p:nvSpPr>
          <p:cNvPr id="66593" name="Text Box 35">
            <a:extLst>
              <a:ext uri="{FF2B5EF4-FFF2-40B4-BE49-F238E27FC236}">
                <a16:creationId xmlns:a16="http://schemas.microsoft.com/office/drawing/2014/main" id="{6AA8D9A9-D691-4686-A241-ED1EE975CDE2}"/>
              </a:ext>
            </a:extLst>
          </p:cNvPr>
          <p:cNvSpPr txBox="1">
            <a:spLocks noChangeArrowheads="1"/>
          </p:cNvSpPr>
          <p:nvPr/>
        </p:nvSpPr>
        <p:spPr bwMode="auto">
          <a:xfrm>
            <a:off x="4787900" y="2060575"/>
            <a:ext cx="12493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solidFill>
                  <a:srgbClr val="FF3300"/>
                </a:solidFill>
              </a:rPr>
              <a:t>DNS</a:t>
            </a:r>
          </a:p>
          <a:p>
            <a:pPr algn="ctr" eaLnBrk="1" hangingPunct="1">
              <a:spcBef>
                <a:spcPct val="0"/>
              </a:spcBef>
              <a:buFontTx/>
              <a:buNone/>
            </a:pPr>
            <a:r>
              <a:rPr lang="en-US" altLang="zh-CN" sz="1000" b="1">
                <a:solidFill>
                  <a:srgbClr val="FF3300"/>
                </a:solidFill>
              </a:rPr>
              <a:t>192.168.1.4/24</a:t>
            </a:r>
          </a:p>
          <a:p>
            <a:pPr algn="ctr" eaLnBrk="1" hangingPunct="1">
              <a:spcBef>
                <a:spcPct val="0"/>
              </a:spcBef>
              <a:buFontTx/>
              <a:buNone/>
            </a:pPr>
            <a:r>
              <a:rPr lang="en-US" altLang="zh-CN" sz="1000" b="1">
                <a:solidFill>
                  <a:srgbClr val="FF3300"/>
                </a:solidFill>
              </a:rPr>
              <a:t>GW:192.168.1.254</a:t>
            </a:r>
          </a:p>
        </p:txBody>
      </p:sp>
      <p:sp>
        <p:nvSpPr>
          <p:cNvPr id="66594" name="Text Box 36">
            <a:extLst>
              <a:ext uri="{FF2B5EF4-FFF2-40B4-BE49-F238E27FC236}">
                <a16:creationId xmlns:a16="http://schemas.microsoft.com/office/drawing/2014/main" id="{9C97EF59-C9BA-4E92-AAEB-D307C4DFC0F3}"/>
              </a:ext>
            </a:extLst>
          </p:cNvPr>
          <p:cNvSpPr txBox="1">
            <a:spLocks noChangeArrowheads="1"/>
          </p:cNvSpPr>
          <p:nvPr/>
        </p:nvSpPr>
        <p:spPr bwMode="auto">
          <a:xfrm>
            <a:off x="1836738" y="3573463"/>
            <a:ext cx="11541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192.168.1.254</a:t>
            </a:r>
          </a:p>
        </p:txBody>
      </p:sp>
      <p:sp>
        <p:nvSpPr>
          <p:cNvPr id="66595" name="Line 37">
            <a:extLst>
              <a:ext uri="{FF2B5EF4-FFF2-40B4-BE49-F238E27FC236}">
                <a16:creationId xmlns:a16="http://schemas.microsoft.com/office/drawing/2014/main" id="{495691A2-02B2-4E8F-A8F9-A9AA85E0DC7D}"/>
              </a:ext>
            </a:extLst>
          </p:cNvPr>
          <p:cNvSpPr>
            <a:spLocks noChangeShapeType="1"/>
          </p:cNvSpPr>
          <p:nvPr/>
        </p:nvSpPr>
        <p:spPr bwMode="auto">
          <a:xfrm flipV="1">
            <a:off x="2916238" y="3644900"/>
            <a:ext cx="431800" cy="71438"/>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6" name="Text Box 38">
            <a:extLst>
              <a:ext uri="{FF2B5EF4-FFF2-40B4-BE49-F238E27FC236}">
                <a16:creationId xmlns:a16="http://schemas.microsoft.com/office/drawing/2014/main" id="{21264A62-2F7A-4161-99F1-6194A6FDE87F}"/>
              </a:ext>
            </a:extLst>
          </p:cNvPr>
          <p:cNvSpPr txBox="1">
            <a:spLocks noChangeArrowheads="1"/>
          </p:cNvSpPr>
          <p:nvPr/>
        </p:nvSpPr>
        <p:spPr bwMode="auto">
          <a:xfrm>
            <a:off x="1946275" y="4941888"/>
            <a:ext cx="11541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202.200.40.54</a:t>
            </a:r>
          </a:p>
        </p:txBody>
      </p:sp>
      <p:sp>
        <p:nvSpPr>
          <p:cNvPr id="66597" name="Line 39">
            <a:extLst>
              <a:ext uri="{FF2B5EF4-FFF2-40B4-BE49-F238E27FC236}">
                <a16:creationId xmlns:a16="http://schemas.microsoft.com/office/drawing/2014/main" id="{87353BA0-05AF-416C-827C-05507366CF10}"/>
              </a:ext>
            </a:extLst>
          </p:cNvPr>
          <p:cNvSpPr>
            <a:spLocks noChangeShapeType="1"/>
          </p:cNvSpPr>
          <p:nvPr/>
        </p:nvSpPr>
        <p:spPr bwMode="auto">
          <a:xfrm flipV="1">
            <a:off x="2987675" y="4724400"/>
            <a:ext cx="360363" cy="288925"/>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8" name="Line 40">
            <a:extLst>
              <a:ext uri="{FF2B5EF4-FFF2-40B4-BE49-F238E27FC236}">
                <a16:creationId xmlns:a16="http://schemas.microsoft.com/office/drawing/2014/main" id="{B23DBCF0-6CE7-4ABC-9F88-B0E2C37F601A}"/>
              </a:ext>
            </a:extLst>
          </p:cNvPr>
          <p:cNvSpPr>
            <a:spLocks noChangeShapeType="1"/>
          </p:cNvSpPr>
          <p:nvPr/>
        </p:nvSpPr>
        <p:spPr bwMode="auto">
          <a:xfrm>
            <a:off x="1763713" y="2420938"/>
            <a:ext cx="504825"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9" name="Line 41">
            <a:extLst>
              <a:ext uri="{FF2B5EF4-FFF2-40B4-BE49-F238E27FC236}">
                <a16:creationId xmlns:a16="http://schemas.microsoft.com/office/drawing/2014/main" id="{0D57D1BC-94BB-49AD-A47C-1CBE37B164E0}"/>
              </a:ext>
            </a:extLst>
          </p:cNvPr>
          <p:cNvSpPr>
            <a:spLocks noChangeShapeType="1"/>
          </p:cNvSpPr>
          <p:nvPr/>
        </p:nvSpPr>
        <p:spPr bwMode="auto">
          <a:xfrm>
            <a:off x="1692275" y="1268413"/>
            <a:ext cx="1439863"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0" name="Line 42">
            <a:extLst>
              <a:ext uri="{FF2B5EF4-FFF2-40B4-BE49-F238E27FC236}">
                <a16:creationId xmlns:a16="http://schemas.microsoft.com/office/drawing/2014/main" id="{BCFA097A-C6AA-44FB-A3E4-96AFABFC3A06}"/>
              </a:ext>
            </a:extLst>
          </p:cNvPr>
          <p:cNvSpPr>
            <a:spLocks noChangeShapeType="1"/>
          </p:cNvSpPr>
          <p:nvPr/>
        </p:nvSpPr>
        <p:spPr bwMode="auto">
          <a:xfrm>
            <a:off x="3132138" y="1268413"/>
            <a:ext cx="0" cy="2889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1" name="Line 43">
            <a:extLst>
              <a:ext uri="{FF2B5EF4-FFF2-40B4-BE49-F238E27FC236}">
                <a16:creationId xmlns:a16="http://schemas.microsoft.com/office/drawing/2014/main" id="{9745A6D1-2C20-4985-B807-73C7CF44D5DD}"/>
              </a:ext>
            </a:extLst>
          </p:cNvPr>
          <p:cNvSpPr>
            <a:spLocks noChangeShapeType="1"/>
          </p:cNvSpPr>
          <p:nvPr/>
        </p:nvSpPr>
        <p:spPr bwMode="auto">
          <a:xfrm flipH="1">
            <a:off x="3708400" y="1268413"/>
            <a:ext cx="10795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2" name="Line 44">
            <a:extLst>
              <a:ext uri="{FF2B5EF4-FFF2-40B4-BE49-F238E27FC236}">
                <a16:creationId xmlns:a16="http://schemas.microsoft.com/office/drawing/2014/main" id="{0F66DCDC-BC34-4965-83F2-A95B69F56C8B}"/>
              </a:ext>
            </a:extLst>
          </p:cNvPr>
          <p:cNvSpPr>
            <a:spLocks noChangeShapeType="1"/>
          </p:cNvSpPr>
          <p:nvPr/>
        </p:nvSpPr>
        <p:spPr bwMode="auto">
          <a:xfrm>
            <a:off x="3708400" y="1268413"/>
            <a:ext cx="0" cy="288925"/>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3" name="Line 45">
            <a:extLst>
              <a:ext uri="{FF2B5EF4-FFF2-40B4-BE49-F238E27FC236}">
                <a16:creationId xmlns:a16="http://schemas.microsoft.com/office/drawing/2014/main" id="{2676438E-2F05-414D-86FF-AEC773398205}"/>
              </a:ext>
            </a:extLst>
          </p:cNvPr>
          <p:cNvSpPr>
            <a:spLocks noChangeShapeType="1"/>
          </p:cNvSpPr>
          <p:nvPr/>
        </p:nvSpPr>
        <p:spPr bwMode="auto">
          <a:xfrm flipH="1">
            <a:off x="4572000" y="2420938"/>
            <a:ext cx="288925" cy="0"/>
          </a:xfrm>
          <a:prstGeom prst="line">
            <a:avLst/>
          </a:prstGeom>
          <a:noFill/>
          <a:ln w="952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2" name="Line 46">
            <a:extLst>
              <a:ext uri="{FF2B5EF4-FFF2-40B4-BE49-F238E27FC236}">
                <a16:creationId xmlns:a16="http://schemas.microsoft.com/office/drawing/2014/main" id="{EBEF061D-B52F-422D-A467-E7640EB2310A}"/>
              </a:ext>
            </a:extLst>
          </p:cNvPr>
          <p:cNvSpPr>
            <a:spLocks noChangeShapeType="1"/>
          </p:cNvSpPr>
          <p:nvPr/>
        </p:nvSpPr>
        <p:spPr bwMode="auto">
          <a:xfrm flipV="1">
            <a:off x="6804025" y="4652963"/>
            <a:ext cx="936625" cy="936625"/>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3" name="Line 47">
            <a:extLst>
              <a:ext uri="{FF2B5EF4-FFF2-40B4-BE49-F238E27FC236}">
                <a16:creationId xmlns:a16="http://schemas.microsoft.com/office/drawing/2014/main" id="{9EDC2E0E-1081-4FFE-A261-ABE4D62AA84D}"/>
              </a:ext>
            </a:extLst>
          </p:cNvPr>
          <p:cNvSpPr>
            <a:spLocks noChangeShapeType="1"/>
          </p:cNvSpPr>
          <p:nvPr/>
        </p:nvSpPr>
        <p:spPr bwMode="auto">
          <a:xfrm>
            <a:off x="2411413" y="2636838"/>
            <a:ext cx="0" cy="504825"/>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4" name="Line 48">
            <a:extLst>
              <a:ext uri="{FF2B5EF4-FFF2-40B4-BE49-F238E27FC236}">
                <a16:creationId xmlns:a16="http://schemas.microsoft.com/office/drawing/2014/main" id="{CE92BD17-FD3C-4959-8E3A-8A86CEC21CEE}"/>
              </a:ext>
            </a:extLst>
          </p:cNvPr>
          <p:cNvSpPr>
            <a:spLocks noChangeShapeType="1"/>
          </p:cNvSpPr>
          <p:nvPr/>
        </p:nvSpPr>
        <p:spPr bwMode="auto">
          <a:xfrm>
            <a:off x="2411413" y="3141663"/>
            <a:ext cx="936625" cy="0"/>
          </a:xfrm>
          <a:prstGeom prst="line">
            <a:avLst/>
          </a:prstGeom>
          <a:noFill/>
          <a:ln w="381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5" name="Line 49">
            <a:extLst>
              <a:ext uri="{FF2B5EF4-FFF2-40B4-BE49-F238E27FC236}">
                <a16:creationId xmlns:a16="http://schemas.microsoft.com/office/drawing/2014/main" id="{A7FAD892-86FC-4C2B-8EA5-2677520489E1}"/>
              </a:ext>
            </a:extLst>
          </p:cNvPr>
          <p:cNvSpPr>
            <a:spLocks noChangeShapeType="1"/>
          </p:cNvSpPr>
          <p:nvPr/>
        </p:nvSpPr>
        <p:spPr bwMode="auto">
          <a:xfrm>
            <a:off x="3348038" y="3141663"/>
            <a:ext cx="0" cy="504825"/>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86" name="Text Box 50">
            <a:extLst>
              <a:ext uri="{FF2B5EF4-FFF2-40B4-BE49-F238E27FC236}">
                <a16:creationId xmlns:a16="http://schemas.microsoft.com/office/drawing/2014/main" id="{8E939B78-0290-407F-B956-F164B89C92F1}"/>
              </a:ext>
            </a:extLst>
          </p:cNvPr>
          <p:cNvSpPr txBox="1">
            <a:spLocks noChangeArrowheads="1"/>
          </p:cNvSpPr>
          <p:nvPr/>
        </p:nvSpPr>
        <p:spPr bwMode="auto">
          <a:xfrm>
            <a:off x="3563938" y="3716338"/>
            <a:ext cx="26844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t>MAP  192.168.1.1:80  TO  </a:t>
            </a:r>
            <a:r>
              <a:rPr lang="en-US" altLang="zh-CN" sz="1000" b="1">
                <a:solidFill>
                  <a:srgbClr val="FF00FF"/>
                </a:solidFill>
              </a:rPr>
              <a:t>202.200.40.54:80</a:t>
            </a:r>
          </a:p>
        </p:txBody>
      </p:sp>
      <p:sp>
        <p:nvSpPr>
          <p:cNvPr id="65587" name="Text Box 51">
            <a:extLst>
              <a:ext uri="{FF2B5EF4-FFF2-40B4-BE49-F238E27FC236}">
                <a16:creationId xmlns:a16="http://schemas.microsoft.com/office/drawing/2014/main" id="{583D9E8E-2620-42FD-9904-515A36D0D780}"/>
              </a:ext>
            </a:extLst>
          </p:cNvPr>
          <p:cNvSpPr txBox="1">
            <a:spLocks noChangeArrowheads="1"/>
          </p:cNvSpPr>
          <p:nvPr/>
        </p:nvSpPr>
        <p:spPr bwMode="auto">
          <a:xfrm>
            <a:off x="3563938" y="3933825"/>
            <a:ext cx="26844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t>MAP  192.168.1.2:21  TO  </a:t>
            </a:r>
            <a:r>
              <a:rPr lang="en-US" altLang="zh-CN" sz="1000" b="1">
                <a:solidFill>
                  <a:srgbClr val="FF00FF"/>
                </a:solidFill>
              </a:rPr>
              <a:t>202.200.40.54:21</a:t>
            </a:r>
          </a:p>
        </p:txBody>
      </p:sp>
      <p:sp>
        <p:nvSpPr>
          <p:cNvPr id="65588" name="Text Box 52">
            <a:extLst>
              <a:ext uri="{FF2B5EF4-FFF2-40B4-BE49-F238E27FC236}">
                <a16:creationId xmlns:a16="http://schemas.microsoft.com/office/drawing/2014/main" id="{E8DC9477-233C-401F-981B-DE987C4F8470}"/>
              </a:ext>
            </a:extLst>
          </p:cNvPr>
          <p:cNvSpPr txBox="1">
            <a:spLocks noChangeArrowheads="1"/>
          </p:cNvSpPr>
          <p:nvPr/>
        </p:nvSpPr>
        <p:spPr bwMode="auto">
          <a:xfrm>
            <a:off x="3563938" y="4149725"/>
            <a:ext cx="26844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t>MAP  192.168.1.3:25  TO  </a:t>
            </a:r>
            <a:r>
              <a:rPr lang="en-US" altLang="zh-CN" sz="1000" b="1">
                <a:solidFill>
                  <a:srgbClr val="FF00FF"/>
                </a:solidFill>
              </a:rPr>
              <a:t>202.200.40.54:25</a:t>
            </a:r>
          </a:p>
        </p:txBody>
      </p:sp>
      <p:sp>
        <p:nvSpPr>
          <p:cNvPr id="65589" name="Text Box 53">
            <a:extLst>
              <a:ext uri="{FF2B5EF4-FFF2-40B4-BE49-F238E27FC236}">
                <a16:creationId xmlns:a16="http://schemas.microsoft.com/office/drawing/2014/main" id="{11ADFBCC-9721-430C-8988-304BC6A477F1}"/>
              </a:ext>
            </a:extLst>
          </p:cNvPr>
          <p:cNvSpPr txBox="1">
            <a:spLocks noChangeArrowheads="1"/>
          </p:cNvSpPr>
          <p:nvPr/>
        </p:nvSpPr>
        <p:spPr bwMode="auto">
          <a:xfrm>
            <a:off x="3563938" y="4365625"/>
            <a:ext cx="26844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000" b="1"/>
              <a:t>MAP  192.168.1.4:53  TO  </a:t>
            </a:r>
            <a:r>
              <a:rPr lang="en-US" altLang="zh-CN" sz="1000" b="1">
                <a:solidFill>
                  <a:srgbClr val="FF00FF"/>
                </a:solidFill>
              </a:rPr>
              <a:t>202.200.40.54:53</a:t>
            </a:r>
          </a:p>
        </p:txBody>
      </p:sp>
      <p:sp>
        <p:nvSpPr>
          <p:cNvPr id="65590" name="Line 54">
            <a:extLst>
              <a:ext uri="{FF2B5EF4-FFF2-40B4-BE49-F238E27FC236}">
                <a16:creationId xmlns:a16="http://schemas.microsoft.com/office/drawing/2014/main" id="{53B196A8-BADC-4555-8FC0-503A8F170FD9}"/>
              </a:ext>
            </a:extLst>
          </p:cNvPr>
          <p:cNvSpPr>
            <a:spLocks noChangeShapeType="1"/>
          </p:cNvSpPr>
          <p:nvPr/>
        </p:nvSpPr>
        <p:spPr bwMode="auto">
          <a:xfrm>
            <a:off x="3059113" y="2636838"/>
            <a:ext cx="0" cy="504825"/>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1" name="Line 55">
            <a:extLst>
              <a:ext uri="{FF2B5EF4-FFF2-40B4-BE49-F238E27FC236}">
                <a16:creationId xmlns:a16="http://schemas.microsoft.com/office/drawing/2014/main" id="{28C2CAA4-6E7D-4820-92E4-F9E7A13047BA}"/>
              </a:ext>
            </a:extLst>
          </p:cNvPr>
          <p:cNvSpPr>
            <a:spLocks noChangeShapeType="1"/>
          </p:cNvSpPr>
          <p:nvPr/>
        </p:nvSpPr>
        <p:spPr bwMode="auto">
          <a:xfrm>
            <a:off x="3059113" y="3141663"/>
            <a:ext cx="288925"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2" name="Line 56">
            <a:extLst>
              <a:ext uri="{FF2B5EF4-FFF2-40B4-BE49-F238E27FC236}">
                <a16:creationId xmlns:a16="http://schemas.microsoft.com/office/drawing/2014/main" id="{068C9AF6-4D77-4E11-83B8-381F4BEC98A9}"/>
              </a:ext>
            </a:extLst>
          </p:cNvPr>
          <p:cNvSpPr>
            <a:spLocks noChangeShapeType="1"/>
          </p:cNvSpPr>
          <p:nvPr/>
        </p:nvSpPr>
        <p:spPr bwMode="auto">
          <a:xfrm>
            <a:off x="3708400" y="2636838"/>
            <a:ext cx="0" cy="504825"/>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3" name="Line 57">
            <a:extLst>
              <a:ext uri="{FF2B5EF4-FFF2-40B4-BE49-F238E27FC236}">
                <a16:creationId xmlns:a16="http://schemas.microsoft.com/office/drawing/2014/main" id="{A4EF3B77-FB16-48D7-9FD2-001F22E34F22}"/>
              </a:ext>
            </a:extLst>
          </p:cNvPr>
          <p:cNvSpPr>
            <a:spLocks noChangeShapeType="1"/>
          </p:cNvSpPr>
          <p:nvPr/>
        </p:nvSpPr>
        <p:spPr bwMode="auto">
          <a:xfrm flipH="1">
            <a:off x="3348038" y="3141663"/>
            <a:ext cx="360362"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4" name="Line 58">
            <a:extLst>
              <a:ext uri="{FF2B5EF4-FFF2-40B4-BE49-F238E27FC236}">
                <a16:creationId xmlns:a16="http://schemas.microsoft.com/office/drawing/2014/main" id="{215DF3D5-A592-45B6-82D3-AE37C1067A92}"/>
              </a:ext>
            </a:extLst>
          </p:cNvPr>
          <p:cNvSpPr>
            <a:spLocks noChangeShapeType="1"/>
          </p:cNvSpPr>
          <p:nvPr/>
        </p:nvSpPr>
        <p:spPr bwMode="auto">
          <a:xfrm>
            <a:off x="4427538" y="2636838"/>
            <a:ext cx="0" cy="504825"/>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5" name="Line 59">
            <a:extLst>
              <a:ext uri="{FF2B5EF4-FFF2-40B4-BE49-F238E27FC236}">
                <a16:creationId xmlns:a16="http://schemas.microsoft.com/office/drawing/2014/main" id="{6971193F-DD3B-4A55-9B26-2B28CEEDF23E}"/>
              </a:ext>
            </a:extLst>
          </p:cNvPr>
          <p:cNvSpPr>
            <a:spLocks noChangeShapeType="1"/>
          </p:cNvSpPr>
          <p:nvPr/>
        </p:nvSpPr>
        <p:spPr bwMode="auto">
          <a:xfrm flipH="1">
            <a:off x="3348038" y="3141663"/>
            <a:ext cx="107950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96" name="Text Box 60">
            <a:extLst>
              <a:ext uri="{FF2B5EF4-FFF2-40B4-BE49-F238E27FC236}">
                <a16:creationId xmlns:a16="http://schemas.microsoft.com/office/drawing/2014/main" id="{EE0A1F7C-350D-4846-8B78-71EA8E2B8D23}"/>
              </a:ext>
            </a:extLst>
          </p:cNvPr>
          <p:cNvSpPr txBox="1">
            <a:spLocks noChangeArrowheads="1"/>
          </p:cNvSpPr>
          <p:nvPr/>
        </p:nvSpPr>
        <p:spPr bwMode="auto">
          <a:xfrm>
            <a:off x="6804025" y="3573463"/>
            <a:ext cx="13414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b="1">
                <a:solidFill>
                  <a:srgbClr val="0000FF"/>
                </a:solidFill>
              </a:rPr>
              <a:t>http://202.200.40.54</a:t>
            </a:r>
          </a:p>
        </p:txBody>
      </p:sp>
      <p:sp>
        <p:nvSpPr>
          <p:cNvPr id="65597" name="Text Box 61">
            <a:extLst>
              <a:ext uri="{FF2B5EF4-FFF2-40B4-BE49-F238E27FC236}">
                <a16:creationId xmlns:a16="http://schemas.microsoft.com/office/drawing/2014/main" id="{9E74C0F4-EAAB-4217-88DE-43921B8D27EC}"/>
              </a:ext>
            </a:extLst>
          </p:cNvPr>
          <p:cNvSpPr txBox="1">
            <a:spLocks noChangeArrowheads="1"/>
          </p:cNvSpPr>
          <p:nvPr/>
        </p:nvSpPr>
        <p:spPr bwMode="auto">
          <a:xfrm>
            <a:off x="6011863" y="1628775"/>
            <a:ext cx="277177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a:t>
            </a:r>
            <a:r>
              <a:rPr lang="zh-CN" altLang="en-US" sz="1400"/>
              <a:t>、公开服务器可以使用私有地址</a:t>
            </a:r>
          </a:p>
          <a:p>
            <a:pPr eaLnBrk="1" hangingPunct="1">
              <a:spcBef>
                <a:spcPct val="0"/>
              </a:spcBef>
              <a:buFontTx/>
              <a:buNone/>
            </a:pPr>
            <a:r>
              <a:rPr lang="en-US" altLang="zh-CN" sz="1400"/>
              <a:t>2</a:t>
            </a:r>
            <a:r>
              <a:rPr lang="zh-CN" altLang="en-US" sz="1400"/>
              <a:t>、隐藏内部网络结构</a:t>
            </a:r>
          </a:p>
          <a:p>
            <a:pPr eaLnBrk="1" hangingPunct="1">
              <a:spcBef>
                <a:spcPct val="0"/>
              </a:spcBef>
              <a:buFontTx/>
              <a:buNone/>
            </a:pPr>
            <a:r>
              <a:rPr lang="en-US" altLang="zh-CN" sz="1400"/>
              <a:t>3</a:t>
            </a:r>
            <a:r>
              <a:rPr lang="zh-CN" altLang="en-US" sz="1400"/>
              <a:t>、服务器负载均衡</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583"/>
                                        </p:tgtEl>
                                        <p:attrNameLst>
                                          <p:attrName>style.visibility</p:attrName>
                                        </p:attrNameLst>
                                      </p:cBhvr>
                                      <p:to>
                                        <p:strVal val="visible"/>
                                      </p:to>
                                    </p:set>
                                    <p:animEffect transition="in" filter="wipe(up)">
                                      <p:cBhvr>
                                        <p:cTn id="7" dur="500"/>
                                        <p:tgtEl>
                                          <p:spTgt spid="6558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5584"/>
                                        </p:tgtEl>
                                        <p:attrNameLst>
                                          <p:attrName>style.visibility</p:attrName>
                                        </p:attrNameLst>
                                      </p:cBhvr>
                                      <p:to>
                                        <p:strVal val="visible"/>
                                      </p:to>
                                    </p:set>
                                    <p:animEffect transition="in" filter="wipe(left)">
                                      <p:cBhvr>
                                        <p:cTn id="11" dur="500"/>
                                        <p:tgtEl>
                                          <p:spTgt spid="6558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65585"/>
                                        </p:tgtEl>
                                        <p:attrNameLst>
                                          <p:attrName>style.visibility</p:attrName>
                                        </p:attrNameLst>
                                      </p:cBhvr>
                                      <p:to>
                                        <p:strVal val="visible"/>
                                      </p:to>
                                    </p:set>
                                    <p:animEffect transition="in" filter="wipe(up)">
                                      <p:cBhvr>
                                        <p:cTn id="15" dur="500"/>
                                        <p:tgtEl>
                                          <p:spTgt spid="65585"/>
                                        </p:tgtEl>
                                      </p:cBhvr>
                                    </p:animEffect>
                                  </p:childTnLst>
                                </p:cTn>
                              </p:par>
                            </p:childTnLst>
                          </p:cTn>
                        </p:par>
                        <p:par>
                          <p:cTn id="16" fill="hold" nodeType="afterGroup">
                            <p:stCondLst>
                              <p:cond delay="1500"/>
                            </p:stCondLst>
                            <p:childTnLst>
                              <p:par>
                                <p:cTn id="17" presetID="12" presetClass="entr" presetSubtype="2" fill="hold" grpId="0" nodeType="afterEffect">
                                  <p:stCondLst>
                                    <p:cond delay="0"/>
                                  </p:stCondLst>
                                  <p:childTnLst>
                                    <p:set>
                                      <p:cBhvr>
                                        <p:cTn id="18" dur="1" fill="hold">
                                          <p:stCondLst>
                                            <p:cond delay="0"/>
                                          </p:stCondLst>
                                        </p:cTn>
                                        <p:tgtEl>
                                          <p:spTgt spid="65586"/>
                                        </p:tgtEl>
                                        <p:attrNameLst>
                                          <p:attrName>style.visibility</p:attrName>
                                        </p:attrNameLst>
                                      </p:cBhvr>
                                      <p:to>
                                        <p:strVal val="visible"/>
                                      </p:to>
                                    </p:set>
                                    <p:animEffect transition="in" filter="slide(fromRight)">
                                      <p:cBhvr>
                                        <p:cTn id="19" dur="500"/>
                                        <p:tgtEl>
                                          <p:spTgt spid="65586"/>
                                        </p:tgtEl>
                                      </p:cBhvr>
                                    </p:animEffect>
                                  </p:childTnLst>
                                </p:cTn>
                              </p:par>
                            </p:childTnLst>
                          </p:cTn>
                        </p:par>
                        <p:par>
                          <p:cTn id="20" fill="hold" nodeType="afterGroup">
                            <p:stCondLst>
                              <p:cond delay="2000"/>
                            </p:stCondLst>
                            <p:childTnLst>
                              <p:par>
                                <p:cTn id="21" presetID="1" presetClass="exit" presetSubtype="0" fill="hold" nodeType="afterEffect">
                                  <p:stCondLst>
                                    <p:cond delay="0"/>
                                  </p:stCondLst>
                                  <p:childTnLst>
                                    <p:set>
                                      <p:cBhvr>
                                        <p:cTn id="22" dur="1" fill="hold">
                                          <p:stCondLst>
                                            <p:cond delay="0"/>
                                          </p:stCondLst>
                                        </p:cTn>
                                        <p:tgtEl>
                                          <p:spTgt spid="6558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558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5585"/>
                                        </p:tgtEl>
                                        <p:attrNameLst>
                                          <p:attrName>style.visibility</p:attrName>
                                        </p:attrNameLst>
                                      </p:cBhvr>
                                      <p:to>
                                        <p:strVal val="hidden"/>
                                      </p:to>
                                    </p:set>
                                  </p:childTnLst>
                                </p:cTn>
                              </p:par>
                            </p:childTnLst>
                          </p:cTn>
                        </p:par>
                        <p:par>
                          <p:cTn id="27" fill="hold" nodeType="afterGroup">
                            <p:stCondLst>
                              <p:cond delay="2000"/>
                            </p:stCondLst>
                            <p:childTnLst>
                              <p:par>
                                <p:cTn id="28" presetID="22" presetClass="entr" presetSubtype="1" fill="hold" nodeType="afterEffect">
                                  <p:stCondLst>
                                    <p:cond delay="0"/>
                                  </p:stCondLst>
                                  <p:childTnLst>
                                    <p:set>
                                      <p:cBhvr>
                                        <p:cTn id="29" dur="1" fill="hold">
                                          <p:stCondLst>
                                            <p:cond delay="0"/>
                                          </p:stCondLst>
                                        </p:cTn>
                                        <p:tgtEl>
                                          <p:spTgt spid="65590"/>
                                        </p:tgtEl>
                                        <p:attrNameLst>
                                          <p:attrName>style.visibility</p:attrName>
                                        </p:attrNameLst>
                                      </p:cBhvr>
                                      <p:to>
                                        <p:strVal val="visible"/>
                                      </p:to>
                                    </p:set>
                                    <p:animEffect transition="in" filter="wipe(up)">
                                      <p:cBhvr>
                                        <p:cTn id="30" dur="500"/>
                                        <p:tgtEl>
                                          <p:spTgt spid="65590"/>
                                        </p:tgtEl>
                                      </p:cBhvr>
                                    </p:animEffect>
                                  </p:childTnLst>
                                </p:cTn>
                              </p:par>
                            </p:childTnLst>
                          </p:cTn>
                        </p:par>
                        <p:par>
                          <p:cTn id="31" fill="hold" nodeType="afterGroup">
                            <p:stCondLst>
                              <p:cond delay="2500"/>
                            </p:stCondLst>
                            <p:childTnLst>
                              <p:par>
                                <p:cTn id="32" presetID="22" presetClass="entr" presetSubtype="8" fill="hold" nodeType="afterEffect">
                                  <p:stCondLst>
                                    <p:cond delay="0"/>
                                  </p:stCondLst>
                                  <p:childTnLst>
                                    <p:set>
                                      <p:cBhvr>
                                        <p:cTn id="33" dur="1" fill="hold">
                                          <p:stCondLst>
                                            <p:cond delay="0"/>
                                          </p:stCondLst>
                                        </p:cTn>
                                        <p:tgtEl>
                                          <p:spTgt spid="65591"/>
                                        </p:tgtEl>
                                        <p:attrNameLst>
                                          <p:attrName>style.visibility</p:attrName>
                                        </p:attrNameLst>
                                      </p:cBhvr>
                                      <p:to>
                                        <p:strVal val="visible"/>
                                      </p:to>
                                    </p:set>
                                    <p:animEffect transition="in" filter="wipe(left)">
                                      <p:cBhvr>
                                        <p:cTn id="34" dur="500"/>
                                        <p:tgtEl>
                                          <p:spTgt spid="65591"/>
                                        </p:tgtEl>
                                      </p:cBhvr>
                                    </p:animEffect>
                                  </p:childTnLst>
                                </p:cTn>
                              </p:par>
                            </p:childTnLst>
                          </p:cTn>
                        </p:par>
                        <p:par>
                          <p:cTn id="35" fill="hold" nodeType="afterGroup">
                            <p:stCondLst>
                              <p:cond delay="3000"/>
                            </p:stCondLst>
                            <p:childTnLst>
                              <p:par>
                                <p:cTn id="36" presetID="22" presetClass="entr" presetSubtype="1" fill="hold" nodeType="afterEffect">
                                  <p:stCondLst>
                                    <p:cond delay="0"/>
                                  </p:stCondLst>
                                  <p:childTnLst>
                                    <p:set>
                                      <p:cBhvr>
                                        <p:cTn id="37" dur="1" fill="hold">
                                          <p:stCondLst>
                                            <p:cond delay="0"/>
                                          </p:stCondLst>
                                        </p:cTn>
                                        <p:tgtEl>
                                          <p:spTgt spid="65585"/>
                                        </p:tgtEl>
                                        <p:attrNameLst>
                                          <p:attrName>style.visibility</p:attrName>
                                        </p:attrNameLst>
                                      </p:cBhvr>
                                      <p:to>
                                        <p:strVal val="visible"/>
                                      </p:to>
                                    </p:set>
                                    <p:animEffect transition="in" filter="wipe(up)">
                                      <p:cBhvr>
                                        <p:cTn id="38" dur="500"/>
                                        <p:tgtEl>
                                          <p:spTgt spid="65585"/>
                                        </p:tgtEl>
                                      </p:cBhvr>
                                    </p:animEffect>
                                  </p:childTnLst>
                                </p:cTn>
                              </p:par>
                            </p:childTnLst>
                          </p:cTn>
                        </p:par>
                        <p:par>
                          <p:cTn id="39" fill="hold" nodeType="afterGroup">
                            <p:stCondLst>
                              <p:cond delay="3500"/>
                            </p:stCondLst>
                            <p:childTnLst>
                              <p:par>
                                <p:cTn id="40" presetID="12" presetClass="entr" presetSubtype="2" fill="hold" grpId="0" nodeType="afterEffect">
                                  <p:stCondLst>
                                    <p:cond delay="0"/>
                                  </p:stCondLst>
                                  <p:childTnLst>
                                    <p:set>
                                      <p:cBhvr>
                                        <p:cTn id="41" dur="1" fill="hold">
                                          <p:stCondLst>
                                            <p:cond delay="0"/>
                                          </p:stCondLst>
                                        </p:cTn>
                                        <p:tgtEl>
                                          <p:spTgt spid="65587"/>
                                        </p:tgtEl>
                                        <p:attrNameLst>
                                          <p:attrName>style.visibility</p:attrName>
                                        </p:attrNameLst>
                                      </p:cBhvr>
                                      <p:to>
                                        <p:strVal val="visible"/>
                                      </p:to>
                                    </p:set>
                                    <p:animEffect transition="in" filter="slide(fromRight)">
                                      <p:cBhvr>
                                        <p:cTn id="42" dur="500"/>
                                        <p:tgtEl>
                                          <p:spTgt spid="65587"/>
                                        </p:tgtEl>
                                      </p:cBhvr>
                                    </p:animEffect>
                                  </p:childTnLst>
                                </p:cTn>
                              </p:par>
                            </p:childTnLst>
                          </p:cTn>
                        </p:par>
                        <p:par>
                          <p:cTn id="43" fill="hold" nodeType="afterGroup">
                            <p:stCondLst>
                              <p:cond delay="4000"/>
                            </p:stCondLst>
                            <p:childTnLst>
                              <p:par>
                                <p:cTn id="44" presetID="1" presetClass="exit" presetSubtype="0" fill="hold" nodeType="afterEffect">
                                  <p:stCondLst>
                                    <p:cond delay="0"/>
                                  </p:stCondLst>
                                  <p:childTnLst>
                                    <p:set>
                                      <p:cBhvr>
                                        <p:cTn id="45" dur="1" fill="hold">
                                          <p:stCondLst>
                                            <p:cond delay="0"/>
                                          </p:stCondLst>
                                        </p:cTn>
                                        <p:tgtEl>
                                          <p:spTgt spid="65590"/>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65591"/>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65585"/>
                                        </p:tgtEl>
                                        <p:attrNameLst>
                                          <p:attrName>style.visibility</p:attrName>
                                        </p:attrNameLst>
                                      </p:cBhvr>
                                      <p:to>
                                        <p:strVal val="hidden"/>
                                      </p:to>
                                    </p:set>
                                  </p:childTnLst>
                                </p:cTn>
                              </p:par>
                            </p:childTnLst>
                          </p:cTn>
                        </p:par>
                        <p:par>
                          <p:cTn id="50" fill="hold" nodeType="afterGroup">
                            <p:stCondLst>
                              <p:cond delay="4000"/>
                            </p:stCondLst>
                            <p:childTnLst>
                              <p:par>
                                <p:cTn id="51" presetID="22" presetClass="entr" presetSubtype="1" fill="hold" nodeType="afterEffect">
                                  <p:stCondLst>
                                    <p:cond delay="0"/>
                                  </p:stCondLst>
                                  <p:childTnLst>
                                    <p:set>
                                      <p:cBhvr>
                                        <p:cTn id="52" dur="1" fill="hold">
                                          <p:stCondLst>
                                            <p:cond delay="0"/>
                                          </p:stCondLst>
                                        </p:cTn>
                                        <p:tgtEl>
                                          <p:spTgt spid="65592"/>
                                        </p:tgtEl>
                                        <p:attrNameLst>
                                          <p:attrName>style.visibility</p:attrName>
                                        </p:attrNameLst>
                                      </p:cBhvr>
                                      <p:to>
                                        <p:strVal val="visible"/>
                                      </p:to>
                                    </p:set>
                                    <p:animEffect transition="in" filter="wipe(up)">
                                      <p:cBhvr>
                                        <p:cTn id="53" dur="500"/>
                                        <p:tgtEl>
                                          <p:spTgt spid="65592"/>
                                        </p:tgtEl>
                                      </p:cBhvr>
                                    </p:animEffect>
                                  </p:childTnLst>
                                </p:cTn>
                              </p:par>
                            </p:childTnLst>
                          </p:cTn>
                        </p:par>
                        <p:par>
                          <p:cTn id="54" fill="hold" nodeType="afterGroup">
                            <p:stCondLst>
                              <p:cond delay="4500"/>
                            </p:stCondLst>
                            <p:childTnLst>
                              <p:par>
                                <p:cTn id="55" presetID="22" presetClass="entr" presetSubtype="2" fill="hold" nodeType="afterEffect">
                                  <p:stCondLst>
                                    <p:cond delay="0"/>
                                  </p:stCondLst>
                                  <p:childTnLst>
                                    <p:set>
                                      <p:cBhvr>
                                        <p:cTn id="56" dur="1" fill="hold">
                                          <p:stCondLst>
                                            <p:cond delay="0"/>
                                          </p:stCondLst>
                                        </p:cTn>
                                        <p:tgtEl>
                                          <p:spTgt spid="65593"/>
                                        </p:tgtEl>
                                        <p:attrNameLst>
                                          <p:attrName>style.visibility</p:attrName>
                                        </p:attrNameLst>
                                      </p:cBhvr>
                                      <p:to>
                                        <p:strVal val="visible"/>
                                      </p:to>
                                    </p:set>
                                    <p:animEffect transition="in" filter="wipe(right)">
                                      <p:cBhvr>
                                        <p:cTn id="57" dur="500"/>
                                        <p:tgtEl>
                                          <p:spTgt spid="65593"/>
                                        </p:tgtEl>
                                      </p:cBhvr>
                                    </p:animEffect>
                                  </p:childTnLst>
                                </p:cTn>
                              </p:par>
                            </p:childTnLst>
                          </p:cTn>
                        </p:par>
                        <p:par>
                          <p:cTn id="58" fill="hold" nodeType="afterGroup">
                            <p:stCondLst>
                              <p:cond delay="5000"/>
                            </p:stCondLst>
                            <p:childTnLst>
                              <p:par>
                                <p:cTn id="59" presetID="22" presetClass="entr" presetSubtype="1" fill="hold" nodeType="afterEffect">
                                  <p:stCondLst>
                                    <p:cond delay="0"/>
                                  </p:stCondLst>
                                  <p:childTnLst>
                                    <p:set>
                                      <p:cBhvr>
                                        <p:cTn id="60" dur="1" fill="hold">
                                          <p:stCondLst>
                                            <p:cond delay="0"/>
                                          </p:stCondLst>
                                        </p:cTn>
                                        <p:tgtEl>
                                          <p:spTgt spid="65585"/>
                                        </p:tgtEl>
                                        <p:attrNameLst>
                                          <p:attrName>style.visibility</p:attrName>
                                        </p:attrNameLst>
                                      </p:cBhvr>
                                      <p:to>
                                        <p:strVal val="visible"/>
                                      </p:to>
                                    </p:set>
                                    <p:animEffect transition="in" filter="wipe(up)">
                                      <p:cBhvr>
                                        <p:cTn id="61" dur="500"/>
                                        <p:tgtEl>
                                          <p:spTgt spid="65585"/>
                                        </p:tgtEl>
                                      </p:cBhvr>
                                    </p:animEffect>
                                  </p:childTnLst>
                                </p:cTn>
                              </p:par>
                            </p:childTnLst>
                          </p:cTn>
                        </p:par>
                        <p:par>
                          <p:cTn id="62" fill="hold" nodeType="afterGroup">
                            <p:stCondLst>
                              <p:cond delay="5500"/>
                            </p:stCondLst>
                            <p:childTnLst>
                              <p:par>
                                <p:cTn id="63" presetID="12" presetClass="entr" presetSubtype="2" fill="hold" grpId="0" nodeType="afterEffect">
                                  <p:stCondLst>
                                    <p:cond delay="0"/>
                                  </p:stCondLst>
                                  <p:childTnLst>
                                    <p:set>
                                      <p:cBhvr>
                                        <p:cTn id="64" dur="1" fill="hold">
                                          <p:stCondLst>
                                            <p:cond delay="0"/>
                                          </p:stCondLst>
                                        </p:cTn>
                                        <p:tgtEl>
                                          <p:spTgt spid="65588"/>
                                        </p:tgtEl>
                                        <p:attrNameLst>
                                          <p:attrName>style.visibility</p:attrName>
                                        </p:attrNameLst>
                                      </p:cBhvr>
                                      <p:to>
                                        <p:strVal val="visible"/>
                                      </p:to>
                                    </p:set>
                                    <p:animEffect transition="in" filter="slide(fromRight)">
                                      <p:cBhvr>
                                        <p:cTn id="65" dur="500"/>
                                        <p:tgtEl>
                                          <p:spTgt spid="65588"/>
                                        </p:tgtEl>
                                      </p:cBhvr>
                                    </p:animEffect>
                                  </p:childTnLst>
                                </p:cTn>
                              </p:par>
                              <p:par>
                                <p:cTn id="66" presetID="1" presetClass="exit" presetSubtype="0" fill="hold" nodeType="withEffect">
                                  <p:stCondLst>
                                    <p:cond delay="0"/>
                                  </p:stCondLst>
                                  <p:childTnLst>
                                    <p:set>
                                      <p:cBhvr>
                                        <p:cTn id="67" dur="1" fill="hold">
                                          <p:stCondLst>
                                            <p:cond delay="0"/>
                                          </p:stCondLst>
                                        </p:cTn>
                                        <p:tgtEl>
                                          <p:spTgt spid="65592"/>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65593"/>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65585"/>
                                        </p:tgtEl>
                                        <p:attrNameLst>
                                          <p:attrName>style.visibility</p:attrName>
                                        </p:attrNameLst>
                                      </p:cBhvr>
                                      <p:to>
                                        <p:strVal val="hidden"/>
                                      </p:to>
                                    </p:set>
                                  </p:childTnLst>
                                </p:cTn>
                              </p:par>
                            </p:childTnLst>
                          </p:cTn>
                        </p:par>
                        <p:par>
                          <p:cTn id="72" fill="hold" nodeType="afterGroup">
                            <p:stCondLst>
                              <p:cond delay="6000"/>
                            </p:stCondLst>
                            <p:childTnLst>
                              <p:par>
                                <p:cTn id="73" presetID="22" presetClass="entr" presetSubtype="1" fill="hold" nodeType="afterEffect">
                                  <p:stCondLst>
                                    <p:cond delay="0"/>
                                  </p:stCondLst>
                                  <p:childTnLst>
                                    <p:set>
                                      <p:cBhvr>
                                        <p:cTn id="74" dur="1" fill="hold">
                                          <p:stCondLst>
                                            <p:cond delay="0"/>
                                          </p:stCondLst>
                                        </p:cTn>
                                        <p:tgtEl>
                                          <p:spTgt spid="65594"/>
                                        </p:tgtEl>
                                        <p:attrNameLst>
                                          <p:attrName>style.visibility</p:attrName>
                                        </p:attrNameLst>
                                      </p:cBhvr>
                                      <p:to>
                                        <p:strVal val="visible"/>
                                      </p:to>
                                    </p:set>
                                    <p:animEffect transition="in" filter="wipe(up)">
                                      <p:cBhvr>
                                        <p:cTn id="75" dur="500"/>
                                        <p:tgtEl>
                                          <p:spTgt spid="65594"/>
                                        </p:tgtEl>
                                      </p:cBhvr>
                                    </p:animEffect>
                                  </p:childTnLst>
                                </p:cTn>
                              </p:par>
                            </p:childTnLst>
                          </p:cTn>
                        </p:par>
                        <p:par>
                          <p:cTn id="76" fill="hold" nodeType="afterGroup">
                            <p:stCondLst>
                              <p:cond delay="6500"/>
                            </p:stCondLst>
                            <p:childTnLst>
                              <p:par>
                                <p:cTn id="77" presetID="22" presetClass="entr" presetSubtype="2" fill="hold" nodeType="afterEffect">
                                  <p:stCondLst>
                                    <p:cond delay="0"/>
                                  </p:stCondLst>
                                  <p:childTnLst>
                                    <p:set>
                                      <p:cBhvr>
                                        <p:cTn id="78" dur="1" fill="hold">
                                          <p:stCondLst>
                                            <p:cond delay="0"/>
                                          </p:stCondLst>
                                        </p:cTn>
                                        <p:tgtEl>
                                          <p:spTgt spid="65595"/>
                                        </p:tgtEl>
                                        <p:attrNameLst>
                                          <p:attrName>style.visibility</p:attrName>
                                        </p:attrNameLst>
                                      </p:cBhvr>
                                      <p:to>
                                        <p:strVal val="visible"/>
                                      </p:to>
                                    </p:set>
                                    <p:animEffect transition="in" filter="wipe(right)">
                                      <p:cBhvr>
                                        <p:cTn id="79" dur="500"/>
                                        <p:tgtEl>
                                          <p:spTgt spid="65595"/>
                                        </p:tgtEl>
                                      </p:cBhvr>
                                    </p:animEffect>
                                  </p:childTnLst>
                                </p:cTn>
                              </p:par>
                            </p:childTnLst>
                          </p:cTn>
                        </p:par>
                        <p:par>
                          <p:cTn id="80" fill="hold" nodeType="afterGroup">
                            <p:stCondLst>
                              <p:cond delay="7000"/>
                            </p:stCondLst>
                            <p:childTnLst>
                              <p:par>
                                <p:cTn id="81" presetID="22" presetClass="entr" presetSubtype="1" fill="hold" nodeType="afterEffect">
                                  <p:stCondLst>
                                    <p:cond delay="0"/>
                                  </p:stCondLst>
                                  <p:childTnLst>
                                    <p:set>
                                      <p:cBhvr>
                                        <p:cTn id="82" dur="1" fill="hold">
                                          <p:stCondLst>
                                            <p:cond delay="0"/>
                                          </p:stCondLst>
                                        </p:cTn>
                                        <p:tgtEl>
                                          <p:spTgt spid="65585"/>
                                        </p:tgtEl>
                                        <p:attrNameLst>
                                          <p:attrName>style.visibility</p:attrName>
                                        </p:attrNameLst>
                                      </p:cBhvr>
                                      <p:to>
                                        <p:strVal val="visible"/>
                                      </p:to>
                                    </p:set>
                                    <p:animEffect transition="in" filter="wipe(up)">
                                      <p:cBhvr>
                                        <p:cTn id="83" dur="500"/>
                                        <p:tgtEl>
                                          <p:spTgt spid="65585"/>
                                        </p:tgtEl>
                                      </p:cBhvr>
                                    </p:animEffect>
                                  </p:childTnLst>
                                </p:cTn>
                              </p:par>
                            </p:childTnLst>
                          </p:cTn>
                        </p:par>
                        <p:par>
                          <p:cTn id="84" fill="hold" nodeType="afterGroup">
                            <p:stCondLst>
                              <p:cond delay="7500"/>
                            </p:stCondLst>
                            <p:childTnLst>
                              <p:par>
                                <p:cTn id="85" presetID="12" presetClass="entr" presetSubtype="2" fill="hold" grpId="0" nodeType="afterEffect">
                                  <p:stCondLst>
                                    <p:cond delay="0"/>
                                  </p:stCondLst>
                                  <p:childTnLst>
                                    <p:set>
                                      <p:cBhvr>
                                        <p:cTn id="86" dur="1" fill="hold">
                                          <p:stCondLst>
                                            <p:cond delay="0"/>
                                          </p:stCondLst>
                                        </p:cTn>
                                        <p:tgtEl>
                                          <p:spTgt spid="65589"/>
                                        </p:tgtEl>
                                        <p:attrNameLst>
                                          <p:attrName>style.visibility</p:attrName>
                                        </p:attrNameLst>
                                      </p:cBhvr>
                                      <p:to>
                                        <p:strVal val="visible"/>
                                      </p:to>
                                    </p:set>
                                    <p:animEffect transition="in" filter="slide(fromRight)">
                                      <p:cBhvr>
                                        <p:cTn id="87" dur="500"/>
                                        <p:tgtEl>
                                          <p:spTgt spid="65589"/>
                                        </p:tgtEl>
                                      </p:cBhvr>
                                    </p:animEffect>
                                  </p:childTnLst>
                                </p:cTn>
                              </p:par>
                            </p:childTnLst>
                          </p:cTn>
                        </p:par>
                        <p:par>
                          <p:cTn id="88" fill="hold" nodeType="afterGroup">
                            <p:stCondLst>
                              <p:cond delay="8000"/>
                            </p:stCondLst>
                            <p:childTnLst>
                              <p:par>
                                <p:cTn id="89" presetID="1" presetClass="exit" presetSubtype="0" fill="hold" nodeType="afterEffect">
                                  <p:stCondLst>
                                    <p:cond delay="0"/>
                                  </p:stCondLst>
                                  <p:childTnLst>
                                    <p:set>
                                      <p:cBhvr>
                                        <p:cTn id="90" dur="1" fill="hold">
                                          <p:stCondLst>
                                            <p:cond delay="0"/>
                                          </p:stCondLst>
                                        </p:cTn>
                                        <p:tgtEl>
                                          <p:spTgt spid="6559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65595"/>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5585"/>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4" fill="hold" nodeType="clickEffect">
                                  <p:stCondLst>
                                    <p:cond delay="0"/>
                                  </p:stCondLst>
                                  <p:childTnLst>
                                    <p:set>
                                      <p:cBhvr>
                                        <p:cTn id="98" dur="1" fill="hold">
                                          <p:stCondLst>
                                            <p:cond delay="0"/>
                                          </p:stCondLst>
                                        </p:cTn>
                                        <p:tgtEl>
                                          <p:spTgt spid="65582"/>
                                        </p:tgtEl>
                                        <p:attrNameLst>
                                          <p:attrName>style.visibility</p:attrName>
                                        </p:attrNameLst>
                                      </p:cBhvr>
                                      <p:to>
                                        <p:strVal val="visible"/>
                                      </p:to>
                                    </p:set>
                                    <p:animEffect transition="in" filter="wipe(down)">
                                      <p:cBhvr>
                                        <p:cTn id="99" dur="500"/>
                                        <p:tgtEl>
                                          <p:spTgt spid="65582"/>
                                        </p:tgtEl>
                                      </p:cBhvr>
                                    </p:animEffect>
                                  </p:childTnLst>
                                </p:cTn>
                              </p:par>
                            </p:childTnLst>
                          </p:cTn>
                        </p:par>
                        <p:par>
                          <p:cTn id="100" fill="hold" nodeType="afterGroup">
                            <p:stCondLst>
                              <p:cond delay="500"/>
                            </p:stCondLst>
                            <p:childTnLst>
                              <p:par>
                                <p:cTn id="101" presetID="23" presetClass="entr" presetSubtype="16" fill="hold" nodeType="afterEffect">
                                  <p:stCondLst>
                                    <p:cond delay="0"/>
                                  </p:stCondLst>
                                  <p:childTnLst>
                                    <p:set>
                                      <p:cBhvr>
                                        <p:cTn id="102" dur="1" fill="hold">
                                          <p:stCondLst>
                                            <p:cond delay="0"/>
                                          </p:stCondLst>
                                        </p:cTn>
                                        <p:tgtEl>
                                          <p:spTgt spid="65548"/>
                                        </p:tgtEl>
                                        <p:attrNameLst>
                                          <p:attrName>style.visibility</p:attrName>
                                        </p:attrNameLst>
                                      </p:cBhvr>
                                      <p:to>
                                        <p:strVal val="visible"/>
                                      </p:to>
                                    </p:set>
                                    <p:anim calcmode="lin" valueType="num">
                                      <p:cBhvr>
                                        <p:cTn id="103" dur="500" fill="hold"/>
                                        <p:tgtEl>
                                          <p:spTgt spid="65548"/>
                                        </p:tgtEl>
                                        <p:attrNameLst>
                                          <p:attrName>ppt_w</p:attrName>
                                        </p:attrNameLst>
                                      </p:cBhvr>
                                      <p:tavLst>
                                        <p:tav tm="0">
                                          <p:val>
                                            <p:fltVal val="0"/>
                                          </p:val>
                                        </p:tav>
                                        <p:tav tm="100000">
                                          <p:val>
                                            <p:strVal val="#ppt_w"/>
                                          </p:val>
                                        </p:tav>
                                      </p:tavLst>
                                    </p:anim>
                                    <p:anim calcmode="lin" valueType="num">
                                      <p:cBhvr>
                                        <p:cTn id="104" dur="500" fill="hold"/>
                                        <p:tgtEl>
                                          <p:spTgt spid="65548"/>
                                        </p:tgtEl>
                                        <p:attrNameLst>
                                          <p:attrName>ppt_h</p:attrName>
                                        </p:attrNameLst>
                                      </p:cBhvr>
                                      <p:tavLst>
                                        <p:tav tm="0">
                                          <p:val>
                                            <p:fltVal val="0"/>
                                          </p:val>
                                        </p:tav>
                                        <p:tav tm="100000">
                                          <p:val>
                                            <p:strVal val="#ppt_h"/>
                                          </p:val>
                                        </p:tav>
                                      </p:tavLst>
                                    </p:anim>
                                  </p:childTnLst>
                                </p:cTn>
                              </p:par>
                            </p:childTnLst>
                          </p:cTn>
                        </p:par>
                        <p:par>
                          <p:cTn id="105" fill="hold" nodeType="afterGroup">
                            <p:stCondLst>
                              <p:cond delay="1000"/>
                            </p:stCondLst>
                            <p:childTnLst>
                              <p:par>
                                <p:cTn id="106" presetID="27" presetClass="entr" presetSubtype="0" fill="hold" grpId="0" nodeType="afterEffect">
                                  <p:stCondLst>
                                    <p:cond delay="0"/>
                                  </p:stCondLst>
                                  <p:iterate type="lt">
                                    <p:tmPct val="50000"/>
                                  </p:iterate>
                                  <p:childTnLst>
                                    <p:set>
                                      <p:cBhvr>
                                        <p:cTn id="107" dur="1" fill="hold">
                                          <p:stCondLst>
                                            <p:cond delay="0"/>
                                          </p:stCondLst>
                                        </p:cTn>
                                        <p:tgtEl>
                                          <p:spTgt spid="65596"/>
                                        </p:tgtEl>
                                        <p:attrNameLst>
                                          <p:attrName>style.visibility</p:attrName>
                                        </p:attrNameLst>
                                      </p:cBhvr>
                                      <p:to>
                                        <p:strVal val="visible"/>
                                      </p:to>
                                    </p:set>
                                    <p:anim calcmode="discrete" valueType="clr">
                                      <p:cBhvr override="childStyle">
                                        <p:cTn id="108" dur="100"/>
                                        <p:tgtEl>
                                          <p:spTgt spid="65596"/>
                                        </p:tgtEl>
                                        <p:attrNameLst>
                                          <p:attrName>style.color</p:attrName>
                                        </p:attrNameLst>
                                      </p:cBhvr>
                                      <p:tavLst>
                                        <p:tav tm="0">
                                          <p:val>
                                            <p:clrVal>
                                              <a:schemeClr val="accent2"/>
                                            </p:clrVal>
                                          </p:val>
                                        </p:tav>
                                        <p:tav tm="50000">
                                          <p:val>
                                            <p:clrVal>
                                              <a:schemeClr val="hlink"/>
                                            </p:clrVal>
                                          </p:val>
                                        </p:tav>
                                      </p:tavLst>
                                    </p:anim>
                                    <p:anim calcmode="discrete" valueType="clr">
                                      <p:cBhvr>
                                        <p:cTn id="109" dur="100"/>
                                        <p:tgtEl>
                                          <p:spTgt spid="65596"/>
                                        </p:tgtEl>
                                        <p:attrNameLst>
                                          <p:attrName>fillcolor</p:attrName>
                                        </p:attrNameLst>
                                      </p:cBhvr>
                                      <p:tavLst>
                                        <p:tav tm="0">
                                          <p:val>
                                            <p:clrVal>
                                              <a:schemeClr val="accent2"/>
                                            </p:clrVal>
                                          </p:val>
                                        </p:tav>
                                        <p:tav tm="50000">
                                          <p:val>
                                            <p:clrVal>
                                              <a:schemeClr val="hlink"/>
                                            </p:clrVal>
                                          </p:val>
                                        </p:tav>
                                      </p:tavLst>
                                    </p:anim>
                                    <p:set>
                                      <p:cBhvr>
                                        <p:cTn id="110" dur="100"/>
                                        <p:tgtEl>
                                          <p:spTgt spid="65596"/>
                                        </p:tgtEl>
                                        <p:attrNameLst>
                                          <p:attrName>fill.type</p:attrName>
                                        </p:attrNameLst>
                                      </p:cBhvr>
                                      <p:to>
                                        <p:strVal val="solid"/>
                                      </p:to>
                                    </p:set>
                                  </p:childTnLst>
                                </p:cTn>
                              </p:par>
                            </p:childTnLst>
                          </p:cTn>
                        </p:par>
                        <p:par>
                          <p:cTn id="111" fill="hold" nodeType="afterGroup">
                            <p:stCondLst>
                              <p:cond delay="2050"/>
                            </p:stCondLst>
                            <p:childTnLst>
                              <p:par>
                                <p:cTn id="112" presetID="23" presetClass="entr" presetSubtype="16" fill="hold" nodeType="afterEffect">
                                  <p:stCondLst>
                                    <p:cond delay="0"/>
                                  </p:stCondLst>
                                  <p:childTnLst>
                                    <p:set>
                                      <p:cBhvr>
                                        <p:cTn id="113" dur="1" fill="hold">
                                          <p:stCondLst>
                                            <p:cond delay="0"/>
                                          </p:stCondLst>
                                        </p:cTn>
                                        <p:tgtEl>
                                          <p:spTgt spid="65549"/>
                                        </p:tgtEl>
                                        <p:attrNameLst>
                                          <p:attrName>style.visibility</p:attrName>
                                        </p:attrNameLst>
                                      </p:cBhvr>
                                      <p:to>
                                        <p:strVal val="visible"/>
                                      </p:to>
                                    </p:set>
                                    <p:anim calcmode="lin" valueType="num">
                                      <p:cBhvr>
                                        <p:cTn id="114" dur="500" fill="hold"/>
                                        <p:tgtEl>
                                          <p:spTgt spid="65549"/>
                                        </p:tgtEl>
                                        <p:attrNameLst>
                                          <p:attrName>ppt_w</p:attrName>
                                        </p:attrNameLst>
                                      </p:cBhvr>
                                      <p:tavLst>
                                        <p:tav tm="0">
                                          <p:val>
                                            <p:fltVal val="0"/>
                                          </p:val>
                                        </p:tav>
                                        <p:tav tm="100000">
                                          <p:val>
                                            <p:strVal val="#ppt_w"/>
                                          </p:val>
                                        </p:tav>
                                      </p:tavLst>
                                    </p:anim>
                                    <p:anim calcmode="lin" valueType="num">
                                      <p:cBhvr>
                                        <p:cTn id="115" dur="500" fill="hold"/>
                                        <p:tgtEl>
                                          <p:spTgt spid="65549"/>
                                        </p:tgtEl>
                                        <p:attrNameLst>
                                          <p:attrName>ppt_h</p:attrName>
                                        </p:attrNameLst>
                                      </p:cBhvr>
                                      <p:tavLst>
                                        <p:tav tm="0">
                                          <p:val>
                                            <p:fltVal val="0"/>
                                          </p:val>
                                        </p:tav>
                                        <p:tav tm="100000">
                                          <p:val>
                                            <p:strVal val="#ppt_h"/>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12" presetClass="entr" presetSubtype="4" fill="hold" grpId="0" nodeType="clickEffect">
                                  <p:stCondLst>
                                    <p:cond delay="0"/>
                                  </p:stCondLst>
                                  <p:childTnLst>
                                    <p:set>
                                      <p:cBhvr>
                                        <p:cTn id="119" dur="1" fill="hold">
                                          <p:stCondLst>
                                            <p:cond delay="0"/>
                                          </p:stCondLst>
                                        </p:cTn>
                                        <p:tgtEl>
                                          <p:spTgt spid="65597"/>
                                        </p:tgtEl>
                                        <p:attrNameLst>
                                          <p:attrName>style.visibility</p:attrName>
                                        </p:attrNameLst>
                                      </p:cBhvr>
                                      <p:to>
                                        <p:strVal val="visible"/>
                                      </p:to>
                                    </p:set>
                                    <p:animEffect transition="in" filter="slide(fromBottom)">
                                      <p:cBhvr>
                                        <p:cTn id="120" dur="500"/>
                                        <p:tgtEl>
                                          <p:spTgt spid="65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6" grpId="0"/>
      <p:bldP spid="65587" grpId="0"/>
      <p:bldP spid="65588" grpId="0"/>
      <p:bldP spid="65589" grpId="0"/>
      <p:bldP spid="65596" grpId="0"/>
      <p:bldP spid="65597"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B1BFCC42-013C-4688-8B0D-AD06729A2025}"/>
              </a:ext>
            </a:extLst>
          </p:cNvPr>
          <p:cNvSpPr>
            <a:spLocks noGrp="1" noChangeArrowheads="1"/>
          </p:cNvSpPr>
          <p:nvPr>
            <p:ph type="title"/>
          </p:nvPr>
        </p:nvSpPr>
        <p:spPr>
          <a:xfrm>
            <a:off x="684213" y="549275"/>
            <a:ext cx="8229600" cy="647700"/>
          </a:xfrm>
        </p:spPr>
        <p:txBody>
          <a:bodyPr/>
          <a:lstStyle/>
          <a:p>
            <a:pPr eaLnBrk="1" hangingPunct="1"/>
            <a:r>
              <a:rPr lang="zh-CN" altLang="en-US" sz="2400" b="1"/>
              <a:t>流量控制</a:t>
            </a:r>
          </a:p>
        </p:txBody>
      </p:sp>
      <p:sp>
        <p:nvSpPr>
          <p:cNvPr id="67587" name="Rectangle 4">
            <a:extLst>
              <a:ext uri="{FF2B5EF4-FFF2-40B4-BE49-F238E27FC236}">
                <a16:creationId xmlns:a16="http://schemas.microsoft.com/office/drawing/2014/main" id="{82C52EB5-08B8-49F1-A798-1DE749D8F8B2}"/>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7588" name="Picture 5" descr="台组">
            <a:extLst>
              <a:ext uri="{FF2B5EF4-FFF2-40B4-BE49-F238E27FC236}">
                <a16:creationId xmlns:a16="http://schemas.microsoft.com/office/drawing/2014/main" id="{2277FFF0-2436-4C5C-8FD0-82E05992B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5229225"/>
            <a:ext cx="1296988"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6" descr="台组">
            <a:extLst>
              <a:ext uri="{FF2B5EF4-FFF2-40B4-BE49-F238E27FC236}">
                <a16:creationId xmlns:a16="http://schemas.microsoft.com/office/drawing/2014/main" id="{2A96C941-6CA5-4B60-9265-1FD02304D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5086350"/>
            <a:ext cx="129540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0" name="Picture 7" descr="台组">
            <a:extLst>
              <a:ext uri="{FF2B5EF4-FFF2-40B4-BE49-F238E27FC236}">
                <a16:creationId xmlns:a16="http://schemas.microsoft.com/office/drawing/2014/main" id="{5DDC4E3E-64C3-4005-8A77-C4088EB3A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708275"/>
            <a:ext cx="1296988"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8" descr="墙">
            <a:extLst>
              <a:ext uri="{FF2B5EF4-FFF2-40B4-BE49-F238E27FC236}">
                <a16:creationId xmlns:a16="http://schemas.microsoft.com/office/drawing/2014/main" id="{C4915A96-E34D-4618-8CE3-C3334E6D2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4149725"/>
            <a:ext cx="165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2" name="Picture 9" descr="交换">
            <a:extLst>
              <a:ext uri="{FF2B5EF4-FFF2-40B4-BE49-F238E27FC236}">
                <a16:creationId xmlns:a16="http://schemas.microsoft.com/office/drawing/2014/main" id="{884C896B-F5D5-4A66-9501-6427DFE97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149725"/>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3" name="Picture 11" descr="服">
            <a:extLst>
              <a:ext uri="{FF2B5EF4-FFF2-40B4-BE49-F238E27FC236}">
                <a16:creationId xmlns:a16="http://schemas.microsoft.com/office/drawing/2014/main" id="{AC4B3490-872D-4DCE-9196-35EB014B54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8125" y="3646488"/>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4" name="Picture 12" descr="服">
            <a:extLst>
              <a:ext uri="{FF2B5EF4-FFF2-40B4-BE49-F238E27FC236}">
                <a16:creationId xmlns:a16="http://schemas.microsoft.com/office/drawing/2014/main" id="{D729F468-0EF8-410F-A839-7DAC94B6D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725" y="3646488"/>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5" name="Picture 13" descr="服">
            <a:extLst>
              <a:ext uri="{FF2B5EF4-FFF2-40B4-BE49-F238E27FC236}">
                <a16:creationId xmlns:a16="http://schemas.microsoft.com/office/drawing/2014/main" id="{8A20045F-C2F9-4A1A-9B85-BA115BFFC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913" y="3646488"/>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6" name="Picture 14" descr="路由">
            <a:extLst>
              <a:ext uri="{FF2B5EF4-FFF2-40B4-BE49-F238E27FC236}">
                <a16:creationId xmlns:a16="http://schemas.microsoft.com/office/drawing/2014/main" id="{1A090E52-34B5-45F2-A794-417A1BB836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2638425"/>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7" name="Picture 15" descr="internet">
            <a:extLst>
              <a:ext uri="{FF2B5EF4-FFF2-40B4-BE49-F238E27FC236}">
                <a16:creationId xmlns:a16="http://schemas.microsoft.com/office/drawing/2014/main" id="{48338C2F-E0E2-46CB-8133-F03856E9B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1557338"/>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8" name="Line 16">
            <a:extLst>
              <a:ext uri="{FF2B5EF4-FFF2-40B4-BE49-F238E27FC236}">
                <a16:creationId xmlns:a16="http://schemas.microsoft.com/office/drawing/2014/main" id="{D1F83C6D-E0B8-4D91-9765-18E305162151}"/>
              </a:ext>
            </a:extLst>
          </p:cNvPr>
          <p:cNvSpPr>
            <a:spLocks noChangeShapeType="1"/>
          </p:cNvSpPr>
          <p:nvPr/>
        </p:nvSpPr>
        <p:spPr bwMode="auto">
          <a:xfrm>
            <a:off x="1692275" y="3644900"/>
            <a:ext cx="503238" cy="5762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9" name="Line 17">
            <a:extLst>
              <a:ext uri="{FF2B5EF4-FFF2-40B4-BE49-F238E27FC236}">
                <a16:creationId xmlns:a16="http://schemas.microsoft.com/office/drawing/2014/main" id="{F677260A-2A5F-4DE1-8939-F42C2F1EFAE2}"/>
              </a:ext>
            </a:extLst>
          </p:cNvPr>
          <p:cNvSpPr>
            <a:spLocks noChangeShapeType="1"/>
          </p:cNvSpPr>
          <p:nvPr/>
        </p:nvSpPr>
        <p:spPr bwMode="auto">
          <a:xfrm flipV="1">
            <a:off x="1258888" y="4437063"/>
            <a:ext cx="1081087" cy="7207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0" name="Line 18">
            <a:extLst>
              <a:ext uri="{FF2B5EF4-FFF2-40B4-BE49-F238E27FC236}">
                <a16:creationId xmlns:a16="http://schemas.microsoft.com/office/drawing/2014/main" id="{39C1BF08-A1AE-4147-A0D0-A44956BAE65E}"/>
              </a:ext>
            </a:extLst>
          </p:cNvPr>
          <p:cNvSpPr>
            <a:spLocks noChangeShapeType="1"/>
          </p:cNvSpPr>
          <p:nvPr/>
        </p:nvSpPr>
        <p:spPr bwMode="auto">
          <a:xfrm flipH="1" flipV="1">
            <a:off x="2771775" y="4365625"/>
            <a:ext cx="1223963" cy="9350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1" name="Line 19">
            <a:extLst>
              <a:ext uri="{FF2B5EF4-FFF2-40B4-BE49-F238E27FC236}">
                <a16:creationId xmlns:a16="http://schemas.microsoft.com/office/drawing/2014/main" id="{A273E216-F340-45DD-98D9-B8B475939446}"/>
              </a:ext>
            </a:extLst>
          </p:cNvPr>
          <p:cNvSpPr>
            <a:spLocks noChangeShapeType="1"/>
          </p:cNvSpPr>
          <p:nvPr/>
        </p:nvSpPr>
        <p:spPr bwMode="auto">
          <a:xfrm>
            <a:off x="3132138" y="4292600"/>
            <a:ext cx="13684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2" name="Line 20">
            <a:extLst>
              <a:ext uri="{FF2B5EF4-FFF2-40B4-BE49-F238E27FC236}">
                <a16:creationId xmlns:a16="http://schemas.microsoft.com/office/drawing/2014/main" id="{152DF987-D254-4BCA-83B3-2CEEDE2E3663}"/>
              </a:ext>
            </a:extLst>
          </p:cNvPr>
          <p:cNvSpPr>
            <a:spLocks noChangeShapeType="1"/>
          </p:cNvSpPr>
          <p:nvPr/>
        </p:nvSpPr>
        <p:spPr bwMode="auto">
          <a:xfrm>
            <a:off x="5003800" y="5373688"/>
            <a:ext cx="36718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3" name="Line 21">
            <a:extLst>
              <a:ext uri="{FF2B5EF4-FFF2-40B4-BE49-F238E27FC236}">
                <a16:creationId xmlns:a16="http://schemas.microsoft.com/office/drawing/2014/main" id="{1258EF95-7656-417F-BDE5-EBD8E4AABAC4}"/>
              </a:ext>
            </a:extLst>
          </p:cNvPr>
          <p:cNvSpPr>
            <a:spLocks noChangeShapeType="1"/>
          </p:cNvSpPr>
          <p:nvPr/>
        </p:nvSpPr>
        <p:spPr bwMode="auto">
          <a:xfrm>
            <a:off x="6732588" y="4941888"/>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4" name="Line 22">
            <a:extLst>
              <a:ext uri="{FF2B5EF4-FFF2-40B4-BE49-F238E27FC236}">
                <a16:creationId xmlns:a16="http://schemas.microsoft.com/office/drawing/2014/main" id="{281A8B6E-8773-4519-8A59-87802EA8D28B}"/>
              </a:ext>
            </a:extLst>
          </p:cNvPr>
          <p:cNvSpPr>
            <a:spLocks noChangeShapeType="1"/>
          </p:cNvSpPr>
          <p:nvPr/>
        </p:nvSpPr>
        <p:spPr bwMode="auto">
          <a:xfrm>
            <a:off x="7596188" y="4941888"/>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5" name="Line 23">
            <a:extLst>
              <a:ext uri="{FF2B5EF4-FFF2-40B4-BE49-F238E27FC236}">
                <a16:creationId xmlns:a16="http://schemas.microsoft.com/office/drawing/2014/main" id="{23EC88C8-C549-482F-8483-3E45E87C92C9}"/>
              </a:ext>
            </a:extLst>
          </p:cNvPr>
          <p:cNvSpPr>
            <a:spLocks noChangeShapeType="1"/>
          </p:cNvSpPr>
          <p:nvPr/>
        </p:nvSpPr>
        <p:spPr bwMode="auto">
          <a:xfrm>
            <a:off x="8459788" y="4941888"/>
            <a:ext cx="0"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6" name="Line 24">
            <a:extLst>
              <a:ext uri="{FF2B5EF4-FFF2-40B4-BE49-F238E27FC236}">
                <a16:creationId xmlns:a16="http://schemas.microsoft.com/office/drawing/2014/main" id="{DE66CA15-95F9-4EB0-9F7B-BF813E710FC1}"/>
              </a:ext>
            </a:extLst>
          </p:cNvPr>
          <p:cNvSpPr>
            <a:spLocks noChangeShapeType="1"/>
          </p:cNvSpPr>
          <p:nvPr/>
        </p:nvSpPr>
        <p:spPr bwMode="auto">
          <a:xfrm>
            <a:off x="5003800" y="4437063"/>
            <a:ext cx="0" cy="9366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7" name="Line 25">
            <a:extLst>
              <a:ext uri="{FF2B5EF4-FFF2-40B4-BE49-F238E27FC236}">
                <a16:creationId xmlns:a16="http://schemas.microsoft.com/office/drawing/2014/main" id="{7AAEFF34-8927-41BE-985E-5ED2FB44A400}"/>
              </a:ext>
            </a:extLst>
          </p:cNvPr>
          <p:cNvSpPr>
            <a:spLocks noChangeShapeType="1"/>
          </p:cNvSpPr>
          <p:nvPr/>
        </p:nvSpPr>
        <p:spPr bwMode="auto">
          <a:xfrm flipV="1">
            <a:off x="5003800" y="2997200"/>
            <a:ext cx="0" cy="12239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8" name="Line 26">
            <a:extLst>
              <a:ext uri="{FF2B5EF4-FFF2-40B4-BE49-F238E27FC236}">
                <a16:creationId xmlns:a16="http://schemas.microsoft.com/office/drawing/2014/main" id="{C1F7A6B2-D622-456D-92D5-A363D1B1485A}"/>
              </a:ext>
            </a:extLst>
          </p:cNvPr>
          <p:cNvSpPr>
            <a:spLocks noChangeShapeType="1"/>
          </p:cNvSpPr>
          <p:nvPr/>
        </p:nvSpPr>
        <p:spPr bwMode="auto">
          <a:xfrm flipH="1">
            <a:off x="5364163" y="2276475"/>
            <a:ext cx="360362" cy="431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09" name="Text Box 27">
            <a:extLst>
              <a:ext uri="{FF2B5EF4-FFF2-40B4-BE49-F238E27FC236}">
                <a16:creationId xmlns:a16="http://schemas.microsoft.com/office/drawing/2014/main" id="{6ADE3FBB-DF81-417E-B9BD-B2163DFF0812}"/>
              </a:ext>
            </a:extLst>
          </p:cNvPr>
          <p:cNvSpPr txBox="1">
            <a:spLocks noChangeArrowheads="1"/>
          </p:cNvSpPr>
          <p:nvPr/>
        </p:nvSpPr>
        <p:spPr bwMode="auto">
          <a:xfrm>
            <a:off x="3779838" y="3573463"/>
            <a:ext cx="11557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出口带宽</a:t>
            </a:r>
            <a:r>
              <a:rPr lang="en-US" altLang="zh-CN" sz="1200" b="1"/>
              <a:t>512K</a:t>
            </a:r>
          </a:p>
        </p:txBody>
      </p:sp>
      <p:sp>
        <p:nvSpPr>
          <p:cNvPr id="67610" name="Text Box 28">
            <a:extLst>
              <a:ext uri="{FF2B5EF4-FFF2-40B4-BE49-F238E27FC236}">
                <a16:creationId xmlns:a16="http://schemas.microsoft.com/office/drawing/2014/main" id="{E5463AC7-067A-481D-8EA9-2593E39FE6B7}"/>
              </a:ext>
            </a:extLst>
          </p:cNvPr>
          <p:cNvSpPr txBox="1">
            <a:spLocks noChangeArrowheads="1"/>
          </p:cNvSpPr>
          <p:nvPr/>
        </p:nvSpPr>
        <p:spPr bwMode="auto">
          <a:xfrm>
            <a:off x="6516688" y="3357563"/>
            <a:ext cx="5413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www</a:t>
            </a:r>
          </a:p>
        </p:txBody>
      </p:sp>
      <p:sp>
        <p:nvSpPr>
          <p:cNvPr id="67611" name="Text Box 29">
            <a:extLst>
              <a:ext uri="{FF2B5EF4-FFF2-40B4-BE49-F238E27FC236}">
                <a16:creationId xmlns:a16="http://schemas.microsoft.com/office/drawing/2014/main" id="{3C04FDAD-71C8-4E0B-B037-C0C46F9028C1}"/>
              </a:ext>
            </a:extLst>
          </p:cNvPr>
          <p:cNvSpPr txBox="1">
            <a:spLocks noChangeArrowheads="1"/>
          </p:cNvSpPr>
          <p:nvPr/>
        </p:nvSpPr>
        <p:spPr bwMode="auto">
          <a:xfrm>
            <a:off x="7380288" y="3357563"/>
            <a:ext cx="488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mail</a:t>
            </a:r>
          </a:p>
        </p:txBody>
      </p:sp>
      <p:sp>
        <p:nvSpPr>
          <p:cNvPr id="67612" name="Text Box 30">
            <a:extLst>
              <a:ext uri="{FF2B5EF4-FFF2-40B4-BE49-F238E27FC236}">
                <a16:creationId xmlns:a16="http://schemas.microsoft.com/office/drawing/2014/main" id="{E6EBD87B-0BD9-4E0E-8C2D-87BA870231B4}"/>
              </a:ext>
            </a:extLst>
          </p:cNvPr>
          <p:cNvSpPr txBox="1">
            <a:spLocks noChangeArrowheads="1"/>
          </p:cNvSpPr>
          <p:nvPr/>
        </p:nvSpPr>
        <p:spPr bwMode="auto">
          <a:xfrm>
            <a:off x="8324850" y="3357563"/>
            <a:ext cx="3794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ftp</a:t>
            </a:r>
          </a:p>
        </p:txBody>
      </p:sp>
      <p:sp>
        <p:nvSpPr>
          <p:cNvPr id="67613" name="Rectangle 31">
            <a:extLst>
              <a:ext uri="{FF2B5EF4-FFF2-40B4-BE49-F238E27FC236}">
                <a16:creationId xmlns:a16="http://schemas.microsoft.com/office/drawing/2014/main" id="{2D751C9C-70E5-40A6-8187-B566B4DDBF10}"/>
              </a:ext>
            </a:extLst>
          </p:cNvPr>
          <p:cNvSpPr>
            <a:spLocks noChangeArrowheads="1"/>
          </p:cNvSpPr>
          <p:nvPr/>
        </p:nvSpPr>
        <p:spPr bwMode="auto">
          <a:xfrm>
            <a:off x="6516688" y="3284538"/>
            <a:ext cx="2232025" cy="2663825"/>
          </a:xfrm>
          <a:prstGeom prst="rect">
            <a:avLst/>
          </a:prstGeom>
          <a:solidFill>
            <a:schemeClr val="bg1">
              <a:alpha val="0"/>
            </a:schemeClr>
          </a:solidFill>
          <a:ln w="9525" algn="ctr">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67614" name="Text Box 33">
            <a:extLst>
              <a:ext uri="{FF2B5EF4-FFF2-40B4-BE49-F238E27FC236}">
                <a16:creationId xmlns:a16="http://schemas.microsoft.com/office/drawing/2014/main" id="{35142F9E-49A1-452A-BCAA-B3485530E2A3}"/>
              </a:ext>
            </a:extLst>
          </p:cNvPr>
          <p:cNvSpPr txBox="1">
            <a:spLocks noChangeArrowheads="1"/>
          </p:cNvSpPr>
          <p:nvPr/>
        </p:nvSpPr>
        <p:spPr bwMode="auto">
          <a:xfrm>
            <a:off x="7451725" y="5516563"/>
            <a:ext cx="908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800">
                <a:solidFill>
                  <a:srgbClr val="3399FF"/>
                </a:solidFill>
              </a:rPr>
              <a:t>DMZ</a:t>
            </a:r>
            <a:r>
              <a:rPr lang="zh-CN" altLang="en-US" sz="1800">
                <a:solidFill>
                  <a:srgbClr val="3399FF"/>
                </a:solidFill>
              </a:rPr>
              <a:t>区</a:t>
            </a:r>
          </a:p>
        </p:txBody>
      </p:sp>
      <p:sp>
        <p:nvSpPr>
          <p:cNvPr id="67615" name="Text Box 34">
            <a:extLst>
              <a:ext uri="{FF2B5EF4-FFF2-40B4-BE49-F238E27FC236}">
                <a16:creationId xmlns:a16="http://schemas.microsoft.com/office/drawing/2014/main" id="{57B12B3D-0743-4923-BB20-A95C8ED5CC0B}"/>
              </a:ext>
            </a:extLst>
          </p:cNvPr>
          <p:cNvSpPr txBox="1">
            <a:spLocks noChangeArrowheads="1"/>
          </p:cNvSpPr>
          <p:nvPr/>
        </p:nvSpPr>
        <p:spPr bwMode="auto">
          <a:xfrm>
            <a:off x="5054600" y="5084763"/>
            <a:ext cx="13462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分配给</a:t>
            </a:r>
            <a:r>
              <a:rPr lang="en-US" altLang="zh-CN" sz="1200" b="1"/>
              <a:t>DMZ256K</a:t>
            </a:r>
          </a:p>
        </p:txBody>
      </p:sp>
      <p:sp>
        <p:nvSpPr>
          <p:cNvPr id="67616" name="Text Box 35">
            <a:extLst>
              <a:ext uri="{FF2B5EF4-FFF2-40B4-BE49-F238E27FC236}">
                <a16:creationId xmlns:a16="http://schemas.microsoft.com/office/drawing/2014/main" id="{F6B82638-D46B-4656-B7DB-FFA3361B416A}"/>
              </a:ext>
            </a:extLst>
          </p:cNvPr>
          <p:cNvSpPr txBox="1">
            <a:spLocks noChangeArrowheads="1"/>
          </p:cNvSpPr>
          <p:nvPr/>
        </p:nvSpPr>
        <p:spPr bwMode="auto">
          <a:xfrm>
            <a:off x="900113" y="3716338"/>
            <a:ext cx="641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生产组</a:t>
            </a:r>
          </a:p>
        </p:txBody>
      </p:sp>
      <p:sp>
        <p:nvSpPr>
          <p:cNvPr id="67617" name="Text Box 36">
            <a:extLst>
              <a:ext uri="{FF2B5EF4-FFF2-40B4-BE49-F238E27FC236}">
                <a16:creationId xmlns:a16="http://schemas.microsoft.com/office/drawing/2014/main" id="{5FB6002E-DA0B-460A-A3A7-0AA0AE9EFEFD}"/>
              </a:ext>
            </a:extLst>
          </p:cNvPr>
          <p:cNvSpPr txBox="1">
            <a:spLocks noChangeArrowheads="1"/>
          </p:cNvSpPr>
          <p:nvPr/>
        </p:nvSpPr>
        <p:spPr bwMode="auto">
          <a:xfrm>
            <a:off x="1835150" y="3644900"/>
            <a:ext cx="12239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分配生产组</a:t>
            </a:r>
            <a:r>
              <a:rPr lang="en-US" altLang="zh-CN" sz="1200" b="1"/>
              <a:t>96K</a:t>
            </a:r>
          </a:p>
        </p:txBody>
      </p:sp>
      <p:sp>
        <p:nvSpPr>
          <p:cNvPr id="67618" name="Text Box 37">
            <a:extLst>
              <a:ext uri="{FF2B5EF4-FFF2-40B4-BE49-F238E27FC236}">
                <a16:creationId xmlns:a16="http://schemas.microsoft.com/office/drawing/2014/main" id="{76643763-1FAB-4BC4-8C6B-90D3F6431D4E}"/>
              </a:ext>
            </a:extLst>
          </p:cNvPr>
          <p:cNvSpPr txBox="1">
            <a:spLocks noChangeArrowheads="1"/>
          </p:cNvSpPr>
          <p:nvPr/>
        </p:nvSpPr>
        <p:spPr bwMode="auto">
          <a:xfrm>
            <a:off x="1012825" y="6086475"/>
            <a:ext cx="641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销售组</a:t>
            </a:r>
          </a:p>
        </p:txBody>
      </p:sp>
      <p:sp>
        <p:nvSpPr>
          <p:cNvPr id="67619" name="Text Box 38">
            <a:extLst>
              <a:ext uri="{FF2B5EF4-FFF2-40B4-BE49-F238E27FC236}">
                <a16:creationId xmlns:a16="http://schemas.microsoft.com/office/drawing/2014/main" id="{4B72B307-B904-4580-818A-52152CCCB424}"/>
              </a:ext>
            </a:extLst>
          </p:cNvPr>
          <p:cNvSpPr txBox="1">
            <a:spLocks noChangeArrowheads="1"/>
          </p:cNvSpPr>
          <p:nvPr/>
        </p:nvSpPr>
        <p:spPr bwMode="auto">
          <a:xfrm>
            <a:off x="3821113" y="6230938"/>
            <a:ext cx="641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财务组</a:t>
            </a:r>
          </a:p>
        </p:txBody>
      </p:sp>
      <p:sp>
        <p:nvSpPr>
          <p:cNvPr id="67620" name="Text Box 39">
            <a:extLst>
              <a:ext uri="{FF2B5EF4-FFF2-40B4-BE49-F238E27FC236}">
                <a16:creationId xmlns:a16="http://schemas.microsoft.com/office/drawing/2014/main" id="{FEAD96D2-84BA-402F-9467-32FF5B7C07FD}"/>
              </a:ext>
            </a:extLst>
          </p:cNvPr>
          <p:cNvSpPr txBox="1">
            <a:spLocks noChangeArrowheads="1"/>
          </p:cNvSpPr>
          <p:nvPr/>
        </p:nvSpPr>
        <p:spPr bwMode="auto">
          <a:xfrm>
            <a:off x="1763713" y="4797425"/>
            <a:ext cx="122396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分配销售组</a:t>
            </a:r>
            <a:r>
              <a:rPr lang="en-US" altLang="zh-CN" sz="1200" b="1"/>
              <a:t>70K</a:t>
            </a:r>
          </a:p>
        </p:txBody>
      </p:sp>
      <p:sp>
        <p:nvSpPr>
          <p:cNvPr id="67621" name="Text Box 40">
            <a:extLst>
              <a:ext uri="{FF2B5EF4-FFF2-40B4-BE49-F238E27FC236}">
                <a16:creationId xmlns:a16="http://schemas.microsoft.com/office/drawing/2014/main" id="{5347D25B-E824-4ED6-A594-5B09CF1CFD3A}"/>
              </a:ext>
            </a:extLst>
          </p:cNvPr>
          <p:cNvSpPr txBox="1">
            <a:spLocks noChangeArrowheads="1"/>
          </p:cNvSpPr>
          <p:nvPr/>
        </p:nvSpPr>
        <p:spPr bwMode="auto">
          <a:xfrm>
            <a:off x="3635375" y="4797425"/>
            <a:ext cx="12239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分配财务组</a:t>
            </a:r>
            <a:r>
              <a:rPr lang="en-US" altLang="zh-CN" sz="1200" b="1"/>
              <a:t>90K</a:t>
            </a:r>
          </a:p>
        </p:txBody>
      </p:sp>
      <p:sp>
        <p:nvSpPr>
          <p:cNvPr id="67622" name="Text Box 41">
            <a:extLst>
              <a:ext uri="{FF2B5EF4-FFF2-40B4-BE49-F238E27FC236}">
                <a16:creationId xmlns:a16="http://schemas.microsoft.com/office/drawing/2014/main" id="{5F19370E-7047-4433-9051-E0FF44E34CEA}"/>
              </a:ext>
            </a:extLst>
          </p:cNvPr>
          <p:cNvSpPr txBox="1">
            <a:spLocks noChangeArrowheads="1"/>
          </p:cNvSpPr>
          <p:nvPr/>
        </p:nvSpPr>
        <p:spPr bwMode="auto">
          <a:xfrm>
            <a:off x="831850" y="1989138"/>
            <a:ext cx="1003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总带宽</a:t>
            </a:r>
            <a:r>
              <a:rPr lang="en-US" altLang="zh-CN" sz="1200" b="1"/>
              <a:t>512K</a:t>
            </a:r>
          </a:p>
        </p:txBody>
      </p:sp>
      <p:sp>
        <p:nvSpPr>
          <p:cNvPr id="67623" name="Line 42">
            <a:extLst>
              <a:ext uri="{FF2B5EF4-FFF2-40B4-BE49-F238E27FC236}">
                <a16:creationId xmlns:a16="http://schemas.microsoft.com/office/drawing/2014/main" id="{F8051ADC-81A5-4820-A2FD-9B10C6D2EB20}"/>
              </a:ext>
            </a:extLst>
          </p:cNvPr>
          <p:cNvSpPr>
            <a:spLocks noChangeShapeType="1"/>
          </p:cNvSpPr>
          <p:nvPr/>
        </p:nvSpPr>
        <p:spPr bwMode="auto">
          <a:xfrm flipV="1">
            <a:off x="1763713" y="1700213"/>
            <a:ext cx="360362"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4" name="Line 43">
            <a:extLst>
              <a:ext uri="{FF2B5EF4-FFF2-40B4-BE49-F238E27FC236}">
                <a16:creationId xmlns:a16="http://schemas.microsoft.com/office/drawing/2014/main" id="{CCA85E6D-E991-4B42-AB0F-DDE86D5A726D}"/>
              </a:ext>
            </a:extLst>
          </p:cNvPr>
          <p:cNvSpPr>
            <a:spLocks noChangeShapeType="1"/>
          </p:cNvSpPr>
          <p:nvPr/>
        </p:nvSpPr>
        <p:spPr bwMode="auto">
          <a:xfrm>
            <a:off x="1763713" y="2133600"/>
            <a:ext cx="360362" cy="287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5" name="Text Box 44">
            <a:extLst>
              <a:ext uri="{FF2B5EF4-FFF2-40B4-BE49-F238E27FC236}">
                <a16:creationId xmlns:a16="http://schemas.microsoft.com/office/drawing/2014/main" id="{EE92C848-C954-4C12-91A0-396D868FE018}"/>
              </a:ext>
            </a:extLst>
          </p:cNvPr>
          <p:cNvSpPr txBox="1">
            <a:spLocks noChangeArrowheads="1"/>
          </p:cNvSpPr>
          <p:nvPr/>
        </p:nvSpPr>
        <p:spPr bwMode="auto">
          <a:xfrm>
            <a:off x="2051050" y="1557338"/>
            <a:ext cx="8763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t>DMZ256K</a:t>
            </a:r>
          </a:p>
        </p:txBody>
      </p:sp>
      <p:sp>
        <p:nvSpPr>
          <p:cNvPr id="67626" name="Text Box 45">
            <a:extLst>
              <a:ext uri="{FF2B5EF4-FFF2-40B4-BE49-F238E27FC236}">
                <a16:creationId xmlns:a16="http://schemas.microsoft.com/office/drawing/2014/main" id="{A25D9275-E2F6-4A85-ACCB-D21900B66C7E}"/>
              </a:ext>
            </a:extLst>
          </p:cNvPr>
          <p:cNvSpPr txBox="1">
            <a:spLocks noChangeArrowheads="1"/>
          </p:cNvSpPr>
          <p:nvPr/>
        </p:nvSpPr>
        <p:spPr bwMode="auto">
          <a:xfrm>
            <a:off x="2051050" y="2349500"/>
            <a:ext cx="8509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内网</a:t>
            </a:r>
            <a:r>
              <a:rPr lang="en-US" altLang="zh-CN" sz="1200" b="1"/>
              <a:t>256K</a:t>
            </a:r>
          </a:p>
        </p:txBody>
      </p:sp>
      <p:sp>
        <p:nvSpPr>
          <p:cNvPr id="67627" name="Text Box 46">
            <a:extLst>
              <a:ext uri="{FF2B5EF4-FFF2-40B4-BE49-F238E27FC236}">
                <a16:creationId xmlns:a16="http://schemas.microsoft.com/office/drawing/2014/main" id="{A3CE1A31-EFA8-425A-BA00-6319FF1AD57D}"/>
              </a:ext>
            </a:extLst>
          </p:cNvPr>
          <p:cNvSpPr txBox="1">
            <a:spLocks noChangeArrowheads="1"/>
          </p:cNvSpPr>
          <p:nvPr/>
        </p:nvSpPr>
        <p:spPr bwMode="auto">
          <a:xfrm>
            <a:off x="3203575" y="1916113"/>
            <a:ext cx="919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生产组</a:t>
            </a:r>
            <a:r>
              <a:rPr lang="en-US" altLang="zh-CN" sz="1200" b="1"/>
              <a:t>96K</a:t>
            </a:r>
          </a:p>
        </p:txBody>
      </p:sp>
      <p:sp>
        <p:nvSpPr>
          <p:cNvPr id="67628" name="Text Box 47">
            <a:extLst>
              <a:ext uri="{FF2B5EF4-FFF2-40B4-BE49-F238E27FC236}">
                <a16:creationId xmlns:a16="http://schemas.microsoft.com/office/drawing/2014/main" id="{6B203B58-C1C5-4D4A-B0DB-ED81122FCF1B}"/>
              </a:ext>
            </a:extLst>
          </p:cNvPr>
          <p:cNvSpPr txBox="1">
            <a:spLocks noChangeArrowheads="1"/>
          </p:cNvSpPr>
          <p:nvPr/>
        </p:nvSpPr>
        <p:spPr bwMode="auto">
          <a:xfrm>
            <a:off x="3203575" y="2349500"/>
            <a:ext cx="9191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销售组</a:t>
            </a:r>
            <a:r>
              <a:rPr lang="en-US" altLang="zh-CN" sz="1200" b="1"/>
              <a:t>70K</a:t>
            </a:r>
          </a:p>
        </p:txBody>
      </p:sp>
      <p:sp>
        <p:nvSpPr>
          <p:cNvPr id="67629" name="Text Box 48">
            <a:extLst>
              <a:ext uri="{FF2B5EF4-FFF2-40B4-BE49-F238E27FC236}">
                <a16:creationId xmlns:a16="http://schemas.microsoft.com/office/drawing/2014/main" id="{047DCF38-9E98-4607-9D23-F9CB77F186DC}"/>
              </a:ext>
            </a:extLst>
          </p:cNvPr>
          <p:cNvSpPr txBox="1">
            <a:spLocks noChangeArrowheads="1"/>
          </p:cNvSpPr>
          <p:nvPr/>
        </p:nvSpPr>
        <p:spPr bwMode="auto">
          <a:xfrm>
            <a:off x="3203575" y="2852738"/>
            <a:ext cx="919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财务组</a:t>
            </a:r>
            <a:r>
              <a:rPr lang="en-US" altLang="zh-CN" sz="1200" b="1"/>
              <a:t>90K</a:t>
            </a:r>
          </a:p>
        </p:txBody>
      </p:sp>
      <p:sp>
        <p:nvSpPr>
          <p:cNvPr id="67630" name="Line 49">
            <a:extLst>
              <a:ext uri="{FF2B5EF4-FFF2-40B4-BE49-F238E27FC236}">
                <a16:creationId xmlns:a16="http://schemas.microsoft.com/office/drawing/2014/main" id="{6C6D7E9B-B3F2-416E-84B9-17D67FC1A9E7}"/>
              </a:ext>
            </a:extLst>
          </p:cNvPr>
          <p:cNvSpPr>
            <a:spLocks noChangeShapeType="1"/>
          </p:cNvSpPr>
          <p:nvPr/>
        </p:nvSpPr>
        <p:spPr bwMode="auto">
          <a:xfrm flipV="1">
            <a:off x="2771775" y="2060575"/>
            <a:ext cx="5048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1" name="Line 50">
            <a:extLst>
              <a:ext uri="{FF2B5EF4-FFF2-40B4-BE49-F238E27FC236}">
                <a16:creationId xmlns:a16="http://schemas.microsoft.com/office/drawing/2014/main" id="{4A4256A5-DE9C-4156-BAF7-CD1F70DEFB56}"/>
              </a:ext>
            </a:extLst>
          </p:cNvPr>
          <p:cNvSpPr>
            <a:spLocks noChangeShapeType="1"/>
          </p:cNvSpPr>
          <p:nvPr/>
        </p:nvSpPr>
        <p:spPr bwMode="auto">
          <a:xfrm>
            <a:off x="2771775" y="2492375"/>
            <a:ext cx="5048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2" name="Line 51">
            <a:extLst>
              <a:ext uri="{FF2B5EF4-FFF2-40B4-BE49-F238E27FC236}">
                <a16:creationId xmlns:a16="http://schemas.microsoft.com/office/drawing/2014/main" id="{081C30BC-7379-4DB9-BB8D-AB9BD98BDA26}"/>
              </a:ext>
            </a:extLst>
          </p:cNvPr>
          <p:cNvSpPr>
            <a:spLocks noChangeShapeType="1"/>
          </p:cNvSpPr>
          <p:nvPr/>
        </p:nvSpPr>
        <p:spPr bwMode="auto">
          <a:xfrm>
            <a:off x="2771775" y="2492375"/>
            <a:ext cx="504825" cy="43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92758BD-790A-46BB-AC04-0A4DD07AB645}"/>
              </a:ext>
            </a:extLst>
          </p:cNvPr>
          <p:cNvSpPr>
            <a:spLocks noGrp="1" noChangeArrowheads="1"/>
          </p:cNvSpPr>
          <p:nvPr>
            <p:ph type="title"/>
          </p:nvPr>
        </p:nvSpPr>
        <p:spPr>
          <a:xfrm>
            <a:off x="755650" y="549275"/>
            <a:ext cx="8229600" cy="647700"/>
          </a:xfrm>
        </p:spPr>
        <p:txBody>
          <a:bodyPr/>
          <a:lstStyle/>
          <a:p>
            <a:pPr eaLnBrk="1" hangingPunct="1"/>
            <a:r>
              <a:rPr lang="zh-CN" altLang="en-US" sz="2000" b="1"/>
              <a:t>日志审记</a:t>
            </a:r>
          </a:p>
        </p:txBody>
      </p:sp>
      <p:sp>
        <p:nvSpPr>
          <p:cNvPr id="68611" name="Rectangle 4">
            <a:extLst>
              <a:ext uri="{FF2B5EF4-FFF2-40B4-BE49-F238E27FC236}">
                <a16:creationId xmlns:a16="http://schemas.microsoft.com/office/drawing/2014/main" id="{1FDFDA0D-BEB9-48CE-81C0-C05508EC203D}"/>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8612" name="Picture 6" descr="台组">
            <a:extLst>
              <a:ext uri="{FF2B5EF4-FFF2-40B4-BE49-F238E27FC236}">
                <a16:creationId xmlns:a16="http://schemas.microsoft.com/office/drawing/2014/main" id="{343BFDFE-C822-415A-BD3B-8B7DC825C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588" y="5381625"/>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7" descr="台组">
            <a:extLst>
              <a:ext uri="{FF2B5EF4-FFF2-40B4-BE49-F238E27FC236}">
                <a16:creationId xmlns:a16="http://schemas.microsoft.com/office/drawing/2014/main" id="{AC887399-57C1-41CA-801C-1166CE5A0F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5381625"/>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4" name="Picture 8" descr="服组">
            <a:extLst>
              <a:ext uri="{FF2B5EF4-FFF2-40B4-BE49-F238E27FC236}">
                <a16:creationId xmlns:a16="http://schemas.microsoft.com/office/drawing/2014/main" id="{CC03A2AF-09BC-441B-83B7-EC4568D5C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3078163"/>
            <a:ext cx="1685925"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5" name="Picture 9" descr="墙">
            <a:extLst>
              <a:ext uri="{FF2B5EF4-FFF2-40B4-BE49-F238E27FC236}">
                <a16:creationId xmlns:a16="http://schemas.microsoft.com/office/drawing/2014/main" id="{4CF5F9D2-4A6F-4A3E-AE2C-2DD577436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2862263"/>
            <a:ext cx="38893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6" name="Picture 10" descr="墙">
            <a:extLst>
              <a:ext uri="{FF2B5EF4-FFF2-40B4-BE49-F238E27FC236}">
                <a16:creationId xmlns:a16="http://schemas.microsoft.com/office/drawing/2014/main" id="{34D94B0B-F15A-4E56-9486-80E10644BB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5094288"/>
            <a:ext cx="38893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7" name="Picture 11" descr="墙">
            <a:extLst>
              <a:ext uri="{FF2B5EF4-FFF2-40B4-BE49-F238E27FC236}">
                <a16:creationId xmlns:a16="http://schemas.microsoft.com/office/drawing/2014/main" id="{9CFBF259-621C-48D7-8315-5AFB5768B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5094288"/>
            <a:ext cx="38893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8" name="Picture 13" descr="服">
            <a:extLst>
              <a:ext uri="{FF2B5EF4-FFF2-40B4-BE49-F238E27FC236}">
                <a16:creationId xmlns:a16="http://schemas.microsoft.com/office/drawing/2014/main" id="{1CEDB544-B74D-420D-B2D6-9AE3A49E63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050" y="2933700"/>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9" name="Line 14">
            <a:extLst>
              <a:ext uri="{FF2B5EF4-FFF2-40B4-BE49-F238E27FC236}">
                <a16:creationId xmlns:a16="http://schemas.microsoft.com/office/drawing/2014/main" id="{7DB7DD73-9336-4744-AE76-DE1BE59C4F72}"/>
              </a:ext>
            </a:extLst>
          </p:cNvPr>
          <p:cNvSpPr>
            <a:spLocks noChangeShapeType="1"/>
          </p:cNvSpPr>
          <p:nvPr/>
        </p:nvSpPr>
        <p:spPr bwMode="auto">
          <a:xfrm>
            <a:off x="2411413" y="3725863"/>
            <a:ext cx="7921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0" name="Line 15">
            <a:extLst>
              <a:ext uri="{FF2B5EF4-FFF2-40B4-BE49-F238E27FC236}">
                <a16:creationId xmlns:a16="http://schemas.microsoft.com/office/drawing/2014/main" id="{B6AADE53-9473-460F-86D1-6D355FAF3B87}"/>
              </a:ext>
            </a:extLst>
          </p:cNvPr>
          <p:cNvSpPr>
            <a:spLocks noChangeShapeType="1"/>
          </p:cNvSpPr>
          <p:nvPr/>
        </p:nvSpPr>
        <p:spPr bwMode="auto">
          <a:xfrm>
            <a:off x="2268538" y="5957888"/>
            <a:ext cx="86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1" name="Line 16">
            <a:extLst>
              <a:ext uri="{FF2B5EF4-FFF2-40B4-BE49-F238E27FC236}">
                <a16:creationId xmlns:a16="http://schemas.microsoft.com/office/drawing/2014/main" id="{64FEF60D-C261-4345-8EA8-EACA72877115}"/>
              </a:ext>
            </a:extLst>
          </p:cNvPr>
          <p:cNvSpPr>
            <a:spLocks noChangeShapeType="1"/>
          </p:cNvSpPr>
          <p:nvPr/>
        </p:nvSpPr>
        <p:spPr bwMode="auto">
          <a:xfrm>
            <a:off x="6372225" y="6029325"/>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2" name="Line 17">
            <a:extLst>
              <a:ext uri="{FF2B5EF4-FFF2-40B4-BE49-F238E27FC236}">
                <a16:creationId xmlns:a16="http://schemas.microsoft.com/office/drawing/2014/main" id="{D1921148-C46C-4CFC-B443-7918BD975726}"/>
              </a:ext>
            </a:extLst>
          </p:cNvPr>
          <p:cNvSpPr>
            <a:spLocks noChangeShapeType="1"/>
          </p:cNvSpPr>
          <p:nvPr/>
        </p:nvSpPr>
        <p:spPr bwMode="auto">
          <a:xfrm>
            <a:off x="3348038" y="3725863"/>
            <a:ext cx="1008062" cy="7921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3" name="Line 18">
            <a:extLst>
              <a:ext uri="{FF2B5EF4-FFF2-40B4-BE49-F238E27FC236}">
                <a16:creationId xmlns:a16="http://schemas.microsoft.com/office/drawing/2014/main" id="{B450846C-9E3D-487E-80CC-EA9FC5C76736}"/>
              </a:ext>
            </a:extLst>
          </p:cNvPr>
          <p:cNvSpPr>
            <a:spLocks noChangeShapeType="1"/>
          </p:cNvSpPr>
          <p:nvPr/>
        </p:nvSpPr>
        <p:spPr bwMode="auto">
          <a:xfrm flipV="1">
            <a:off x="3276600" y="4805363"/>
            <a:ext cx="1008063"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4" name="Line 19">
            <a:extLst>
              <a:ext uri="{FF2B5EF4-FFF2-40B4-BE49-F238E27FC236}">
                <a16:creationId xmlns:a16="http://schemas.microsoft.com/office/drawing/2014/main" id="{46DBAB53-CD2B-48D9-B9FB-3D4F95CF6F98}"/>
              </a:ext>
            </a:extLst>
          </p:cNvPr>
          <p:cNvSpPr>
            <a:spLocks noChangeShapeType="1"/>
          </p:cNvSpPr>
          <p:nvPr/>
        </p:nvSpPr>
        <p:spPr bwMode="auto">
          <a:xfrm>
            <a:off x="5076825" y="4733925"/>
            <a:ext cx="107950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5" name="Line 20">
            <a:extLst>
              <a:ext uri="{FF2B5EF4-FFF2-40B4-BE49-F238E27FC236}">
                <a16:creationId xmlns:a16="http://schemas.microsoft.com/office/drawing/2014/main" id="{2427D084-443A-4E25-B8EE-9D4E45EC0CF7}"/>
              </a:ext>
            </a:extLst>
          </p:cNvPr>
          <p:cNvSpPr>
            <a:spLocks noChangeShapeType="1"/>
          </p:cNvSpPr>
          <p:nvPr/>
        </p:nvSpPr>
        <p:spPr bwMode="auto">
          <a:xfrm flipV="1">
            <a:off x="5003800" y="3870325"/>
            <a:ext cx="1873250" cy="57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29" name="Line 21">
            <a:extLst>
              <a:ext uri="{FF2B5EF4-FFF2-40B4-BE49-F238E27FC236}">
                <a16:creationId xmlns:a16="http://schemas.microsoft.com/office/drawing/2014/main" id="{F8A1C597-EB3E-44CB-9ACC-2729013B41FB}"/>
              </a:ext>
            </a:extLst>
          </p:cNvPr>
          <p:cNvSpPr>
            <a:spLocks noChangeShapeType="1"/>
          </p:cNvSpPr>
          <p:nvPr/>
        </p:nvSpPr>
        <p:spPr bwMode="auto">
          <a:xfrm>
            <a:off x="3348038" y="3725863"/>
            <a:ext cx="936625" cy="720725"/>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0" name="Line 22">
            <a:extLst>
              <a:ext uri="{FF2B5EF4-FFF2-40B4-BE49-F238E27FC236}">
                <a16:creationId xmlns:a16="http://schemas.microsoft.com/office/drawing/2014/main" id="{C251B675-FCDF-4C05-B056-A55979255F85}"/>
              </a:ext>
            </a:extLst>
          </p:cNvPr>
          <p:cNvSpPr>
            <a:spLocks noChangeShapeType="1"/>
          </p:cNvSpPr>
          <p:nvPr/>
        </p:nvSpPr>
        <p:spPr bwMode="auto">
          <a:xfrm flipV="1">
            <a:off x="3276600" y="4733925"/>
            <a:ext cx="1079500" cy="1223963"/>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1" name="Line 23">
            <a:extLst>
              <a:ext uri="{FF2B5EF4-FFF2-40B4-BE49-F238E27FC236}">
                <a16:creationId xmlns:a16="http://schemas.microsoft.com/office/drawing/2014/main" id="{4F99F540-4433-44B4-BD55-50AC881FAE41}"/>
              </a:ext>
            </a:extLst>
          </p:cNvPr>
          <p:cNvSpPr>
            <a:spLocks noChangeShapeType="1"/>
          </p:cNvSpPr>
          <p:nvPr/>
        </p:nvSpPr>
        <p:spPr bwMode="auto">
          <a:xfrm flipH="1" flipV="1">
            <a:off x="5003800" y="4662488"/>
            <a:ext cx="1152525" cy="1366837"/>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32" name="Line 24">
            <a:extLst>
              <a:ext uri="{FF2B5EF4-FFF2-40B4-BE49-F238E27FC236}">
                <a16:creationId xmlns:a16="http://schemas.microsoft.com/office/drawing/2014/main" id="{337C9FEF-5433-46AF-B546-616E4D57C10F}"/>
              </a:ext>
            </a:extLst>
          </p:cNvPr>
          <p:cNvSpPr>
            <a:spLocks noChangeShapeType="1"/>
          </p:cNvSpPr>
          <p:nvPr/>
        </p:nvSpPr>
        <p:spPr bwMode="auto">
          <a:xfrm flipV="1">
            <a:off x="5003800" y="3870325"/>
            <a:ext cx="1873250" cy="576263"/>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Text Box 25">
            <a:extLst>
              <a:ext uri="{FF2B5EF4-FFF2-40B4-BE49-F238E27FC236}">
                <a16:creationId xmlns:a16="http://schemas.microsoft.com/office/drawing/2014/main" id="{838709BF-5959-44F8-8E97-41021E5F5D52}"/>
              </a:ext>
            </a:extLst>
          </p:cNvPr>
          <p:cNvSpPr txBox="1">
            <a:spLocks noChangeArrowheads="1"/>
          </p:cNvSpPr>
          <p:nvPr/>
        </p:nvSpPr>
        <p:spPr bwMode="auto">
          <a:xfrm>
            <a:off x="6588125" y="4229100"/>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rgbClr val="FF3300"/>
                </a:solidFill>
              </a:rPr>
              <a:t>日志服务器</a:t>
            </a:r>
          </a:p>
        </p:txBody>
      </p:sp>
      <p:sp>
        <p:nvSpPr>
          <p:cNvPr id="68634" name="Text Box 26">
            <a:extLst>
              <a:ext uri="{FF2B5EF4-FFF2-40B4-BE49-F238E27FC236}">
                <a16:creationId xmlns:a16="http://schemas.microsoft.com/office/drawing/2014/main" id="{361A83FA-5E90-4935-BC56-CE9A7134507E}"/>
              </a:ext>
            </a:extLst>
          </p:cNvPr>
          <p:cNvSpPr txBox="1">
            <a:spLocks noChangeArrowheads="1"/>
          </p:cNvSpPr>
          <p:nvPr/>
        </p:nvSpPr>
        <p:spPr bwMode="auto">
          <a:xfrm>
            <a:off x="-31750" y="1036638"/>
            <a:ext cx="9315450"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t>1</a:t>
            </a:r>
            <a:r>
              <a:rPr lang="zh-CN" altLang="en-US" sz="1800" b="1"/>
              <a:t>、</a:t>
            </a:r>
            <a:r>
              <a:rPr lang="zh-CN" altLang="en-US" sz="1800" b="1">
                <a:solidFill>
                  <a:srgbClr val="FF0000"/>
                </a:solidFill>
              </a:rPr>
              <a:t>安全的传输机制</a:t>
            </a:r>
            <a:r>
              <a:rPr lang="zh-CN" altLang="en-US" sz="1800" b="1"/>
              <a:t>：防火墙日志的发送采用</a:t>
            </a:r>
            <a:r>
              <a:rPr lang="en-US" altLang="zh-CN" sz="1800" b="1"/>
              <a:t>TCP</a:t>
            </a:r>
            <a:r>
              <a:rPr lang="zh-CN" altLang="en-US" sz="1800" b="1"/>
              <a:t>连接并对数据进行了加密处理，其完善的</a:t>
            </a:r>
          </a:p>
          <a:p>
            <a:pPr eaLnBrk="1" hangingPunct="1">
              <a:spcBef>
                <a:spcPct val="0"/>
              </a:spcBef>
              <a:buFontTx/>
              <a:buNone/>
            </a:pPr>
            <a:r>
              <a:rPr lang="zh-CN" altLang="en-US" sz="1800" b="1"/>
              <a:t>　　　　　　　　　  确认和校验机制，避免了日志的丢失和泄漏。</a:t>
            </a:r>
          </a:p>
          <a:p>
            <a:pPr eaLnBrk="1" hangingPunct="1">
              <a:spcBef>
                <a:spcPct val="0"/>
              </a:spcBef>
              <a:buFontTx/>
              <a:buNone/>
            </a:pPr>
            <a:r>
              <a:rPr lang="en-US" altLang="zh-CN" sz="1800" b="1"/>
              <a:t>2</a:t>
            </a:r>
            <a:r>
              <a:rPr lang="zh-CN" altLang="en-US" sz="1800" b="1"/>
              <a:t>、</a:t>
            </a:r>
            <a:r>
              <a:rPr lang="zh-CN" altLang="en-US" sz="1800" b="1">
                <a:solidFill>
                  <a:srgbClr val="FF0000"/>
                </a:solidFill>
              </a:rPr>
              <a:t>集中的日志管理</a:t>
            </a:r>
            <a:r>
              <a:rPr lang="zh-CN" altLang="en-US" sz="1800" b="1"/>
              <a:t>：日志服务器可以集中接收管理多台防火墙的日志。</a:t>
            </a:r>
          </a:p>
          <a:p>
            <a:pPr eaLnBrk="1" hangingPunct="1">
              <a:spcBef>
                <a:spcPct val="0"/>
              </a:spcBef>
              <a:buFontTx/>
              <a:buNone/>
            </a:pPr>
            <a:r>
              <a:rPr lang="en-US" altLang="zh-CN" sz="1800" b="1"/>
              <a:t>3</a:t>
            </a:r>
            <a:r>
              <a:rPr lang="zh-CN" altLang="en-US" sz="1800" b="1"/>
              <a:t>、</a:t>
            </a:r>
            <a:r>
              <a:rPr lang="zh-CN" altLang="en-US" sz="1800" b="1">
                <a:solidFill>
                  <a:srgbClr val="FF0000"/>
                </a:solidFill>
              </a:rPr>
              <a:t>方便友好的日志查询</a:t>
            </a:r>
            <a:r>
              <a:rPr lang="zh-CN" altLang="en-US" sz="1800" b="1"/>
              <a:t>：对日志进行组合查询，并提供对查询结果的编辑和打印。</a:t>
            </a:r>
          </a:p>
          <a:p>
            <a:pPr eaLnBrk="1" hangingPunct="1">
              <a:spcBef>
                <a:spcPct val="0"/>
              </a:spcBef>
              <a:buFontTx/>
              <a:buNone/>
            </a:pPr>
            <a:r>
              <a:rPr lang="en-US" altLang="zh-CN" sz="1800" b="1"/>
              <a:t>4</a:t>
            </a:r>
            <a:r>
              <a:rPr lang="zh-CN" altLang="en-US" sz="1800" b="1"/>
              <a:t>、</a:t>
            </a:r>
            <a:r>
              <a:rPr lang="zh-CN" altLang="en-US" sz="1800" b="1">
                <a:solidFill>
                  <a:srgbClr val="FF0000"/>
                </a:solidFill>
              </a:rPr>
              <a:t>实时日志扫描</a:t>
            </a:r>
            <a:r>
              <a:rPr lang="zh-CN" altLang="en-US" sz="1800" b="1"/>
              <a:t>：对包过滤日志准确有效的分析，检测出可能的网络攻击。</a:t>
            </a:r>
          </a:p>
          <a:p>
            <a:pPr eaLnBrk="1" hangingPunct="1">
              <a:spcBef>
                <a:spcPct val="0"/>
              </a:spcBef>
              <a:buFontTx/>
              <a:buNone/>
            </a:pPr>
            <a:r>
              <a:rPr lang="en-US" altLang="zh-CN" sz="1800" b="1"/>
              <a:t>5</a:t>
            </a:r>
            <a:r>
              <a:rPr lang="zh-CN" altLang="en-US" sz="1800" b="1"/>
              <a:t>、</a:t>
            </a:r>
            <a:r>
              <a:rPr lang="zh-CN" altLang="en-US" sz="1800" b="1">
                <a:solidFill>
                  <a:srgbClr val="FF0000"/>
                </a:solidFill>
              </a:rPr>
              <a:t>控制台和邮件告警机制</a:t>
            </a:r>
            <a:r>
              <a:rPr lang="zh-CN" altLang="en-US" sz="1800" b="1"/>
              <a:t>：及时地将入侵和系统告警显示或利用邮件发送给管理员。</a:t>
            </a:r>
          </a:p>
          <a:p>
            <a:pPr eaLnBrk="1" hangingPunct="1">
              <a:spcBef>
                <a:spcPct val="0"/>
              </a:spcBef>
              <a:buFontTx/>
              <a:buNone/>
            </a:pPr>
            <a:r>
              <a:rPr lang="en-US" altLang="zh-CN" sz="1800" b="1"/>
              <a:t>6</a:t>
            </a:r>
            <a:r>
              <a:rPr lang="zh-CN" altLang="en-US" sz="1800" b="1"/>
              <a:t>、</a:t>
            </a:r>
            <a:r>
              <a:rPr lang="zh-CN" altLang="en-US" sz="1800" b="1">
                <a:solidFill>
                  <a:srgbClr val="FF0000"/>
                </a:solidFill>
              </a:rPr>
              <a:t>流量统计</a:t>
            </a:r>
            <a:r>
              <a:rPr lang="zh-CN" altLang="en-US" sz="1800" b="1"/>
              <a:t>：统计流量，形成报表并可打印报表。</a:t>
            </a:r>
          </a:p>
        </p:txBody>
      </p:sp>
      <p:pic>
        <p:nvPicPr>
          <p:cNvPr id="3" name="Picture 27" descr="交换">
            <a:extLst>
              <a:ext uri="{FF2B5EF4-FFF2-40B4-BE49-F238E27FC236}">
                <a16:creationId xmlns:a16="http://schemas.microsoft.com/office/drawing/2014/main" id="{9959F00A-2565-49D8-B09A-15E3799ED0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446588"/>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8629"/>
                                        </p:tgtEl>
                                        <p:attrNameLst>
                                          <p:attrName>style.visibility</p:attrName>
                                        </p:attrNameLst>
                                      </p:cBhvr>
                                      <p:to>
                                        <p:strVal val="visible"/>
                                      </p:to>
                                    </p:set>
                                    <p:animEffect transition="in" filter="wipe(left)">
                                      <p:cBhvr>
                                        <p:cTn id="7" dur="500"/>
                                        <p:tgtEl>
                                          <p:spTgt spid="68629"/>
                                        </p:tgtEl>
                                      </p:cBhvr>
                                    </p:animEffect>
                                  </p:childTnLst>
                                </p:cTn>
                              </p:par>
                              <p:par>
                                <p:cTn id="8" presetID="22" presetClass="entr" presetSubtype="8" fill="hold" nodeType="withEffect">
                                  <p:stCondLst>
                                    <p:cond delay="0"/>
                                  </p:stCondLst>
                                  <p:childTnLst>
                                    <p:set>
                                      <p:cBhvr>
                                        <p:cTn id="9" dur="1" fill="hold">
                                          <p:stCondLst>
                                            <p:cond delay="0"/>
                                          </p:stCondLst>
                                        </p:cTn>
                                        <p:tgtEl>
                                          <p:spTgt spid="68630"/>
                                        </p:tgtEl>
                                        <p:attrNameLst>
                                          <p:attrName>style.visibility</p:attrName>
                                        </p:attrNameLst>
                                      </p:cBhvr>
                                      <p:to>
                                        <p:strVal val="visible"/>
                                      </p:to>
                                    </p:set>
                                    <p:animEffect transition="in" filter="wipe(left)">
                                      <p:cBhvr>
                                        <p:cTn id="10" dur="500"/>
                                        <p:tgtEl>
                                          <p:spTgt spid="68630"/>
                                        </p:tgtEl>
                                      </p:cBhvr>
                                    </p:animEffect>
                                  </p:childTnLst>
                                </p:cTn>
                              </p:par>
                              <p:par>
                                <p:cTn id="11" presetID="22" presetClass="entr" presetSubtype="2" fill="hold" nodeType="withEffect">
                                  <p:stCondLst>
                                    <p:cond delay="0"/>
                                  </p:stCondLst>
                                  <p:childTnLst>
                                    <p:set>
                                      <p:cBhvr>
                                        <p:cTn id="12" dur="1" fill="hold">
                                          <p:stCondLst>
                                            <p:cond delay="0"/>
                                          </p:stCondLst>
                                        </p:cTn>
                                        <p:tgtEl>
                                          <p:spTgt spid="68631"/>
                                        </p:tgtEl>
                                        <p:attrNameLst>
                                          <p:attrName>style.visibility</p:attrName>
                                        </p:attrNameLst>
                                      </p:cBhvr>
                                      <p:to>
                                        <p:strVal val="visible"/>
                                      </p:to>
                                    </p:set>
                                    <p:animEffect transition="in" filter="wipe(right)">
                                      <p:cBhvr>
                                        <p:cTn id="13" dur="500"/>
                                        <p:tgtEl>
                                          <p:spTgt spid="68631"/>
                                        </p:tgtEl>
                                      </p:cBhvr>
                                    </p:animEffect>
                                  </p:childTnLst>
                                </p:cTn>
                              </p:par>
                            </p:childTnLst>
                          </p:cTn>
                        </p:par>
                        <p:par>
                          <p:cTn id="14" fill="hold" nodeType="afterGroup">
                            <p:stCondLst>
                              <p:cond delay="500"/>
                            </p:stCondLst>
                            <p:childTnLst>
                              <p:par>
                                <p:cTn id="15" presetID="22" presetClass="entr" presetSubtype="4" fill="hold" nodeType="afterEffect">
                                  <p:stCondLst>
                                    <p:cond delay="0"/>
                                  </p:stCondLst>
                                  <p:childTnLst>
                                    <p:set>
                                      <p:cBhvr>
                                        <p:cTn id="16" dur="1" fill="hold">
                                          <p:stCondLst>
                                            <p:cond delay="0"/>
                                          </p:stCondLst>
                                        </p:cTn>
                                        <p:tgtEl>
                                          <p:spTgt spid="68632"/>
                                        </p:tgtEl>
                                        <p:attrNameLst>
                                          <p:attrName>style.visibility</p:attrName>
                                        </p:attrNameLst>
                                      </p:cBhvr>
                                      <p:to>
                                        <p:strVal val="visible"/>
                                      </p:to>
                                    </p:set>
                                    <p:animEffect transition="in" filter="wipe(down)">
                                      <p:cBhvr>
                                        <p:cTn id="17" dur="500"/>
                                        <p:tgtEl>
                                          <p:spTgt spid="686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8634"/>
                                        </p:tgtEl>
                                        <p:attrNameLst>
                                          <p:attrName>style.visibility</p:attrName>
                                        </p:attrNameLst>
                                      </p:cBhvr>
                                      <p:to>
                                        <p:strVal val="visible"/>
                                      </p:to>
                                    </p:set>
                                    <p:animEffect transition="in" filter="slide(fromBottom)">
                                      <p:cBhvr>
                                        <p:cTn id="22" dur="500"/>
                                        <p:tgtEl>
                                          <p:spTgt spid="68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34"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47DD21DF-BC47-415C-AACB-A6E904AD46DD}"/>
              </a:ext>
            </a:extLst>
          </p:cNvPr>
          <p:cNvSpPr>
            <a:spLocks noGrp="1" noChangeArrowheads="1"/>
          </p:cNvSpPr>
          <p:nvPr>
            <p:ph type="title"/>
          </p:nvPr>
        </p:nvSpPr>
        <p:spPr>
          <a:xfrm>
            <a:off x="684213" y="549275"/>
            <a:ext cx="8229600" cy="576263"/>
          </a:xfrm>
        </p:spPr>
        <p:txBody>
          <a:bodyPr/>
          <a:lstStyle/>
          <a:p>
            <a:pPr eaLnBrk="1" hangingPunct="1"/>
            <a:r>
              <a:rPr lang="zh-CN" altLang="en-US" sz="2400" b="1"/>
              <a:t>入侵检测</a:t>
            </a:r>
          </a:p>
        </p:txBody>
      </p:sp>
      <p:sp>
        <p:nvSpPr>
          <p:cNvPr id="69635" name="Rectangle 4">
            <a:extLst>
              <a:ext uri="{FF2B5EF4-FFF2-40B4-BE49-F238E27FC236}">
                <a16:creationId xmlns:a16="http://schemas.microsoft.com/office/drawing/2014/main" id="{01FF77EE-81EA-44F5-8714-F92F3510A8E6}"/>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69636" name="Picture 6" descr="台组">
            <a:extLst>
              <a:ext uri="{FF2B5EF4-FFF2-40B4-BE49-F238E27FC236}">
                <a16:creationId xmlns:a16="http://schemas.microsoft.com/office/drawing/2014/main" id="{799FF5D4-EBBE-4482-97A0-DAE9CEC18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933825"/>
            <a:ext cx="1296987"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91" name="Picture 7" descr="墙">
            <a:extLst>
              <a:ext uri="{FF2B5EF4-FFF2-40B4-BE49-F238E27FC236}">
                <a16:creationId xmlns:a16="http://schemas.microsoft.com/office/drawing/2014/main" id="{637921FE-33EA-43EC-934D-8E1440E44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221163"/>
            <a:ext cx="16573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8" name="Picture 9" descr="服">
            <a:extLst>
              <a:ext uri="{FF2B5EF4-FFF2-40B4-BE49-F238E27FC236}">
                <a16:creationId xmlns:a16="http://schemas.microsoft.com/office/drawing/2014/main" id="{28A7FE49-D213-4B3B-8A85-8A7F41290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4941888"/>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39" name="Picture 10" descr="路由">
            <a:extLst>
              <a:ext uri="{FF2B5EF4-FFF2-40B4-BE49-F238E27FC236}">
                <a16:creationId xmlns:a16="http://schemas.microsoft.com/office/drawing/2014/main" id="{DB7039C8-5F2F-4614-BE89-6BA985D2A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149725"/>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40" name="Picture 36" descr="internet">
            <a:extLst>
              <a:ext uri="{FF2B5EF4-FFF2-40B4-BE49-F238E27FC236}">
                <a16:creationId xmlns:a16="http://schemas.microsoft.com/office/drawing/2014/main" id="{848C493A-548D-4922-8BBA-98DD4E447D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025" y="3068638"/>
            <a:ext cx="1008063"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 Box 37">
            <a:extLst>
              <a:ext uri="{FF2B5EF4-FFF2-40B4-BE49-F238E27FC236}">
                <a16:creationId xmlns:a16="http://schemas.microsoft.com/office/drawing/2014/main" id="{70111A9D-6853-4F79-AC65-F7D1E1E61C6D}"/>
              </a:ext>
            </a:extLst>
          </p:cNvPr>
          <p:cNvSpPr txBox="1">
            <a:spLocks noChangeArrowheads="1"/>
          </p:cNvSpPr>
          <p:nvPr/>
        </p:nvSpPr>
        <p:spPr bwMode="auto">
          <a:xfrm>
            <a:off x="3635375" y="6237288"/>
            <a:ext cx="5683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400" b="1"/>
              <a:t>DMZ</a:t>
            </a:r>
          </a:p>
        </p:txBody>
      </p:sp>
      <p:sp>
        <p:nvSpPr>
          <p:cNvPr id="69642" name="Line 38">
            <a:extLst>
              <a:ext uri="{FF2B5EF4-FFF2-40B4-BE49-F238E27FC236}">
                <a16:creationId xmlns:a16="http://schemas.microsoft.com/office/drawing/2014/main" id="{7F9B0C1B-5C24-4FD2-852D-6DB420B5BEE0}"/>
              </a:ext>
            </a:extLst>
          </p:cNvPr>
          <p:cNvSpPr>
            <a:spLocks noChangeShapeType="1"/>
          </p:cNvSpPr>
          <p:nvPr/>
        </p:nvSpPr>
        <p:spPr bwMode="auto">
          <a:xfrm>
            <a:off x="1979613" y="4437063"/>
            <a:ext cx="143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3" name="Line 39">
            <a:extLst>
              <a:ext uri="{FF2B5EF4-FFF2-40B4-BE49-F238E27FC236}">
                <a16:creationId xmlns:a16="http://schemas.microsoft.com/office/drawing/2014/main" id="{9E6A64C0-1451-4EFD-A654-7D2CAE1BE923}"/>
              </a:ext>
            </a:extLst>
          </p:cNvPr>
          <p:cNvSpPr>
            <a:spLocks noChangeShapeType="1"/>
          </p:cNvSpPr>
          <p:nvPr/>
        </p:nvSpPr>
        <p:spPr bwMode="auto">
          <a:xfrm>
            <a:off x="4572000" y="4365625"/>
            <a:ext cx="15128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4" name="Line 40">
            <a:extLst>
              <a:ext uri="{FF2B5EF4-FFF2-40B4-BE49-F238E27FC236}">
                <a16:creationId xmlns:a16="http://schemas.microsoft.com/office/drawing/2014/main" id="{F394F4D3-D04C-4F73-9CE0-7E9A46670BF2}"/>
              </a:ext>
            </a:extLst>
          </p:cNvPr>
          <p:cNvSpPr>
            <a:spLocks noChangeShapeType="1"/>
          </p:cNvSpPr>
          <p:nvPr/>
        </p:nvSpPr>
        <p:spPr bwMode="auto">
          <a:xfrm flipH="1">
            <a:off x="6877050" y="3716338"/>
            <a:ext cx="287338"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45" name="Line 41">
            <a:extLst>
              <a:ext uri="{FF2B5EF4-FFF2-40B4-BE49-F238E27FC236}">
                <a16:creationId xmlns:a16="http://schemas.microsoft.com/office/drawing/2014/main" id="{86FB37FE-616A-442D-9D39-640CDE26D37B}"/>
              </a:ext>
            </a:extLst>
          </p:cNvPr>
          <p:cNvSpPr>
            <a:spLocks noChangeShapeType="1"/>
          </p:cNvSpPr>
          <p:nvPr/>
        </p:nvSpPr>
        <p:spPr bwMode="auto">
          <a:xfrm>
            <a:off x="3924300" y="4508500"/>
            <a:ext cx="0" cy="5048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69646" name="Picture 42" descr="Snap1">
            <a:extLst>
              <a:ext uri="{FF2B5EF4-FFF2-40B4-BE49-F238E27FC236}">
                <a16:creationId xmlns:a16="http://schemas.microsoft.com/office/drawing/2014/main" id="{7F51D04E-E148-440E-A228-6A8C603174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7988" y="5157788"/>
            <a:ext cx="5048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7" name="Line 43">
            <a:extLst>
              <a:ext uri="{FF2B5EF4-FFF2-40B4-BE49-F238E27FC236}">
                <a16:creationId xmlns:a16="http://schemas.microsoft.com/office/drawing/2014/main" id="{90AA33EB-707D-4D43-AA56-0C3EF16B6492}"/>
              </a:ext>
            </a:extLst>
          </p:cNvPr>
          <p:cNvSpPr>
            <a:spLocks noChangeShapeType="1"/>
          </p:cNvSpPr>
          <p:nvPr/>
        </p:nvSpPr>
        <p:spPr bwMode="auto">
          <a:xfrm>
            <a:off x="7524750" y="3789363"/>
            <a:ext cx="503238" cy="14398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8" name="Line 44">
            <a:extLst>
              <a:ext uri="{FF2B5EF4-FFF2-40B4-BE49-F238E27FC236}">
                <a16:creationId xmlns:a16="http://schemas.microsoft.com/office/drawing/2014/main" id="{46D7388F-8A4A-4902-BEEB-B17E095AE074}"/>
              </a:ext>
            </a:extLst>
          </p:cNvPr>
          <p:cNvSpPr>
            <a:spLocks noChangeShapeType="1"/>
          </p:cNvSpPr>
          <p:nvPr/>
        </p:nvSpPr>
        <p:spPr bwMode="auto">
          <a:xfrm flipH="1" flipV="1">
            <a:off x="7667625" y="3789363"/>
            <a:ext cx="504825" cy="1368425"/>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9" name="Line 45">
            <a:extLst>
              <a:ext uri="{FF2B5EF4-FFF2-40B4-BE49-F238E27FC236}">
                <a16:creationId xmlns:a16="http://schemas.microsoft.com/office/drawing/2014/main" id="{18E96F9E-4C3D-4833-90B6-9E376DBC8485}"/>
              </a:ext>
            </a:extLst>
          </p:cNvPr>
          <p:cNvSpPr>
            <a:spLocks noChangeShapeType="1"/>
          </p:cNvSpPr>
          <p:nvPr/>
        </p:nvSpPr>
        <p:spPr bwMode="auto">
          <a:xfrm flipH="1">
            <a:off x="6659563" y="3717925"/>
            <a:ext cx="217487" cy="43180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0" name="Line 46">
            <a:extLst>
              <a:ext uri="{FF2B5EF4-FFF2-40B4-BE49-F238E27FC236}">
                <a16:creationId xmlns:a16="http://schemas.microsoft.com/office/drawing/2014/main" id="{BE464EC0-79BF-40D7-88D9-CFCB4B4AC6C9}"/>
              </a:ext>
            </a:extLst>
          </p:cNvPr>
          <p:cNvSpPr>
            <a:spLocks noChangeShapeType="1"/>
          </p:cNvSpPr>
          <p:nvPr/>
        </p:nvSpPr>
        <p:spPr bwMode="auto">
          <a:xfrm flipH="1" flipV="1">
            <a:off x="4572000" y="4221163"/>
            <a:ext cx="1512888" cy="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1" name="Line 47">
            <a:extLst>
              <a:ext uri="{FF2B5EF4-FFF2-40B4-BE49-F238E27FC236}">
                <a16:creationId xmlns:a16="http://schemas.microsoft.com/office/drawing/2014/main" id="{8D9045F6-DD8D-45E8-A66B-FF31B0B89E56}"/>
              </a:ext>
            </a:extLst>
          </p:cNvPr>
          <p:cNvSpPr>
            <a:spLocks noChangeShapeType="1"/>
          </p:cNvSpPr>
          <p:nvPr/>
        </p:nvSpPr>
        <p:spPr bwMode="auto">
          <a:xfrm flipH="1" flipV="1">
            <a:off x="3924300" y="2349500"/>
            <a:ext cx="0" cy="1871663"/>
          </a:xfrm>
          <a:prstGeom prst="line">
            <a:avLst/>
          </a:prstGeom>
          <a:noFill/>
          <a:ln w="57150" cmpd="thinThick">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2" name="Text Box 48">
            <a:extLst>
              <a:ext uri="{FF2B5EF4-FFF2-40B4-BE49-F238E27FC236}">
                <a16:creationId xmlns:a16="http://schemas.microsoft.com/office/drawing/2014/main" id="{7A39CE49-08BD-42CC-BF2D-9C60DC1F1FF8}"/>
              </a:ext>
            </a:extLst>
          </p:cNvPr>
          <p:cNvSpPr txBox="1">
            <a:spLocks noChangeArrowheads="1"/>
          </p:cNvSpPr>
          <p:nvPr/>
        </p:nvSpPr>
        <p:spPr bwMode="auto">
          <a:xfrm>
            <a:off x="4067175" y="1412875"/>
            <a:ext cx="14033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solidFill>
                  <a:srgbClr val="3399FF"/>
                </a:solidFill>
              </a:rPr>
              <a:t>黑客扫描攻击检测</a:t>
            </a:r>
          </a:p>
        </p:txBody>
      </p:sp>
      <p:sp>
        <p:nvSpPr>
          <p:cNvPr id="67634" name="Text Box 50">
            <a:extLst>
              <a:ext uri="{FF2B5EF4-FFF2-40B4-BE49-F238E27FC236}">
                <a16:creationId xmlns:a16="http://schemas.microsoft.com/office/drawing/2014/main" id="{B16F7AE3-FBF7-4D9C-8281-964929158E54}"/>
              </a:ext>
            </a:extLst>
          </p:cNvPr>
          <p:cNvSpPr txBox="1">
            <a:spLocks noChangeArrowheads="1"/>
          </p:cNvSpPr>
          <p:nvPr/>
        </p:nvSpPr>
        <p:spPr bwMode="auto">
          <a:xfrm>
            <a:off x="4067175" y="1700213"/>
            <a:ext cx="1082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3399FF"/>
                </a:solidFill>
              </a:rPr>
              <a:t>FTP</a:t>
            </a:r>
            <a:r>
              <a:rPr lang="zh-CN" altLang="en-US" sz="1200" b="1">
                <a:solidFill>
                  <a:srgbClr val="3399FF"/>
                </a:solidFill>
              </a:rPr>
              <a:t>攻击检测</a:t>
            </a:r>
          </a:p>
        </p:txBody>
      </p:sp>
      <p:sp>
        <p:nvSpPr>
          <p:cNvPr id="67635" name="Text Box 51">
            <a:extLst>
              <a:ext uri="{FF2B5EF4-FFF2-40B4-BE49-F238E27FC236}">
                <a16:creationId xmlns:a16="http://schemas.microsoft.com/office/drawing/2014/main" id="{979D7D0B-10F2-4F61-B6C9-9C3BA12CDCB8}"/>
              </a:ext>
            </a:extLst>
          </p:cNvPr>
          <p:cNvSpPr txBox="1">
            <a:spLocks noChangeArrowheads="1"/>
          </p:cNvSpPr>
          <p:nvPr/>
        </p:nvSpPr>
        <p:spPr bwMode="auto">
          <a:xfrm>
            <a:off x="4067175" y="1987550"/>
            <a:ext cx="13874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3399FF"/>
                </a:solidFill>
              </a:rPr>
              <a:t>TELNET</a:t>
            </a:r>
            <a:r>
              <a:rPr lang="zh-CN" altLang="en-US" sz="1200" b="1">
                <a:solidFill>
                  <a:srgbClr val="3399FF"/>
                </a:solidFill>
              </a:rPr>
              <a:t>攻击检测</a:t>
            </a:r>
          </a:p>
        </p:txBody>
      </p:sp>
      <p:sp>
        <p:nvSpPr>
          <p:cNvPr id="67636" name="Text Box 52">
            <a:extLst>
              <a:ext uri="{FF2B5EF4-FFF2-40B4-BE49-F238E27FC236}">
                <a16:creationId xmlns:a16="http://schemas.microsoft.com/office/drawing/2014/main" id="{BB73E33E-1265-45F1-8326-5D52C9E43FE9}"/>
              </a:ext>
            </a:extLst>
          </p:cNvPr>
          <p:cNvSpPr txBox="1">
            <a:spLocks noChangeArrowheads="1"/>
          </p:cNvSpPr>
          <p:nvPr/>
        </p:nvSpPr>
        <p:spPr bwMode="auto">
          <a:xfrm>
            <a:off x="4067175" y="2276475"/>
            <a:ext cx="1555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b="1">
                <a:solidFill>
                  <a:srgbClr val="3399FF"/>
                </a:solidFill>
              </a:rPr>
              <a:t>DoS/DDoS</a:t>
            </a:r>
            <a:r>
              <a:rPr lang="zh-CN" altLang="en-US" sz="1200" b="1">
                <a:solidFill>
                  <a:srgbClr val="3399FF"/>
                </a:solidFill>
              </a:rPr>
              <a:t>攻击检测</a:t>
            </a:r>
          </a:p>
        </p:txBody>
      </p:sp>
      <p:sp>
        <p:nvSpPr>
          <p:cNvPr id="67637" name="Text Box 53">
            <a:extLst>
              <a:ext uri="{FF2B5EF4-FFF2-40B4-BE49-F238E27FC236}">
                <a16:creationId xmlns:a16="http://schemas.microsoft.com/office/drawing/2014/main" id="{91227EB3-7140-4B1E-8AF5-C15DF0C83801}"/>
              </a:ext>
            </a:extLst>
          </p:cNvPr>
          <p:cNvSpPr txBox="1">
            <a:spLocks noChangeArrowheads="1"/>
          </p:cNvSpPr>
          <p:nvPr/>
        </p:nvSpPr>
        <p:spPr bwMode="auto">
          <a:xfrm>
            <a:off x="4067175" y="2563813"/>
            <a:ext cx="13874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3399FF"/>
                </a:solidFill>
              </a:rPr>
              <a:t>MS-SQL</a:t>
            </a:r>
            <a:r>
              <a:rPr lang="zh-CN" altLang="en-US" sz="1200" b="1">
                <a:solidFill>
                  <a:srgbClr val="3399FF"/>
                </a:solidFill>
              </a:rPr>
              <a:t>攻击检测</a:t>
            </a:r>
          </a:p>
        </p:txBody>
      </p:sp>
      <p:pic>
        <p:nvPicPr>
          <p:cNvPr id="67642" name="Picture 58" descr="攻击">
            <a:extLst>
              <a:ext uri="{FF2B5EF4-FFF2-40B4-BE49-F238E27FC236}">
                <a16:creationId xmlns:a16="http://schemas.microsoft.com/office/drawing/2014/main" id="{469DDACA-8CD8-42EA-821F-44A886AC4B3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01013" y="4941888"/>
            <a:ext cx="215900"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45" name="Text Box 61">
            <a:extLst>
              <a:ext uri="{FF2B5EF4-FFF2-40B4-BE49-F238E27FC236}">
                <a16:creationId xmlns:a16="http://schemas.microsoft.com/office/drawing/2014/main" id="{5198E987-E11E-4FD9-B17B-2A3CF63F2E17}"/>
              </a:ext>
            </a:extLst>
          </p:cNvPr>
          <p:cNvSpPr txBox="1">
            <a:spLocks noChangeArrowheads="1"/>
          </p:cNvSpPr>
          <p:nvPr/>
        </p:nvSpPr>
        <p:spPr bwMode="auto">
          <a:xfrm>
            <a:off x="4192588" y="2913063"/>
            <a:ext cx="10731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b="1">
                <a:solidFill>
                  <a:srgbClr val="FF3300"/>
                </a:solidFill>
              </a:rPr>
              <a:t>检测到攻击</a:t>
            </a:r>
          </a:p>
        </p:txBody>
      </p:sp>
      <p:sp>
        <p:nvSpPr>
          <p:cNvPr id="67646" name="Rectangle 62">
            <a:extLst>
              <a:ext uri="{FF2B5EF4-FFF2-40B4-BE49-F238E27FC236}">
                <a16:creationId xmlns:a16="http://schemas.microsoft.com/office/drawing/2014/main" id="{B94D2239-9358-4E7C-9F48-B1E423AD5B19}"/>
              </a:ext>
            </a:extLst>
          </p:cNvPr>
          <p:cNvSpPr>
            <a:spLocks noChangeArrowheads="1"/>
          </p:cNvSpPr>
          <p:nvPr/>
        </p:nvSpPr>
        <p:spPr bwMode="auto">
          <a:xfrm>
            <a:off x="4787900" y="3860800"/>
            <a:ext cx="4937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4000" b="1">
                <a:solidFill>
                  <a:srgbClr val="FF3300"/>
                </a:solidFill>
              </a:rPr>
              <a:t>×</a:t>
            </a:r>
          </a:p>
        </p:txBody>
      </p:sp>
      <p:sp>
        <p:nvSpPr>
          <p:cNvPr id="67647" name="Text Box 63">
            <a:extLst>
              <a:ext uri="{FF2B5EF4-FFF2-40B4-BE49-F238E27FC236}">
                <a16:creationId xmlns:a16="http://schemas.microsoft.com/office/drawing/2014/main" id="{186CC0B6-924F-41B3-A924-97A452819BEF}"/>
              </a:ext>
            </a:extLst>
          </p:cNvPr>
          <p:cNvSpPr txBox="1">
            <a:spLocks noChangeArrowheads="1"/>
          </p:cNvSpPr>
          <p:nvPr/>
        </p:nvSpPr>
        <p:spPr bwMode="auto">
          <a:xfrm>
            <a:off x="195263" y="1390650"/>
            <a:ext cx="4987925" cy="132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a:t>1</a:t>
            </a:r>
            <a:r>
              <a:rPr lang="zh-CN" altLang="en-US" sz="2000" b="1"/>
              <a:t>、可检测多种黑客攻击手段和攻击行为</a:t>
            </a:r>
          </a:p>
          <a:p>
            <a:pPr eaLnBrk="1" hangingPunct="1">
              <a:spcBef>
                <a:spcPct val="0"/>
              </a:spcBef>
              <a:buFontTx/>
              <a:buNone/>
            </a:pPr>
            <a:r>
              <a:rPr lang="en-US" altLang="zh-CN" sz="2000" b="1"/>
              <a:t>2</a:t>
            </a:r>
            <a:r>
              <a:rPr lang="zh-CN" altLang="en-US" sz="2000" b="1"/>
              <a:t>、除对内部网的保护外，还可保护</a:t>
            </a:r>
            <a:r>
              <a:rPr lang="en-US" altLang="zh-CN" sz="2000" b="1"/>
              <a:t>DMZ</a:t>
            </a:r>
            <a:r>
              <a:rPr lang="zh-CN" altLang="en-US" sz="2000" b="1"/>
              <a:t>区</a:t>
            </a:r>
          </a:p>
          <a:p>
            <a:pPr eaLnBrk="1" hangingPunct="1">
              <a:spcBef>
                <a:spcPct val="0"/>
              </a:spcBef>
              <a:buFontTx/>
              <a:buNone/>
            </a:pPr>
            <a:r>
              <a:rPr lang="en-US" altLang="zh-CN" sz="2000" b="1"/>
              <a:t>3</a:t>
            </a:r>
            <a:r>
              <a:rPr lang="zh-CN" altLang="en-US" sz="2000" b="1"/>
              <a:t>、实时检测、报警、追踪</a:t>
            </a:r>
          </a:p>
          <a:p>
            <a:pPr eaLnBrk="1" hangingPunct="1">
              <a:spcBef>
                <a:spcPct val="0"/>
              </a:spcBef>
              <a:buFontTx/>
              <a:buNone/>
            </a:pPr>
            <a:r>
              <a:rPr lang="en-US" altLang="zh-CN" sz="2000" b="1"/>
              <a:t>4</a:t>
            </a:r>
            <a:r>
              <a:rPr lang="zh-CN" altLang="en-US" sz="2000" b="1"/>
              <a:t>、攻击库可以升级</a:t>
            </a:r>
          </a:p>
        </p:txBody>
      </p:sp>
      <p:sp>
        <p:nvSpPr>
          <p:cNvPr id="69661" name="Text Box 64">
            <a:extLst>
              <a:ext uri="{FF2B5EF4-FFF2-40B4-BE49-F238E27FC236}">
                <a16:creationId xmlns:a16="http://schemas.microsoft.com/office/drawing/2014/main" id="{487E851D-0092-469F-A6E6-C7B8A923F62E}"/>
              </a:ext>
            </a:extLst>
          </p:cNvPr>
          <p:cNvSpPr txBox="1">
            <a:spLocks noChangeArrowheads="1"/>
          </p:cNvSpPr>
          <p:nvPr/>
        </p:nvSpPr>
        <p:spPr bwMode="auto">
          <a:xfrm>
            <a:off x="8027988" y="5876925"/>
            <a:ext cx="5397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黑客</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7628"/>
                                        </p:tgtEl>
                                        <p:attrNameLst>
                                          <p:attrName>style.visibility</p:attrName>
                                        </p:attrNameLst>
                                      </p:cBhvr>
                                      <p:to>
                                        <p:strVal val="visible"/>
                                      </p:to>
                                    </p:set>
                                    <p:animEffect transition="in" filter="wipe(down)">
                                      <p:cBhvr>
                                        <p:cTn id="7" dur="500"/>
                                        <p:tgtEl>
                                          <p:spTgt spid="67628"/>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67629"/>
                                        </p:tgtEl>
                                        <p:attrNameLst>
                                          <p:attrName>style.visibility</p:attrName>
                                        </p:attrNameLst>
                                      </p:cBhvr>
                                      <p:to>
                                        <p:strVal val="visible"/>
                                      </p:to>
                                    </p:set>
                                    <p:animEffect transition="in" filter="wipe(up)">
                                      <p:cBhvr>
                                        <p:cTn id="11" dur="500"/>
                                        <p:tgtEl>
                                          <p:spTgt spid="67629"/>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67630"/>
                                        </p:tgtEl>
                                        <p:attrNameLst>
                                          <p:attrName>style.visibility</p:attrName>
                                        </p:attrNameLst>
                                      </p:cBhvr>
                                      <p:to>
                                        <p:strVal val="visible"/>
                                      </p:to>
                                    </p:set>
                                    <p:animEffect transition="in" filter="wipe(right)">
                                      <p:cBhvr>
                                        <p:cTn id="15" dur="500"/>
                                        <p:tgtEl>
                                          <p:spTgt spid="67630"/>
                                        </p:tgtEl>
                                      </p:cBhvr>
                                    </p:animEffect>
                                  </p:childTnLst>
                                </p:cTn>
                              </p:par>
                            </p:childTnLst>
                          </p:cTn>
                        </p:par>
                        <p:par>
                          <p:cTn id="16" fill="hold" nodeType="afterGroup">
                            <p:stCondLst>
                              <p:cond delay="1500"/>
                            </p:stCondLst>
                            <p:childTnLst>
                              <p:par>
                                <p:cTn id="17" presetID="0" presetClass="path" presetSubtype="0" accel="50000" decel="50000" fill="hold" nodeType="afterEffect">
                                  <p:stCondLst>
                                    <p:cond delay="0"/>
                                  </p:stCondLst>
                                  <p:childTnLst>
                                    <p:animMotion origin="layout" path="M 1.94444E-6 -1.11111E-6 L -0.05504 -0.2088 L -0.14514 -0.2088 L -0.18681 -0.09537 L -0.47344 -0.09537 " pathEditMode="relative" rAng="0" ptsTypes="AAAAA">
                                      <p:cBhvr>
                                        <p:cTn id="18" dur="2000" fill="hold"/>
                                        <p:tgtEl>
                                          <p:spTgt spid="67642"/>
                                        </p:tgtEl>
                                        <p:attrNameLst>
                                          <p:attrName>ppt_x</p:attrName>
                                          <p:attrName>ppt_y</p:attrName>
                                        </p:attrNameLst>
                                      </p:cBhvr>
                                      <p:rCtr x="-23681" y="-1044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67631"/>
                                        </p:tgtEl>
                                        <p:attrNameLst>
                                          <p:attrName>style.visibility</p:attrName>
                                        </p:attrNameLst>
                                      </p:cBhvr>
                                      <p:to>
                                        <p:strVal val="visible"/>
                                      </p:to>
                                    </p:set>
                                    <p:animEffect transition="in" filter="wipe(down)">
                                      <p:cBhvr>
                                        <p:cTn id="23" dur="500"/>
                                        <p:tgtEl>
                                          <p:spTgt spid="67631"/>
                                        </p:tgtEl>
                                      </p:cBhvr>
                                    </p:animEffect>
                                  </p:childTnLst>
                                </p:cTn>
                              </p:par>
                            </p:childTnLst>
                          </p:cTn>
                        </p:par>
                        <p:par>
                          <p:cTn id="24" fill="hold" nodeType="afterGroup">
                            <p:stCondLst>
                              <p:cond delay="500"/>
                            </p:stCondLst>
                            <p:childTnLst>
                              <p:par>
                                <p:cTn id="25" presetID="0" presetClass="path" presetSubtype="0" accel="50000" decel="50000" fill="hold" nodeType="afterEffect">
                                  <p:stCondLst>
                                    <p:cond delay="0"/>
                                  </p:stCondLst>
                                  <p:childTnLst>
                                    <p:animMotion origin="layout" path="M -0.47343 -0.09537 L -0.47326 -0.51111 " pathEditMode="relative" ptsTypes="AA">
                                      <p:cBhvr>
                                        <p:cTn id="26" dur="2000" fill="hold"/>
                                        <p:tgtEl>
                                          <p:spTgt spid="67642"/>
                                        </p:tgtEl>
                                        <p:attrNameLst>
                                          <p:attrName>ppt_x</p:attrName>
                                          <p:attrName>ppt_y</p:attrName>
                                        </p:attrNameLst>
                                      </p:cBhvr>
                                    </p:animMotion>
                                  </p:childTnLst>
                                </p:cTn>
                              </p:par>
                            </p:childTnLst>
                          </p:cTn>
                        </p:par>
                        <p:par>
                          <p:cTn id="27" fill="hold" nodeType="afterGroup">
                            <p:stCondLst>
                              <p:cond delay="250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67632"/>
                                        </p:tgtEl>
                                        <p:attrNameLst>
                                          <p:attrName>style.visibility</p:attrName>
                                        </p:attrNameLst>
                                      </p:cBhvr>
                                      <p:to>
                                        <p:strVal val="visible"/>
                                      </p:to>
                                    </p:set>
                                    <p:anim calcmode="discrete" valueType="clr">
                                      <p:cBhvr override="childStyle">
                                        <p:cTn id="30" dur="100"/>
                                        <p:tgtEl>
                                          <p:spTgt spid="67632"/>
                                        </p:tgtEl>
                                        <p:attrNameLst>
                                          <p:attrName>style.color</p:attrName>
                                        </p:attrNameLst>
                                      </p:cBhvr>
                                      <p:tavLst>
                                        <p:tav tm="0">
                                          <p:val>
                                            <p:clrVal>
                                              <a:schemeClr val="accent2"/>
                                            </p:clrVal>
                                          </p:val>
                                        </p:tav>
                                        <p:tav tm="50000">
                                          <p:val>
                                            <p:clrVal>
                                              <a:schemeClr val="hlink"/>
                                            </p:clrVal>
                                          </p:val>
                                        </p:tav>
                                      </p:tavLst>
                                    </p:anim>
                                    <p:anim calcmode="discrete" valueType="clr">
                                      <p:cBhvr>
                                        <p:cTn id="31" dur="100"/>
                                        <p:tgtEl>
                                          <p:spTgt spid="67632"/>
                                        </p:tgtEl>
                                        <p:attrNameLst>
                                          <p:attrName>fillcolor</p:attrName>
                                        </p:attrNameLst>
                                      </p:cBhvr>
                                      <p:tavLst>
                                        <p:tav tm="0">
                                          <p:val>
                                            <p:clrVal>
                                              <a:schemeClr val="accent2"/>
                                            </p:clrVal>
                                          </p:val>
                                        </p:tav>
                                        <p:tav tm="50000">
                                          <p:val>
                                            <p:clrVal>
                                              <a:schemeClr val="hlink"/>
                                            </p:clrVal>
                                          </p:val>
                                        </p:tav>
                                      </p:tavLst>
                                    </p:anim>
                                    <p:set>
                                      <p:cBhvr>
                                        <p:cTn id="32" dur="100"/>
                                        <p:tgtEl>
                                          <p:spTgt spid="67632"/>
                                        </p:tgtEl>
                                        <p:attrNameLst>
                                          <p:attrName>fill.type</p:attrName>
                                        </p:attrNameLst>
                                      </p:cBhvr>
                                      <p:to>
                                        <p:strVal val="solid"/>
                                      </p:to>
                                    </p:set>
                                  </p:childTnLst>
                                </p:cTn>
                              </p:par>
                            </p:childTnLst>
                          </p:cTn>
                        </p:par>
                        <p:par>
                          <p:cTn id="33" fill="hold" nodeType="afterGroup">
                            <p:stCondLst>
                              <p:cond delay="2950"/>
                            </p:stCondLst>
                            <p:childTnLst>
                              <p:par>
                                <p:cTn id="34" presetID="0" presetClass="path" presetSubtype="0" accel="50000" decel="50000" fill="hold" nodeType="afterEffect">
                                  <p:stCondLst>
                                    <p:cond delay="0"/>
                                  </p:stCondLst>
                                  <p:childTnLst>
                                    <p:animMotion origin="layout" path="M -0.47326 -0.51112 L -0.47308 -0.47223 " pathEditMode="relative" ptsTypes="AA">
                                      <p:cBhvr>
                                        <p:cTn id="35" dur="2000" fill="hold"/>
                                        <p:tgtEl>
                                          <p:spTgt spid="67642"/>
                                        </p:tgtEl>
                                        <p:attrNameLst>
                                          <p:attrName>ppt_x</p:attrName>
                                          <p:attrName>ppt_y</p:attrName>
                                        </p:attrNameLst>
                                      </p:cBhvr>
                                    </p:animMotion>
                                  </p:childTnLst>
                                </p:cTn>
                              </p:par>
                            </p:childTnLst>
                          </p:cTn>
                        </p:par>
                        <p:par>
                          <p:cTn id="36" fill="hold" nodeType="afterGroup">
                            <p:stCondLst>
                              <p:cond delay="495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67634"/>
                                        </p:tgtEl>
                                        <p:attrNameLst>
                                          <p:attrName>style.visibility</p:attrName>
                                        </p:attrNameLst>
                                      </p:cBhvr>
                                      <p:to>
                                        <p:strVal val="visible"/>
                                      </p:to>
                                    </p:set>
                                    <p:anim calcmode="discrete" valueType="clr">
                                      <p:cBhvr override="childStyle">
                                        <p:cTn id="39" dur="100"/>
                                        <p:tgtEl>
                                          <p:spTgt spid="67634"/>
                                        </p:tgtEl>
                                        <p:attrNameLst>
                                          <p:attrName>style.color</p:attrName>
                                        </p:attrNameLst>
                                      </p:cBhvr>
                                      <p:tavLst>
                                        <p:tav tm="0">
                                          <p:val>
                                            <p:clrVal>
                                              <a:schemeClr val="accent2"/>
                                            </p:clrVal>
                                          </p:val>
                                        </p:tav>
                                        <p:tav tm="50000">
                                          <p:val>
                                            <p:clrVal>
                                              <a:schemeClr val="hlink"/>
                                            </p:clrVal>
                                          </p:val>
                                        </p:tav>
                                      </p:tavLst>
                                    </p:anim>
                                    <p:anim calcmode="discrete" valueType="clr">
                                      <p:cBhvr>
                                        <p:cTn id="40" dur="100"/>
                                        <p:tgtEl>
                                          <p:spTgt spid="67634"/>
                                        </p:tgtEl>
                                        <p:attrNameLst>
                                          <p:attrName>fillcolor</p:attrName>
                                        </p:attrNameLst>
                                      </p:cBhvr>
                                      <p:tavLst>
                                        <p:tav tm="0">
                                          <p:val>
                                            <p:clrVal>
                                              <a:schemeClr val="accent2"/>
                                            </p:clrVal>
                                          </p:val>
                                        </p:tav>
                                        <p:tav tm="50000">
                                          <p:val>
                                            <p:clrVal>
                                              <a:schemeClr val="hlink"/>
                                            </p:clrVal>
                                          </p:val>
                                        </p:tav>
                                      </p:tavLst>
                                    </p:anim>
                                    <p:set>
                                      <p:cBhvr>
                                        <p:cTn id="41" dur="100"/>
                                        <p:tgtEl>
                                          <p:spTgt spid="67634"/>
                                        </p:tgtEl>
                                        <p:attrNameLst>
                                          <p:attrName>fill.type</p:attrName>
                                        </p:attrNameLst>
                                      </p:cBhvr>
                                      <p:to>
                                        <p:strVal val="solid"/>
                                      </p:to>
                                    </p:set>
                                  </p:childTnLst>
                                </p:cTn>
                              </p:par>
                            </p:childTnLst>
                          </p:cTn>
                        </p:par>
                        <p:par>
                          <p:cTn id="42" fill="hold" nodeType="afterGroup">
                            <p:stCondLst>
                              <p:cond delay="5350"/>
                            </p:stCondLst>
                            <p:childTnLst>
                              <p:par>
                                <p:cTn id="43" presetID="0" presetClass="path" presetSubtype="0" accel="50000" decel="50000" fill="hold" nodeType="afterEffect">
                                  <p:stCondLst>
                                    <p:cond delay="0"/>
                                  </p:stCondLst>
                                  <p:childTnLst>
                                    <p:animMotion origin="layout" path="M -0.47309 -0.47222 L -0.47136 -0.41759 " pathEditMode="relative" rAng="0" ptsTypes="AA">
                                      <p:cBhvr>
                                        <p:cTn id="44" dur="2000" fill="hold"/>
                                        <p:tgtEl>
                                          <p:spTgt spid="67642"/>
                                        </p:tgtEl>
                                        <p:attrNameLst>
                                          <p:attrName>ppt_x</p:attrName>
                                          <p:attrName>ppt_y</p:attrName>
                                        </p:attrNameLst>
                                      </p:cBhvr>
                                      <p:rCtr x="87" y="2731"/>
                                    </p:animMotion>
                                  </p:childTnLst>
                                </p:cTn>
                              </p:par>
                            </p:childTnLst>
                          </p:cTn>
                        </p:par>
                        <p:par>
                          <p:cTn id="45" fill="hold" nodeType="afterGroup">
                            <p:stCondLst>
                              <p:cond delay="7350"/>
                            </p:stCondLst>
                            <p:childTnLst>
                              <p:par>
                                <p:cTn id="46" presetID="27" presetClass="entr" presetSubtype="0" fill="hold" grpId="0" nodeType="afterEffect">
                                  <p:stCondLst>
                                    <p:cond delay="0"/>
                                  </p:stCondLst>
                                  <p:iterate type="lt">
                                    <p:tmPct val="50000"/>
                                  </p:iterate>
                                  <p:childTnLst>
                                    <p:set>
                                      <p:cBhvr>
                                        <p:cTn id="47" dur="1" fill="hold">
                                          <p:stCondLst>
                                            <p:cond delay="0"/>
                                          </p:stCondLst>
                                        </p:cTn>
                                        <p:tgtEl>
                                          <p:spTgt spid="67635"/>
                                        </p:tgtEl>
                                        <p:attrNameLst>
                                          <p:attrName>style.visibility</p:attrName>
                                        </p:attrNameLst>
                                      </p:cBhvr>
                                      <p:to>
                                        <p:strVal val="visible"/>
                                      </p:to>
                                    </p:set>
                                    <p:anim calcmode="discrete" valueType="clr">
                                      <p:cBhvr override="childStyle">
                                        <p:cTn id="48" dur="100"/>
                                        <p:tgtEl>
                                          <p:spTgt spid="67635"/>
                                        </p:tgtEl>
                                        <p:attrNameLst>
                                          <p:attrName>style.color</p:attrName>
                                        </p:attrNameLst>
                                      </p:cBhvr>
                                      <p:tavLst>
                                        <p:tav tm="0">
                                          <p:val>
                                            <p:clrVal>
                                              <a:schemeClr val="accent2"/>
                                            </p:clrVal>
                                          </p:val>
                                        </p:tav>
                                        <p:tav tm="50000">
                                          <p:val>
                                            <p:clrVal>
                                              <a:schemeClr val="hlink"/>
                                            </p:clrVal>
                                          </p:val>
                                        </p:tav>
                                      </p:tavLst>
                                    </p:anim>
                                    <p:anim calcmode="discrete" valueType="clr">
                                      <p:cBhvr>
                                        <p:cTn id="49" dur="100"/>
                                        <p:tgtEl>
                                          <p:spTgt spid="67635"/>
                                        </p:tgtEl>
                                        <p:attrNameLst>
                                          <p:attrName>fillcolor</p:attrName>
                                        </p:attrNameLst>
                                      </p:cBhvr>
                                      <p:tavLst>
                                        <p:tav tm="0">
                                          <p:val>
                                            <p:clrVal>
                                              <a:schemeClr val="accent2"/>
                                            </p:clrVal>
                                          </p:val>
                                        </p:tav>
                                        <p:tav tm="50000">
                                          <p:val>
                                            <p:clrVal>
                                              <a:schemeClr val="hlink"/>
                                            </p:clrVal>
                                          </p:val>
                                        </p:tav>
                                      </p:tavLst>
                                    </p:anim>
                                    <p:set>
                                      <p:cBhvr>
                                        <p:cTn id="50" dur="100"/>
                                        <p:tgtEl>
                                          <p:spTgt spid="67635"/>
                                        </p:tgtEl>
                                        <p:attrNameLst>
                                          <p:attrName>fill.type</p:attrName>
                                        </p:attrNameLst>
                                      </p:cBhvr>
                                      <p:to>
                                        <p:strVal val="solid"/>
                                      </p:to>
                                    </p:set>
                                  </p:childTnLst>
                                </p:cTn>
                              </p:par>
                            </p:childTnLst>
                          </p:cTn>
                        </p:par>
                        <p:par>
                          <p:cTn id="51" fill="hold" nodeType="afterGroup">
                            <p:stCondLst>
                              <p:cond delay="7900"/>
                            </p:stCondLst>
                            <p:childTnLst>
                              <p:par>
                                <p:cTn id="52" presetID="0" presetClass="path" presetSubtype="0" accel="50000" decel="50000" fill="hold" nodeType="afterEffect">
                                  <p:stCondLst>
                                    <p:cond delay="0"/>
                                  </p:stCondLst>
                                  <p:childTnLst>
                                    <p:animMotion origin="layout" path="M -0.47135 -0.4176 L -0.47222 -0.37871 " pathEditMode="relative" ptsTypes="AA">
                                      <p:cBhvr>
                                        <p:cTn id="53" dur="2000" fill="hold"/>
                                        <p:tgtEl>
                                          <p:spTgt spid="67642"/>
                                        </p:tgtEl>
                                        <p:attrNameLst>
                                          <p:attrName>ppt_x</p:attrName>
                                          <p:attrName>ppt_y</p:attrName>
                                        </p:attrNameLst>
                                      </p:cBhvr>
                                    </p:animMotion>
                                  </p:childTnLst>
                                </p:cTn>
                              </p:par>
                            </p:childTnLst>
                          </p:cTn>
                        </p:par>
                        <p:par>
                          <p:cTn id="54" fill="hold" nodeType="afterGroup">
                            <p:stCondLst>
                              <p:cond delay="9900"/>
                            </p:stCondLst>
                            <p:childTnLst>
                              <p:par>
                                <p:cTn id="55" presetID="27" presetClass="entr" presetSubtype="0" fill="hold" grpId="0" nodeType="afterEffect">
                                  <p:stCondLst>
                                    <p:cond delay="0"/>
                                  </p:stCondLst>
                                  <p:iterate type="lt">
                                    <p:tmPct val="50000"/>
                                  </p:iterate>
                                  <p:childTnLst>
                                    <p:set>
                                      <p:cBhvr>
                                        <p:cTn id="56" dur="1" fill="hold">
                                          <p:stCondLst>
                                            <p:cond delay="0"/>
                                          </p:stCondLst>
                                        </p:cTn>
                                        <p:tgtEl>
                                          <p:spTgt spid="67636"/>
                                        </p:tgtEl>
                                        <p:attrNameLst>
                                          <p:attrName>style.visibility</p:attrName>
                                        </p:attrNameLst>
                                      </p:cBhvr>
                                      <p:to>
                                        <p:strVal val="visible"/>
                                      </p:to>
                                    </p:set>
                                    <p:anim calcmode="discrete" valueType="clr">
                                      <p:cBhvr override="childStyle">
                                        <p:cTn id="57" dur="100"/>
                                        <p:tgtEl>
                                          <p:spTgt spid="67636"/>
                                        </p:tgtEl>
                                        <p:attrNameLst>
                                          <p:attrName>style.color</p:attrName>
                                        </p:attrNameLst>
                                      </p:cBhvr>
                                      <p:tavLst>
                                        <p:tav tm="0">
                                          <p:val>
                                            <p:clrVal>
                                              <a:schemeClr val="accent2"/>
                                            </p:clrVal>
                                          </p:val>
                                        </p:tav>
                                        <p:tav tm="50000">
                                          <p:val>
                                            <p:clrVal>
                                              <a:schemeClr val="hlink"/>
                                            </p:clrVal>
                                          </p:val>
                                        </p:tav>
                                      </p:tavLst>
                                    </p:anim>
                                    <p:anim calcmode="discrete" valueType="clr">
                                      <p:cBhvr>
                                        <p:cTn id="58" dur="100"/>
                                        <p:tgtEl>
                                          <p:spTgt spid="67636"/>
                                        </p:tgtEl>
                                        <p:attrNameLst>
                                          <p:attrName>fillcolor</p:attrName>
                                        </p:attrNameLst>
                                      </p:cBhvr>
                                      <p:tavLst>
                                        <p:tav tm="0">
                                          <p:val>
                                            <p:clrVal>
                                              <a:schemeClr val="accent2"/>
                                            </p:clrVal>
                                          </p:val>
                                        </p:tav>
                                        <p:tav tm="50000">
                                          <p:val>
                                            <p:clrVal>
                                              <a:schemeClr val="hlink"/>
                                            </p:clrVal>
                                          </p:val>
                                        </p:tav>
                                      </p:tavLst>
                                    </p:anim>
                                    <p:set>
                                      <p:cBhvr>
                                        <p:cTn id="59" dur="100"/>
                                        <p:tgtEl>
                                          <p:spTgt spid="67636"/>
                                        </p:tgtEl>
                                        <p:attrNameLst>
                                          <p:attrName>fill.type</p:attrName>
                                        </p:attrNameLst>
                                      </p:cBhvr>
                                      <p:to>
                                        <p:strVal val="solid"/>
                                      </p:to>
                                    </p:set>
                                  </p:childTnLst>
                                </p:cTn>
                              </p:par>
                            </p:childTnLst>
                          </p:cTn>
                        </p:par>
                        <p:par>
                          <p:cTn id="60" fill="hold" nodeType="afterGroup">
                            <p:stCondLst>
                              <p:cond delay="10550"/>
                            </p:stCondLst>
                            <p:childTnLst>
                              <p:par>
                                <p:cTn id="61" presetID="0" presetClass="path" presetSubtype="0" accel="50000" decel="50000" fill="hold" nodeType="afterEffect">
                                  <p:stCondLst>
                                    <p:cond delay="0"/>
                                  </p:stCondLst>
                                  <p:childTnLst>
                                    <p:animMotion origin="layout" path="M -0.47223 -0.3787 L -0.47396 -0.33542 " pathEditMode="relative" rAng="0" ptsTypes="AA">
                                      <p:cBhvr>
                                        <p:cTn id="62" dur="2000" fill="hold"/>
                                        <p:tgtEl>
                                          <p:spTgt spid="67642"/>
                                        </p:tgtEl>
                                        <p:attrNameLst>
                                          <p:attrName>ppt_x</p:attrName>
                                          <p:attrName>ppt_y</p:attrName>
                                        </p:attrNameLst>
                                      </p:cBhvr>
                                      <p:rCtr x="-87" y="2153"/>
                                    </p:animMotion>
                                  </p:childTnLst>
                                </p:cTn>
                              </p:par>
                            </p:childTnLst>
                          </p:cTn>
                        </p:par>
                        <p:par>
                          <p:cTn id="63" fill="hold" nodeType="afterGroup">
                            <p:stCondLst>
                              <p:cond delay="12550"/>
                            </p:stCondLst>
                            <p:childTnLst>
                              <p:par>
                                <p:cTn id="64" presetID="27" presetClass="entr" presetSubtype="0" fill="hold" grpId="0" nodeType="afterEffect">
                                  <p:stCondLst>
                                    <p:cond delay="0"/>
                                  </p:stCondLst>
                                  <p:iterate type="lt">
                                    <p:tmPct val="50000"/>
                                  </p:iterate>
                                  <p:childTnLst>
                                    <p:set>
                                      <p:cBhvr>
                                        <p:cTn id="65" dur="1" fill="hold">
                                          <p:stCondLst>
                                            <p:cond delay="0"/>
                                          </p:stCondLst>
                                        </p:cTn>
                                        <p:tgtEl>
                                          <p:spTgt spid="67637"/>
                                        </p:tgtEl>
                                        <p:attrNameLst>
                                          <p:attrName>style.visibility</p:attrName>
                                        </p:attrNameLst>
                                      </p:cBhvr>
                                      <p:to>
                                        <p:strVal val="visible"/>
                                      </p:to>
                                    </p:set>
                                    <p:anim calcmode="discrete" valueType="clr">
                                      <p:cBhvr override="childStyle">
                                        <p:cTn id="66" dur="100"/>
                                        <p:tgtEl>
                                          <p:spTgt spid="67637"/>
                                        </p:tgtEl>
                                        <p:attrNameLst>
                                          <p:attrName>style.color</p:attrName>
                                        </p:attrNameLst>
                                      </p:cBhvr>
                                      <p:tavLst>
                                        <p:tav tm="0">
                                          <p:val>
                                            <p:clrVal>
                                              <a:schemeClr val="accent2"/>
                                            </p:clrVal>
                                          </p:val>
                                        </p:tav>
                                        <p:tav tm="50000">
                                          <p:val>
                                            <p:clrVal>
                                              <a:schemeClr val="hlink"/>
                                            </p:clrVal>
                                          </p:val>
                                        </p:tav>
                                      </p:tavLst>
                                    </p:anim>
                                    <p:anim calcmode="discrete" valueType="clr">
                                      <p:cBhvr>
                                        <p:cTn id="67" dur="100"/>
                                        <p:tgtEl>
                                          <p:spTgt spid="67637"/>
                                        </p:tgtEl>
                                        <p:attrNameLst>
                                          <p:attrName>fillcolor</p:attrName>
                                        </p:attrNameLst>
                                      </p:cBhvr>
                                      <p:tavLst>
                                        <p:tav tm="0">
                                          <p:val>
                                            <p:clrVal>
                                              <a:schemeClr val="accent2"/>
                                            </p:clrVal>
                                          </p:val>
                                        </p:tav>
                                        <p:tav tm="50000">
                                          <p:val>
                                            <p:clrVal>
                                              <a:schemeClr val="hlink"/>
                                            </p:clrVal>
                                          </p:val>
                                        </p:tav>
                                      </p:tavLst>
                                    </p:anim>
                                    <p:set>
                                      <p:cBhvr>
                                        <p:cTn id="68" dur="100"/>
                                        <p:tgtEl>
                                          <p:spTgt spid="67637"/>
                                        </p:tgtEl>
                                        <p:attrNameLst>
                                          <p:attrName>fill.type</p:attrName>
                                        </p:attrNameLst>
                                      </p:cBhvr>
                                      <p:to>
                                        <p:strVal val="solid"/>
                                      </p:to>
                                    </p:set>
                                  </p:childTnLst>
                                </p:cTn>
                              </p:par>
                            </p:childTnLst>
                          </p:cTn>
                        </p:par>
                        <p:par>
                          <p:cTn id="69" fill="hold" nodeType="afterGroup">
                            <p:stCondLst>
                              <p:cond delay="13100"/>
                            </p:stCondLst>
                            <p:childTnLst>
                              <p:par>
                                <p:cTn id="70" presetID="15" presetClass="entr" presetSubtype="0" fill="hold" grpId="0" nodeType="afterEffect">
                                  <p:stCondLst>
                                    <p:cond delay="0"/>
                                  </p:stCondLst>
                                  <p:childTnLst>
                                    <p:set>
                                      <p:cBhvr>
                                        <p:cTn id="71" dur="1" fill="hold">
                                          <p:stCondLst>
                                            <p:cond delay="0"/>
                                          </p:stCondLst>
                                        </p:cTn>
                                        <p:tgtEl>
                                          <p:spTgt spid="67645"/>
                                        </p:tgtEl>
                                        <p:attrNameLst>
                                          <p:attrName>style.visibility</p:attrName>
                                        </p:attrNameLst>
                                      </p:cBhvr>
                                      <p:to>
                                        <p:strVal val="visible"/>
                                      </p:to>
                                    </p:set>
                                    <p:anim calcmode="lin" valueType="num">
                                      <p:cBhvr>
                                        <p:cTn id="72" dur="1000" fill="hold"/>
                                        <p:tgtEl>
                                          <p:spTgt spid="67645"/>
                                        </p:tgtEl>
                                        <p:attrNameLst>
                                          <p:attrName>ppt_w</p:attrName>
                                        </p:attrNameLst>
                                      </p:cBhvr>
                                      <p:tavLst>
                                        <p:tav tm="0">
                                          <p:val>
                                            <p:fltVal val="0"/>
                                          </p:val>
                                        </p:tav>
                                        <p:tav tm="100000">
                                          <p:val>
                                            <p:strVal val="#ppt_w"/>
                                          </p:val>
                                        </p:tav>
                                      </p:tavLst>
                                    </p:anim>
                                    <p:anim calcmode="lin" valueType="num">
                                      <p:cBhvr>
                                        <p:cTn id="73" dur="1000" fill="hold"/>
                                        <p:tgtEl>
                                          <p:spTgt spid="67645"/>
                                        </p:tgtEl>
                                        <p:attrNameLst>
                                          <p:attrName>ppt_h</p:attrName>
                                        </p:attrNameLst>
                                      </p:cBhvr>
                                      <p:tavLst>
                                        <p:tav tm="0">
                                          <p:val>
                                            <p:fltVal val="0"/>
                                          </p:val>
                                        </p:tav>
                                        <p:tav tm="100000">
                                          <p:val>
                                            <p:strVal val="#ppt_h"/>
                                          </p:val>
                                        </p:tav>
                                      </p:tavLst>
                                    </p:anim>
                                    <p:anim calcmode="lin" valueType="num">
                                      <p:cBhvr>
                                        <p:cTn id="74" dur="1000" fill="hold"/>
                                        <p:tgtEl>
                                          <p:spTgt spid="67645"/>
                                        </p:tgtEl>
                                        <p:attrNameLst>
                                          <p:attrName>ppt_x</p:attrName>
                                        </p:attrNameLst>
                                      </p:cBhvr>
                                      <p:tavLst>
                                        <p:tav tm="0" fmla="#ppt_x+(cos(-2*pi*(1-$))*-#ppt_x-sin(-2*pi*(1-$))*(1-#ppt_y))*(1-$)">
                                          <p:val>
                                            <p:fltVal val="0"/>
                                          </p:val>
                                        </p:tav>
                                        <p:tav tm="100000">
                                          <p:val>
                                            <p:fltVal val="1"/>
                                          </p:val>
                                        </p:tav>
                                      </p:tavLst>
                                    </p:anim>
                                    <p:anim calcmode="lin" valueType="num">
                                      <p:cBhvr>
                                        <p:cTn id="75" dur="1000" fill="hold"/>
                                        <p:tgtEl>
                                          <p:spTgt spid="676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fill="hold" nodeType="clickEffect">
                                  <p:stCondLst>
                                    <p:cond delay="0"/>
                                  </p:stCondLst>
                                  <p:childTnLst>
                                    <p:anim calcmode="discrete" valueType="str">
                                      <p:cBhvr>
                                        <p:cTn id="79" dur="1000" fill="hold"/>
                                        <p:tgtEl>
                                          <p:spTgt spid="67591"/>
                                        </p:tgtEl>
                                        <p:attrNameLst>
                                          <p:attrName>style.visibility</p:attrName>
                                        </p:attrNameLst>
                                      </p:cBhvr>
                                      <p:tavLst>
                                        <p:tav tm="0">
                                          <p:val>
                                            <p:strVal val="hidden"/>
                                          </p:val>
                                        </p:tav>
                                        <p:tav tm="50000">
                                          <p:val>
                                            <p:strVal val="visible"/>
                                          </p:val>
                                        </p:tav>
                                      </p:tavLst>
                                    </p:anim>
                                  </p:childTnLst>
                                </p:cTn>
                              </p:par>
                            </p:childTnLst>
                          </p:cTn>
                        </p:par>
                        <p:par>
                          <p:cTn id="80" fill="hold" nodeType="afterGroup">
                            <p:stCondLst>
                              <p:cond delay="1000"/>
                            </p:stCondLst>
                            <p:childTnLst>
                              <p:par>
                                <p:cTn id="81" presetID="35" presetClass="emph" presetSubtype="0" fill="hold" nodeType="afterEffect">
                                  <p:stCondLst>
                                    <p:cond delay="0"/>
                                  </p:stCondLst>
                                  <p:childTnLst>
                                    <p:anim calcmode="discrete" valueType="str">
                                      <p:cBhvr>
                                        <p:cTn id="82" dur="1000" fill="hold"/>
                                        <p:tgtEl>
                                          <p:spTgt spid="67591"/>
                                        </p:tgtEl>
                                        <p:attrNameLst>
                                          <p:attrName>style.visibility</p:attrName>
                                        </p:attrNameLst>
                                      </p:cBhvr>
                                      <p:tavLst>
                                        <p:tav tm="0">
                                          <p:val>
                                            <p:strVal val="hidden"/>
                                          </p:val>
                                        </p:tav>
                                        <p:tav tm="50000">
                                          <p:val>
                                            <p:strVal val="visible"/>
                                          </p:val>
                                        </p:tav>
                                      </p:tavLst>
                                    </p:anim>
                                  </p:childTnLst>
                                </p:cTn>
                              </p:par>
                            </p:childTnLst>
                          </p:cTn>
                        </p:par>
                        <p:par>
                          <p:cTn id="83" fill="hold" nodeType="afterGroup">
                            <p:stCondLst>
                              <p:cond delay="2000"/>
                            </p:stCondLst>
                            <p:childTnLst>
                              <p:par>
                                <p:cTn id="84" presetID="35" presetClass="emph" presetSubtype="0" fill="hold" nodeType="afterEffect">
                                  <p:stCondLst>
                                    <p:cond delay="0"/>
                                  </p:stCondLst>
                                  <p:childTnLst>
                                    <p:anim calcmode="discrete" valueType="str">
                                      <p:cBhvr>
                                        <p:cTn id="85" dur="1000" fill="hold"/>
                                        <p:tgtEl>
                                          <p:spTgt spid="67591"/>
                                        </p:tgtEl>
                                        <p:attrNameLst>
                                          <p:attrName>style.visibility</p:attrName>
                                        </p:attrNameLst>
                                      </p:cBhvr>
                                      <p:tavLst>
                                        <p:tav tm="0">
                                          <p:val>
                                            <p:strVal val="hidden"/>
                                          </p:val>
                                        </p:tav>
                                        <p:tav tm="50000">
                                          <p:val>
                                            <p:strVal val="visible"/>
                                          </p:val>
                                        </p:tav>
                                      </p:tavLst>
                                    </p:anim>
                                  </p:childTnLst>
                                </p:cTn>
                              </p:par>
                            </p:childTnLst>
                          </p:cTn>
                        </p:par>
                        <p:par>
                          <p:cTn id="86" fill="hold" nodeType="afterGroup">
                            <p:stCondLst>
                              <p:cond delay="3000"/>
                            </p:stCondLst>
                            <p:childTnLst>
                              <p:par>
                                <p:cTn id="87" presetID="15" presetClass="entr" presetSubtype="0" fill="hold" grpId="0" nodeType="afterEffect">
                                  <p:stCondLst>
                                    <p:cond delay="0"/>
                                  </p:stCondLst>
                                  <p:childTnLst>
                                    <p:set>
                                      <p:cBhvr>
                                        <p:cTn id="88" dur="1" fill="hold">
                                          <p:stCondLst>
                                            <p:cond delay="0"/>
                                          </p:stCondLst>
                                        </p:cTn>
                                        <p:tgtEl>
                                          <p:spTgt spid="67646"/>
                                        </p:tgtEl>
                                        <p:attrNameLst>
                                          <p:attrName>style.visibility</p:attrName>
                                        </p:attrNameLst>
                                      </p:cBhvr>
                                      <p:to>
                                        <p:strVal val="visible"/>
                                      </p:to>
                                    </p:set>
                                    <p:anim calcmode="lin" valueType="num">
                                      <p:cBhvr>
                                        <p:cTn id="89" dur="1000" fill="hold"/>
                                        <p:tgtEl>
                                          <p:spTgt spid="67646"/>
                                        </p:tgtEl>
                                        <p:attrNameLst>
                                          <p:attrName>ppt_w</p:attrName>
                                        </p:attrNameLst>
                                      </p:cBhvr>
                                      <p:tavLst>
                                        <p:tav tm="0">
                                          <p:val>
                                            <p:fltVal val="0"/>
                                          </p:val>
                                        </p:tav>
                                        <p:tav tm="100000">
                                          <p:val>
                                            <p:strVal val="#ppt_w"/>
                                          </p:val>
                                        </p:tav>
                                      </p:tavLst>
                                    </p:anim>
                                    <p:anim calcmode="lin" valueType="num">
                                      <p:cBhvr>
                                        <p:cTn id="90" dur="1000" fill="hold"/>
                                        <p:tgtEl>
                                          <p:spTgt spid="67646"/>
                                        </p:tgtEl>
                                        <p:attrNameLst>
                                          <p:attrName>ppt_h</p:attrName>
                                        </p:attrNameLst>
                                      </p:cBhvr>
                                      <p:tavLst>
                                        <p:tav tm="0">
                                          <p:val>
                                            <p:fltVal val="0"/>
                                          </p:val>
                                        </p:tav>
                                        <p:tav tm="100000">
                                          <p:val>
                                            <p:strVal val="#ppt_h"/>
                                          </p:val>
                                        </p:tav>
                                      </p:tavLst>
                                    </p:anim>
                                    <p:anim calcmode="lin" valueType="num">
                                      <p:cBhvr>
                                        <p:cTn id="91" dur="1000" fill="hold"/>
                                        <p:tgtEl>
                                          <p:spTgt spid="67646"/>
                                        </p:tgtEl>
                                        <p:attrNameLst>
                                          <p:attrName>ppt_x</p:attrName>
                                        </p:attrNameLst>
                                      </p:cBhvr>
                                      <p:tavLst>
                                        <p:tav tm="0" fmla="#ppt_x+(cos(-2*pi*(1-$))*-#ppt_x-sin(-2*pi*(1-$))*(1-#ppt_y))*(1-$)">
                                          <p:val>
                                            <p:fltVal val="0"/>
                                          </p:val>
                                        </p:tav>
                                        <p:tav tm="100000">
                                          <p:val>
                                            <p:fltVal val="1"/>
                                          </p:val>
                                        </p:tav>
                                      </p:tavLst>
                                    </p:anim>
                                    <p:anim calcmode="lin" valueType="num">
                                      <p:cBhvr>
                                        <p:cTn id="92" dur="1000" fill="hold"/>
                                        <p:tgtEl>
                                          <p:spTgt spid="6764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xit" presetSubtype="0" fill="hold" grpId="1" nodeType="clickEffect">
                                  <p:stCondLst>
                                    <p:cond delay="0"/>
                                  </p:stCondLst>
                                  <p:iterate type="lt">
                                    <p:tmAbs val="0"/>
                                  </p:iterate>
                                  <p:childTnLst>
                                    <p:set>
                                      <p:cBhvr>
                                        <p:cTn id="96" dur="1" fill="hold">
                                          <p:stCondLst>
                                            <p:cond delay="0"/>
                                          </p:stCondLst>
                                        </p:cTn>
                                        <p:tgtEl>
                                          <p:spTgt spid="67632"/>
                                        </p:tgtEl>
                                        <p:attrNameLst>
                                          <p:attrName>style.visibility</p:attrName>
                                        </p:attrNameLst>
                                      </p:cBhvr>
                                      <p:to>
                                        <p:strVal val="hidden"/>
                                      </p:to>
                                    </p:set>
                                  </p:childTnLst>
                                </p:cTn>
                              </p:par>
                              <p:par>
                                <p:cTn id="97" presetID="1" presetClass="exit" presetSubtype="0" fill="hold" grpId="1" nodeType="withEffect">
                                  <p:stCondLst>
                                    <p:cond delay="0"/>
                                  </p:stCondLst>
                                  <p:iterate type="lt">
                                    <p:tmAbs val="0"/>
                                  </p:iterate>
                                  <p:childTnLst>
                                    <p:set>
                                      <p:cBhvr>
                                        <p:cTn id="98" dur="1" fill="hold">
                                          <p:stCondLst>
                                            <p:cond delay="0"/>
                                          </p:stCondLst>
                                        </p:cTn>
                                        <p:tgtEl>
                                          <p:spTgt spid="67634"/>
                                        </p:tgtEl>
                                        <p:attrNameLst>
                                          <p:attrName>style.visibility</p:attrName>
                                        </p:attrNameLst>
                                      </p:cBhvr>
                                      <p:to>
                                        <p:strVal val="hidden"/>
                                      </p:to>
                                    </p:set>
                                  </p:childTnLst>
                                </p:cTn>
                              </p:par>
                              <p:par>
                                <p:cTn id="99" presetID="1" presetClass="exit" presetSubtype="0" fill="hold" grpId="1" nodeType="withEffect">
                                  <p:stCondLst>
                                    <p:cond delay="0"/>
                                  </p:stCondLst>
                                  <p:iterate type="lt">
                                    <p:tmAbs val="0"/>
                                  </p:iterate>
                                  <p:childTnLst>
                                    <p:set>
                                      <p:cBhvr>
                                        <p:cTn id="100" dur="1" fill="hold">
                                          <p:stCondLst>
                                            <p:cond delay="0"/>
                                          </p:stCondLst>
                                        </p:cTn>
                                        <p:tgtEl>
                                          <p:spTgt spid="67635"/>
                                        </p:tgtEl>
                                        <p:attrNameLst>
                                          <p:attrName>style.visibility</p:attrName>
                                        </p:attrNameLst>
                                      </p:cBhvr>
                                      <p:to>
                                        <p:strVal val="hidden"/>
                                      </p:to>
                                    </p:set>
                                  </p:childTnLst>
                                </p:cTn>
                              </p:par>
                              <p:par>
                                <p:cTn id="101" presetID="1" presetClass="exit" presetSubtype="0" fill="hold" grpId="1" nodeType="withEffect">
                                  <p:stCondLst>
                                    <p:cond delay="0"/>
                                  </p:stCondLst>
                                  <p:iterate type="lt">
                                    <p:tmAbs val="0"/>
                                  </p:iterate>
                                  <p:childTnLst>
                                    <p:set>
                                      <p:cBhvr>
                                        <p:cTn id="102" dur="1" fill="hold">
                                          <p:stCondLst>
                                            <p:cond delay="0"/>
                                          </p:stCondLst>
                                        </p:cTn>
                                        <p:tgtEl>
                                          <p:spTgt spid="67636"/>
                                        </p:tgtEl>
                                        <p:attrNameLst>
                                          <p:attrName>style.visibility</p:attrName>
                                        </p:attrNameLst>
                                      </p:cBhvr>
                                      <p:to>
                                        <p:strVal val="hidden"/>
                                      </p:to>
                                    </p:set>
                                  </p:childTnLst>
                                </p:cTn>
                              </p:par>
                              <p:par>
                                <p:cTn id="103" presetID="1" presetClass="exit" presetSubtype="0" fill="hold" grpId="1" nodeType="withEffect">
                                  <p:stCondLst>
                                    <p:cond delay="0"/>
                                  </p:stCondLst>
                                  <p:iterate type="lt">
                                    <p:tmAbs val="0"/>
                                  </p:iterate>
                                  <p:childTnLst>
                                    <p:set>
                                      <p:cBhvr>
                                        <p:cTn id="104" dur="1" fill="hold">
                                          <p:stCondLst>
                                            <p:cond delay="0"/>
                                          </p:stCondLst>
                                        </p:cTn>
                                        <p:tgtEl>
                                          <p:spTgt spid="67637"/>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67645"/>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6763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67646"/>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67630"/>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67629"/>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6762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67642"/>
                                        </p:tgtEl>
                                        <p:attrNameLst>
                                          <p:attrName>style.visibility</p:attrName>
                                        </p:attrNameLst>
                                      </p:cBhvr>
                                      <p:to>
                                        <p:strVal val="hidden"/>
                                      </p:to>
                                    </p:set>
                                  </p:childTnLst>
                                </p:cTn>
                              </p:par>
                            </p:childTnLst>
                          </p:cTn>
                        </p:par>
                        <p:par>
                          <p:cTn id="119" fill="hold" nodeType="afterGroup">
                            <p:stCondLst>
                              <p:cond delay="0"/>
                            </p:stCondLst>
                            <p:childTnLst>
                              <p:par>
                                <p:cTn id="120" presetID="12" presetClass="entr" presetSubtype="4" fill="hold" grpId="0" nodeType="afterEffect">
                                  <p:stCondLst>
                                    <p:cond delay="0"/>
                                  </p:stCondLst>
                                  <p:childTnLst>
                                    <p:set>
                                      <p:cBhvr>
                                        <p:cTn id="121" dur="1" fill="hold">
                                          <p:stCondLst>
                                            <p:cond delay="0"/>
                                          </p:stCondLst>
                                        </p:cTn>
                                        <p:tgtEl>
                                          <p:spTgt spid="67647"/>
                                        </p:tgtEl>
                                        <p:attrNameLst>
                                          <p:attrName>style.visibility</p:attrName>
                                        </p:attrNameLst>
                                      </p:cBhvr>
                                      <p:to>
                                        <p:strVal val="visible"/>
                                      </p:to>
                                    </p:set>
                                    <p:animEffect transition="in" filter="slide(fromBottom)">
                                      <p:cBhvr>
                                        <p:cTn id="122" dur="500"/>
                                        <p:tgtEl>
                                          <p:spTgt spid="67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32" grpId="0"/>
      <p:bldP spid="67632" grpId="1"/>
      <p:bldP spid="67634" grpId="0"/>
      <p:bldP spid="67634" grpId="1"/>
      <p:bldP spid="67635" grpId="0"/>
      <p:bldP spid="67635" grpId="1"/>
      <p:bldP spid="67636" grpId="0"/>
      <p:bldP spid="67636" grpId="1"/>
      <p:bldP spid="67637" grpId="0"/>
      <p:bldP spid="67637" grpId="1"/>
      <p:bldP spid="67645" grpId="0"/>
      <p:bldP spid="67645" grpId="1"/>
      <p:bldP spid="67646" grpId="0"/>
      <p:bldP spid="67646" grpId="1"/>
      <p:bldP spid="67647"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47B204F-F5E1-463C-A2DD-D6F31D47B9D4}"/>
              </a:ext>
            </a:extLst>
          </p:cNvPr>
          <p:cNvSpPr>
            <a:spLocks noGrp="1" noChangeArrowheads="1"/>
          </p:cNvSpPr>
          <p:nvPr>
            <p:ph type="title"/>
          </p:nvPr>
        </p:nvSpPr>
        <p:spPr>
          <a:xfrm>
            <a:off x="755650" y="549275"/>
            <a:ext cx="8229600" cy="647700"/>
          </a:xfrm>
        </p:spPr>
        <p:txBody>
          <a:bodyPr/>
          <a:lstStyle/>
          <a:p>
            <a:pPr eaLnBrk="1" hangingPunct="1"/>
            <a:r>
              <a:rPr lang="zh-CN" altLang="en-US" sz="1800" b="1"/>
              <a:t>与</a:t>
            </a:r>
            <a:r>
              <a:rPr lang="en-US" altLang="zh-CN" sz="1800" b="1"/>
              <a:t>IDS</a:t>
            </a:r>
            <a:r>
              <a:rPr lang="zh-CN" altLang="en-US" sz="1800" b="1"/>
              <a:t>联动</a:t>
            </a:r>
          </a:p>
        </p:txBody>
      </p:sp>
      <p:sp>
        <p:nvSpPr>
          <p:cNvPr id="70659" name="Rectangle 4">
            <a:extLst>
              <a:ext uri="{FF2B5EF4-FFF2-40B4-BE49-F238E27FC236}">
                <a16:creationId xmlns:a16="http://schemas.microsoft.com/office/drawing/2014/main" id="{1C8F6579-9254-4A07-AB34-F91D603A32B8}"/>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70660" name="Picture 5" descr="Snap1">
            <a:extLst>
              <a:ext uri="{FF2B5EF4-FFF2-40B4-BE49-F238E27FC236}">
                <a16:creationId xmlns:a16="http://schemas.microsoft.com/office/drawing/2014/main" id="{5A39AFE2-0F3B-4870-A775-2CF6202F75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75" y="3860800"/>
            <a:ext cx="5048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1" name="Picture 6" descr="台组">
            <a:extLst>
              <a:ext uri="{FF2B5EF4-FFF2-40B4-BE49-F238E27FC236}">
                <a16:creationId xmlns:a16="http://schemas.microsoft.com/office/drawing/2014/main" id="{3CB8F42C-9225-48EF-B766-6E58565E41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838" y="4005263"/>
            <a:ext cx="12969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2" name="Picture 7" descr="交换">
            <a:extLst>
              <a:ext uri="{FF2B5EF4-FFF2-40B4-BE49-F238E27FC236}">
                <a16:creationId xmlns:a16="http://schemas.microsoft.com/office/drawing/2014/main" id="{6CFD64A9-0AF5-4E24-BFAF-69D67FE6D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300" y="3213100"/>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3" name="Picture 8" descr="墙">
            <a:extLst>
              <a:ext uri="{FF2B5EF4-FFF2-40B4-BE49-F238E27FC236}">
                <a16:creationId xmlns:a16="http://schemas.microsoft.com/office/drawing/2014/main" id="{0CD5121B-2CB4-4499-B369-39C16E0F13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025" y="2492375"/>
            <a:ext cx="409575"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4" name="Picture 9" descr="路由">
            <a:extLst>
              <a:ext uri="{FF2B5EF4-FFF2-40B4-BE49-F238E27FC236}">
                <a16:creationId xmlns:a16="http://schemas.microsoft.com/office/drawing/2014/main" id="{3AD32C81-996C-434D-86A9-6DC7734EF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7550" y="3141663"/>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5" name="Picture 10" descr="internet">
            <a:extLst>
              <a:ext uri="{FF2B5EF4-FFF2-40B4-BE49-F238E27FC236}">
                <a16:creationId xmlns:a16="http://schemas.microsoft.com/office/drawing/2014/main" id="{5C14D65B-A1F0-436A-BE5E-146FA43D1E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588" y="1844675"/>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6" name="Line 11">
            <a:extLst>
              <a:ext uri="{FF2B5EF4-FFF2-40B4-BE49-F238E27FC236}">
                <a16:creationId xmlns:a16="http://schemas.microsoft.com/office/drawing/2014/main" id="{53F5E32C-AE00-41F7-9314-12A65B947EFD}"/>
              </a:ext>
            </a:extLst>
          </p:cNvPr>
          <p:cNvSpPr>
            <a:spLocks noChangeShapeType="1"/>
          </p:cNvSpPr>
          <p:nvPr/>
        </p:nvSpPr>
        <p:spPr bwMode="auto">
          <a:xfrm flipH="1">
            <a:off x="6589713" y="2565400"/>
            <a:ext cx="576262" cy="647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7" name="Line 12">
            <a:extLst>
              <a:ext uri="{FF2B5EF4-FFF2-40B4-BE49-F238E27FC236}">
                <a16:creationId xmlns:a16="http://schemas.microsoft.com/office/drawing/2014/main" id="{099B041A-792A-44B6-A612-909D59E98EA8}"/>
              </a:ext>
            </a:extLst>
          </p:cNvPr>
          <p:cNvSpPr>
            <a:spLocks noChangeShapeType="1"/>
          </p:cNvSpPr>
          <p:nvPr/>
        </p:nvSpPr>
        <p:spPr bwMode="auto">
          <a:xfrm>
            <a:off x="7524750" y="2636838"/>
            <a:ext cx="0" cy="12239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668" name="Picture 13">
            <a:extLst>
              <a:ext uri="{FF2B5EF4-FFF2-40B4-BE49-F238E27FC236}">
                <a16:creationId xmlns:a16="http://schemas.microsoft.com/office/drawing/2014/main" id="{A6E722B0-5F43-4386-9551-E1DC519539D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5300" y="1700213"/>
            <a:ext cx="11350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Text Box 14">
            <a:extLst>
              <a:ext uri="{FF2B5EF4-FFF2-40B4-BE49-F238E27FC236}">
                <a16:creationId xmlns:a16="http://schemas.microsoft.com/office/drawing/2014/main" id="{74ACC752-DCBC-4A2C-B23C-1D6C8FB122DB}"/>
              </a:ext>
            </a:extLst>
          </p:cNvPr>
          <p:cNvSpPr txBox="1">
            <a:spLocks noChangeArrowheads="1"/>
          </p:cNvSpPr>
          <p:nvPr/>
        </p:nvSpPr>
        <p:spPr bwMode="auto">
          <a:xfrm>
            <a:off x="2052638" y="1484313"/>
            <a:ext cx="4381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FF3300"/>
                </a:solidFill>
              </a:rPr>
              <a:t>IDS</a:t>
            </a:r>
          </a:p>
        </p:txBody>
      </p:sp>
      <p:sp>
        <p:nvSpPr>
          <p:cNvPr id="70670" name="Line 15">
            <a:extLst>
              <a:ext uri="{FF2B5EF4-FFF2-40B4-BE49-F238E27FC236}">
                <a16:creationId xmlns:a16="http://schemas.microsoft.com/office/drawing/2014/main" id="{DAE3380A-1F9B-46CA-BC46-A6EE07885CE8}"/>
              </a:ext>
            </a:extLst>
          </p:cNvPr>
          <p:cNvSpPr>
            <a:spLocks noChangeShapeType="1"/>
          </p:cNvSpPr>
          <p:nvPr/>
        </p:nvSpPr>
        <p:spPr bwMode="auto">
          <a:xfrm>
            <a:off x="2124075" y="3500438"/>
            <a:ext cx="0" cy="6492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1" name="Line 16">
            <a:extLst>
              <a:ext uri="{FF2B5EF4-FFF2-40B4-BE49-F238E27FC236}">
                <a16:creationId xmlns:a16="http://schemas.microsoft.com/office/drawing/2014/main" id="{7E52473F-790A-4141-8BF8-0A7AFE925D22}"/>
              </a:ext>
            </a:extLst>
          </p:cNvPr>
          <p:cNvSpPr>
            <a:spLocks noChangeShapeType="1"/>
          </p:cNvSpPr>
          <p:nvPr/>
        </p:nvSpPr>
        <p:spPr bwMode="auto">
          <a:xfrm>
            <a:off x="2268538" y="2060575"/>
            <a:ext cx="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2" name="Line 17">
            <a:extLst>
              <a:ext uri="{FF2B5EF4-FFF2-40B4-BE49-F238E27FC236}">
                <a16:creationId xmlns:a16="http://schemas.microsoft.com/office/drawing/2014/main" id="{520BC581-A0BD-42C2-BB4F-1641B468C4A6}"/>
              </a:ext>
            </a:extLst>
          </p:cNvPr>
          <p:cNvSpPr>
            <a:spLocks noChangeShapeType="1"/>
          </p:cNvSpPr>
          <p:nvPr/>
        </p:nvSpPr>
        <p:spPr bwMode="auto">
          <a:xfrm>
            <a:off x="2700338" y="3284538"/>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3" name="Line 18">
            <a:extLst>
              <a:ext uri="{FF2B5EF4-FFF2-40B4-BE49-F238E27FC236}">
                <a16:creationId xmlns:a16="http://schemas.microsoft.com/office/drawing/2014/main" id="{E6769F69-0955-4CD1-AF9F-397C2CAA21E8}"/>
              </a:ext>
            </a:extLst>
          </p:cNvPr>
          <p:cNvSpPr>
            <a:spLocks noChangeShapeType="1"/>
          </p:cNvSpPr>
          <p:nvPr/>
        </p:nvSpPr>
        <p:spPr bwMode="auto">
          <a:xfrm>
            <a:off x="4932363" y="3284538"/>
            <a:ext cx="865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1" name="Line 19">
            <a:extLst>
              <a:ext uri="{FF2B5EF4-FFF2-40B4-BE49-F238E27FC236}">
                <a16:creationId xmlns:a16="http://schemas.microsoft.com/office/drawing/2014/main" id="{01178C49-CCB9-4B0F-A4B1-610A0D41CF7E}"/>
              </a:ext>
            </a:extLst>
          </p:cNvPr>
          <p:cNvSpPr>
            <a:spLocks noChangeShapeType="1"/>
          </p:cNvSpPr>
          <p:nvPr/>
        </p:nvSpPr>
        <p:spPr bwMode="auto">
          <a:xfrm flipV="1">
            <a:off x="7453313" y="2709863"/>
            <a:ext cx="0" cy="1150937"/>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2" name="Line 20">
            <a:extLst>
              <a:ext uri="{FF2B5EF4-FFF2-40B4-BE49-F238E27FC236}">
                <a16:creationId xmlns:a16="http://schemas.microsoft.com/office/drawing/2014/main" id="{AC5300F7-720C-4661-8102-F0EB80E44FA7}"/>
              </a:ext>
            </a:extLst>
          </p:cNvPr>
          <p:cNvSpPr>
            <a:spLocks noChangeShapeType="1"/>
          </p:cNvSpPr>
          <p:nvPr/>
        </p:nvSpPr>
        <p:spPr bwMode="auto">
          <a:xfrm flipH="1">
            <a:off x="6589713" y="2636838"/>
            <a:ext cx="576262" cy="64770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3" name="Line 21">
            <a:extLst>
              <a:ext uri="{FF2B5EF4-FFF2-40B4-BE49-F238E27FC236}">
                <a16:creationId xmlns:a16="http://schemas.microsoft.com/office/drawing/2014/main" id="{A1F370B1-6611-4F57-BA18-AB9B7C7DFCF9}"/>
              </a:ext>
            </a:extLst>
          </p:cNvPr>
          <p:cNvSpPr>
            <a:spLocks noChangeShapeType="1"/>
          </p:cNvSpPr>
          <p:nvPr/>
        </p:nvSpPr>
        <p:spPr bwMode="auto">
          <a:xfrm flipH="1">
            <a:off x="4932363" y="3357563"/>
            <a:ext cx="865187"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4" name="Line 22">
            <a:extLst>
              <a:ext uri="{FF2B5EF4-FFF2-40B4-BE49-F238E27FC236}">
                <a16:creationId xmlns:a16="http://schemas.microsoft.com/office/drawing/2014/main" id="{91EB39C7-6BFB-43F9-B4D7-D8EF23F87A24}"/>
              </a:ext>
            </a:extLst>
          </p:cNvPr>
          <p:cNvSpPr>
            <a:spLocks noChangeShapeType="1"/>
          </p:cNvSpPr>
          <p:nvPr/>
        </p:nvSpPr>
        <p:spPr bwMode="auto">
          <a:xfrm flipH="1">
            <a:off x="2700338" y="3357563"/>
            <a:ext cx="1944687"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5" name="Line 23">
            <a:extLst>
              <a:ext uri="{FF2B5EF4-FFF2-40B4-BE49-F238E27FC236}">
                <a16:creationId xmlns:a16="http://schemas.microsoft.com/office/drawing/2014/main" id="{AB58EBE2-C8C1-4E44-BE2D-D26D13466876}"/>
              </a:ext>
            </a:extLst>
          </p:cNvPr>
          <p:cNvSpPr>
            <a:spLocks noChangeShapeType="1"/>
          </p:cNvSpPr>
          <p:nvPr/>
        </p:nvSpPr>
        <p:spPr bwMode="auto">
          <a:xfrm>
            <a:off x="2197100" y="3500438"/>
            <a:ext cx="0" cy="649287"/>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6" name="Line 24">
            <a:extLst>
              <a:ext uri="{FF2B5EF4-FFF2-40B4-BE49-F238E27FC236}">
                <a16:creationId xmlns:a16="http://schemas.microsoft.com/office/drawing/2014/main" id="{DC0C2C96-4613-4E89-A18E-E1D1DE69DB67}"/>
              </a:ext>
            </a:extLst>
          </p:cNvPr>
          <p:cNvSpPr>
            <a:spLocks noChangeShapeType="1"/>
          </p:cNvSpPr>
          <p:nvPr/>
        </p:nvSpPr>
        <p:spPr bwMode="auto">
          <a:xfrm flipV="1">
            <a:off x="2197100" y="2060575"/>
            <a:ext cx="0" cy="1152525"/>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57" name="Text Box 25">
            <a:extLst>
              <a:ext uri="{FF2B5EF4-FFF2-40B4-BE49-F238E27FC236}">
                <a16:creationId xmlns:a16="http://schemas.microsoft.com/office/drawing/2014/main" id="{8DF068F6-46E1-4F99-822E-7B31230D5B89}"/>
              </a:ext>
            </a:extLst>
          </p:cNvPr>
          <p:cNvSpPr txBox="1">
            <a:spLocks noChangeArrowheads="1"/>
          </p:cNvSpPr>
          <p:nvPr/>
        </p:nvSpPr>
        <p:spPr bwMode="auto">
          <a:xfrm>
            <a:off x="1260475" y="2205038"/>
            <a:ext cx="8953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b="1"/>
              <a:t>识别出</a:t>
            </a:r>
          </a:p>
          <a:p>
            <a:pPr algn="ctr" eaLnBrk="1" hangingPunct="1">
              <a:spcBef>
                <a:spcPct val="0"/>
              </a:spcBef>
              <a:buFontTx/>
              <a:buNone/>
            </a:pPr>
            <a:r>
              <a:rPr lang="zh-CN" altLang="en-US" sz="1400" b="1"/>
              <a:t>攻击行为</a:t>
            </a:r>
          </a:p>
        </p:txBody>
      </p:sp>
      <p:sp>
        <p:nvSpPr>
          <p:cNvPr id="69658" name="Text Box 26">
            <a:extLst>
              <a:ext uri="{FF2B5EF4-FFF2-40B4-BE49-F238E27FC236}">
                <a16:creationId xmlns:a16="http://schemas.microsoft.com/office/drawing/2014/main" id="{B7FC4031-B1F7-4D1D-845B-30FE8FBB75A4}"/>
              </a:ext>
            </a:extLst>
          </p:cNvPr>
          <p:cNvSpPr txBox="1">
            <a:spLocks noChangeArrowheads="1"/>
          </p:cNvSpPr>
          <p:nvPr/>
        </p:nvSpPr>
        <p:spPr bwMode="auto">
          <a:xfrm>
            <a:off x="2268538" y="2205038"/>
            <a:ext cx="3667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发送通知报文</a:t>
            </a:r>
          </a:p>
        </p:txBody>
      </p:sp>
      <p:sp>
        <p:nvSpPr>
          <p:cNvPr id="69659" name="Line 27">
            <a:extLst>
              <a:ext uri="{FF2B5EF4-FFF2-40B4-BE49-F238E27FC236}">
                <a16:creationId xmlns:a16="http://schemas.microsoft.com/office/drawing/2014/main" id="{3D7DFC42-5C1D-4656-9FC6-92EF96EC2172}"/>
              </a:ext>
            </a:extLst>
          </p:cNvPr>
          <p:cNvSpPr>
            <a:spLocks noChangeShapeType="1"/>
          </p:cNvSpPr>
          <p:nvPr/>
        </p:nvSpPr>
        <p:spPr bwMode="auto">
          <a:xfrm>
            <a:off x="2341563" y="2060575"/>
            <a:ext cx="0" cy="1223963"/>
          </a:xfrm>
          <a:prstGeom prst="line">
            <a:avLst/>
          </a:prstGeom>
          <a:noFill/>
          <a:ln w="38100" cmpd="dbl">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0" name="Line 28">
            <a:extLst>
              <a:ext uri="{FF2B5EF4-FFF2-40B4-BE49-F238E27FC236}">
                <a16:creationId xmlns:a16="http://schemas.microsoft.com/office/drawing/2014/main" id="{1AFFD0B0-817C-4733-94BF-89DE735F30D6}"/>
              </a:ext>
            </a:extLst>
          </p:cNvPr>
          <p:cNvSpPr>
            <a:spLocks noChangeShapeType="1"/>
          </p:cNvSpPr>
          <p:nvPr/>
        </p:nvSpPr>
        <p:spPr bwMode="auto">
          <a:xfrm>
            <a:off x="2700338" y="3213100"/>
            <a:ext cx="1944687" cy="0"/>
          </a:xfrm>
          <a:prstGeom prst="line">
            <a:avLst/>
          </a:prstGeom>
          <a:noFill/>
          <a:ln w="38100" cmpd="dbl">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1" name="Text Box 29">
            <a:extLst>
              <a:ext uri="{FF2B5EF4-FFF2-40B4-BE49-F238E27FC236}">
                <a16:creationId xmlns:a16="http://schemas.microsoft.com/office/drawing/2014/main" id="{84F5695F-34B4-4515-8350-67B52827AB80}"/>
              </a:ext>
            </a:extLst>
          </p:cNvPr>
          <p:cNvSpPr txBox="1">
            <a:spLocks noChangeArrowheads="1"/>
          </p:cNvSpPr>
          <p:nvPr/>
        </p:nvSpPr>
        <p:spPr bwMode="auto">
          <a:xfrm>
            <a:off x="3708400" y="2636838"/>
            <a:ext cx="94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验证报文</a:t>
            </a:r>
          </a:p>
          <a:p>
            <a:pPr algn="ctr" eaLnBrk="1" hangingPunct="1">
              <a:spcBef>
                <a:spcPct val="0"/>
              </a:spcBef>
              <a:buFontTx/>
              <a:buNone/>
            </a:pPr>
            <a:r>
              <a:rPr lang="zh-CN" altLang="en-US" sz="1200"/>
              <a:t>并采取措施</a:t>
            </a:r>
          </a:p>
        </p:txBody>
      </p:sp>
      <p:sp>
        <p:nvSpPr>
          <p:cNvPr id="69662" name="AutoShape 30">
            <a:extLst>
              <a:ext uri="{FF2B5EF4-FFF2-40B4-BE49-F238E27FC236}">
                <a16:creationId xmlns:a16="http://schemas.microsoft.com/office/drawing/2014/main" id="{C7D3C185-E9E3-4C0C-8011-C2FE1751A524}"/>
              </a:ext>
            </a:extLst>
          </p:cNvPr>
          <p:cNvSpPr>
            <a:spLocks noChangeArrowheads="1"/>
          </p:cNvSpPr>
          <p:nvPr/>
        </p:nvSpPr>
        <p:spPr bwMode="auto">
          <a:xfrm>
            <a:off x="4500563" y="3068638"/>
            <a:ext cx="609600" cy="609600"/>
          </a:xfrm>
          <a:prstGeom prst="flowChartSummingJunction">
            <a:avLst/>
          </a:prstGeom>
          <a:solidFill>
            <a:srgbClr val="FF33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69663" name="Line 31">
            <a:extLst>
              <a:ext uri="{FF2B5EF4-FFF2-40B4-BE49-F238E27FC236}">
                <a16:creationId xmlns:a16="http://schemas.microsoft.com/office/drawing/2014/main" id="{624AE18B-98AB-443B-9235-AD8E759ECD92}"/>
              </a:ext>
            </a:extLst>
          </p:cNvPr>
          <p:cNvSpPr>
            <a:spLocks noChangeShapeType="1"/>
          </p:cNvSpPr>
          <p:nvPr/>
        </p:nvSpPr>
        <p:spPr bwMode="auto">
          <a:xfrm flipH="1">
            <a:off x="4500563" y="3644900"/>
            <a:ext cx="144462"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4" name="Text Box 32">
            <a:extLst>
              <a:ext uri="{FF2B5EF4-FFF2-40B4-BE49-F238E27FC236}">
                <a16:creationId xmlns:a16="http://schemas.microsoft.com/office/drawing/2014/main" id="{7D3E8F29-E10F-4094-9ACD-FBAB5BBE0142}"/>
              </a:ext>
            </a:extLst>
          </p:cNvPr>
          <p:cNvSpPr txBox="1">
            <a:spLocks noChangeArrowheads="1"/>
          </p:cNvSpPr>
          <p:nvPr/>
        </p:nvSpPr>
        <p:spPr bwMode="auto">
          <a:xfrm>
            <a:off x="3852863" y="4221163"/>
            <a:ext cx="12509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阻断连接或报警</a:t>
            </a:r>
          </a:p>
        </p:txBody>
      </p:sp>
      <p:sp>
        <p:nvSpPr>
          <p:cNvPr id="69666" name="Line 34">
            <a:extLst>
              <a:ext uri="{FF2B5EF4-FFF2-40B4-BE49-F238E27FC236}">
                <a16:creationId xmlns:a16="http://schemas.microsoft.com/office/drawing/2014/main" id="{AE7C37A4-89E6-4FDA-95A2-7275B7CD67A0}"/>
              </a:ext>
            </a:extLst>
          </p:cNvPr>
          <p:cNvSpPr>
            <a:spLocks noChangeShapeType="1"/>
          </p:cNvSpPr>
          <p:nvPr/>
        </p:nvSpPr>
        <p:spPr bwMode="auto">
          <a:xfrm flipH="1">
            <a:off x="2700338" y="3357563"/>
            <a:ext cx="1944687" cy="0"/>
          </a:xfrm>
          <a:prstGeom prst="line">
            <a:avLst/>
          </a:prstGeom>
          <a:noFill/>
          <a:ln w="38100" cmpd="dbl">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7" name="Line 35">
            <a:extLst>
              <a:ext uri="{FF2B5EF4-FFF2-40B4-BE49-F238E27FC236}">
                <a16:creationId xmlns:a16="http://schemas.microsoft.com/office/drawing/2014/main" id="{0C5CEDEC-C2D3-4FDB-ACD0-A66E18CF6BCE}"/>
              </a:ext>
            </a:extLst>
          </p:cNvPr>
          <p:cNvSpPr>
            <a:spLocks noChangeShapeType="1"/>
          </p:cNvSpPr>
          <p:nvPr/>
        </p:nvSpPr>
        <p:spPr bwMode="auto">
          <a:xfrm flipV="1">
            <a:off x="2197100" y="2133600"/>
            <a:ext cx="0" cy="1079500"/>
          </a:xfrm>
          <a:prstGeom prst="line">
            <a:avLst/>
          </a:prstGeom>
          <a:noFill/>
          <a:ln w="38100" cmpd="dbl">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68" name="Text Box 36">
            <a:extLst>
              <a:ext uri="{FF2B5EF4-FFF2-40B4-BE49-F238E27FC236}">
                <a16:creationId xmlns:a16="http://schemas.microsoft.com/office/drawing/2014/main" id="{32BBAE1F-34E2-4F4A-89E6-A6ACA484698E}"/>
              </a:ext>
            </a:extLst>
          </p:cNvPr>
          <p:cNvSpPr txBox="1">
            <a:spLocks noChangeArrowheads="1"/>
          </p:cNvSpPr>
          <p:nvPr/>
        </p:nvSpPr>
        <p:spPr bwMode="auto">
          <a:xfrm>
            <a:off x="3276600" y="3357563"/>
            <a:ext cx="10985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发送响应报文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9651"/>
                                        </p:tgtEl>
                                        <p:attrNameLst>
                                          <p:attrName>style.visibility</p:attrName>
                                        </p:attrNameLst>
                                      </p:cBhvr>
                                      <p:to>
                                        <p:strVal val="visible"/>
                                      </p:to>
                                    </p:set>
                                    <p:animEffect transition="in" filter="wipe(down)">
                                      <p:cBhvr>
                                        <p:cTn id="7" dur="500"/>
                                        <p:tgtEl>
                                          <p:spTgt spid="69651"/>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69652"/>
                                        </p:tgtEl>
                                        <p:attrNameLst>
                                          <p:attrName>style.visibility</p:attrName>
                                        </p:attrNameLst>
                                      </p:cBhvr>
                                      <p:to>
                                        <p:strVal val="visible"/>
                                      </p:to>
                                    </p:set>
                                    <p:animEffect transition="in" filter="wipe(up)">
                                      <p:cBhvr>
                                        <p:cTn id="11" dur="500"/>
                                        <p:tgtEl>
                                          <p:spTgt spid="69652"/>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69653"/>
                                        </p:tgtEl>
                                        <p:attrNameLst>
                                          <p:attrName>style.visibility</p:attrName>
                                        </p:attrNameLst>
                                      </p:cBhvr>
                                      <p:to>
                                        <p:strVal val="visible"/>
                                      </p:to>
                                    </p:set>
                                    <p:animEffect transition="in" filter="wipe(right)">
                                      <p:cBhvr>
                                        <p:cTn id="15" dur="500"/>
                                        <p:tgtEl>
                                          <p:spTgt spid="69653"/>
                                        </p:tgtEl>
                                      </p:cBhvr>
                                    </p:animEffect>
                                  </p:childTnLst>
                                </p:cTn>
                              </p:par>
                            </p:childTnLst>
                          </p:cTn>
                        </p:par>
                        <p:par>
                          <p:cTn id="16" fill="hold" nodeType="afterGroup">
                            <p:stCondLst>
                              <p:cond delay="1500"/>
                            </p:stCondLst>
                            <p:childTnLst>
                              <p:par>
                                <p:cTn id="17" presetID="22" presetClass="entr" presetSubtype="2" fill="hold" nodeType="afterEffect">
                                  <p:stCondLst>
                                    <p:cond delay="0"/>
                                  </p:stCondLst>
                                  <p:childTnLst>
                                    <p:set>
                                      <p:cBhvr>
                                        <p:cTn id="18" dur="1" fill="hold">
                                          <p:stCondLst>
                                            <p:cond delay="0"/>
                                          </p:stCondLst>
                                        </p:cTn>
                                        <p:tgtEl>
                                          <p:spTgt spid="69654"/>
                                        </p:tgtEl>
                                        <p:attrNameLst>
                                          <p:attrName>style.visibility</p:attrName>
                                        </p:attrNameLst>
                                      </p:cBhvr>
                                      <p:to>
                                        <p:strVal val="visible"/>
                                      </p:to>
                                    </p:set>
                                    <p:animEffect transition="in" filter="wipe(right)">
                                      <p:cBhvr>
                                        <p:cTn id="19" dur="500"/>
                                        <p:tgtEl>
                                          <p:spTgt spid="69654"/>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69655"/>
                                        </p:tgtEl>
                                        <p:attrNameLst>
                                          <p:attrName>style.visibility</p:attrName>
                                        </p:attrNameLst>
                                      </p:cBhvr>
                                      <p:to>
                                        <p:strVal val="visible"/>
                                      </p:to>
                                    </p:set>
                                    <p:animEffect transition="in" filter="wipe(up)">
                                      <p:cBhvr>
                                        <p:cTn id="23" dur="500"/>
                                        <p:tgtEl>
                                          <p:spTgt spid="6965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69657"/>
                                        </p:tgtEl>
                                        <p:attrNameLst>
                                          <p:attrName>style.visibility</p:attrName>
                                        </p:attrNameLst>
                                      </p:cBhvr>
                                      <p:to>
                                        <p:strVal val="visible"/>
                                      </p:to>
                                    </p:set>
                                    <p:anim calcmode="lin" valueType="num">
                                      <p:cBhvr>
                                        <p:cTn id="28" dur="500" fill="hold"/>
                                        <p:tgtEl>
                                          <p:spTgt spid="69657"/>
                                        </p:tgtEl>
                                        <p:attrNameLst>
                                          <p:attrName>ppt_w</p:attrName>
                                        </p:attrNameLst>
                                      </p:cBhvr>
                                      <p:tavLst>
                                        <p:tav tm="0">
                                          <p:val>
                                            <p:fltVal val="0"/>
                                          </p:val>
                                        </p:tav>
                                        <p:tav tm="100000">
                                          <p:val>
                                            <p:strVal val="#ppt_w"/>
                                          </p:val>
                                        </p:tav>
                                      </p:tavLst>
                                    </p:anim>
                                    <p:anim calcmode="lin" valueType="num">
                                      <p:cBhvr>
                                        <p:cTn id="29" dur="500" fill="hold"/>
                                        <p:tgtEl>
                                          <p:spTgt spid="69657"/>
                                        </p:tgtEl>
                                        <p:attrNameLst>
                                          <p:attrName>ppt_h</p:attrName>
                                        </p:attrNameLst>
                                      </p:cBhvr>
                                      <p:tavLst>
                                        <p:tav tm="0">
                                          <p:val>
                                            <p:fltVal val="0"/>
                                          </p:val>
                                        </p:tav>
                                        <p:tav tm="100000">
                                          <p:val>
                                            <p:strVal val="#ppt_h"/>
                                          </p:val>
                                        </p:tav>
                                      </p:tavLst>
                                    </p:anim>
                                  </p:childTnLst>
                                </p:cTn>
                              </p:par>
                              <p:par>
                                <p:cTn id="30" presetID="22" presetClass="entr" presetSubtype="4" fill="hold" nodeType="withEffect">
                                  <p:stCondLst>
                                    <p:cond delay="0"/>
                                  </p:stCondLst>
                                  <p:childTnLst>
                                    <p:set>
                                      <p:cBhvr>
                                        <p:cTn id="31" dur="1" fill="hold">
                                          <p:stCondLst>
                                            <p:cond delay="0"/>
                                          </p:stCondLst>
                                        </p:cTn>
                                        <p:tgtEl>
                                          <p:spTgt spid="69656"/>
                                        </p:tgtEl>
                                        <p:attrNameLst>
                                          <p:attrName>style.visibility</p:attrName>
                                        </p:attrNameLst>
                                      </p:cBhvr>
                                      <p:to>
                                        <p:strVal val="visible"/>
                                      </p:to>
                                    </p:set>
                                    <p:animEffect transition="in" filter="wipe(down)">
                                      <p:cBhvr>
                                        <p:cTn id="32" dur="500"/>
                                        <p:tgtEl>
                                          <p:spTgt spid="6965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9659"/>
                                        </p:tgtEl>
                                        <p:attrNameLst>
                                          <p:attrName>style.visibility</p:attrName>
                                        </p:attrNameLst>
                                      </p:cBhvr>
                                      <p:to>
                                        <p:strVal val="visible"/>
                                      </p:to>
                                    </p:set>
                                    <p:animEffect transition="in" filter="wipe(up)">
                                      <p:cBhvr>
                                        <p:cTn id="37" dur="500"/>
                                        <p:tgtEl>
                                          <p:spTgt spid="69659"/>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9658"/>
                                        </p:tgtEl>
                                        <p:attrNameLst>
                                          <p:attrName>style.visibility</p:attrName>
                                        </p:attrNameLst>
                                      </p:cBhvr>
                                      <p:to>
                                        <p:strVal val="visible"/>
                                      </p:to>
                                    </p:set>
                                    <p:animEffect transition="in" filter="wipe(up)">
                                      <p:cBhvr>
                                        <p:cTn id="40" dur="500"/>
                                        <p:tgtEl>
                                          <p:spTgt spid="69658"/>
                                        </p:tgtEl>
                                      </p:cBhvr>
                                    </p:animEffect>
                                  </p:childTnLst>
                                </p:cTn>
                              </p:par>
                            </p:childTnLst>
                          </p:cTn>
                        </p:par>
                        <p:par>
                          <p:cTn id="41" fill="hold" nodeType="afterGroup">
                            <p:stCondLst>
                              <p:cond delay="500"/>
                            </p:stCondLst>
                            <p:childTnLst>
                              <p:par>
                                <p:cTn id="42" presetID="22" presetClass="entr" presetSubtype="8" fill="hold" nodeType="afterEffect">
                                  <p:stCondLst>
                                    <p:cond delay="0"/>
                                  </p:stCondLst>
                                  <p:childTnLst>
                                    <p:set>
                                      <p:cBhvr>
                                        <p:cTn id="43" dur="1" fill="hold">
                                          <p:stCondLst>
                                            <p:cond delay="0"/>
                                          </p:stCondLst>
                                        </p:cTn>
                                        <p:tgtEl>
                                          <p:spTgt spid="69660"/>
                                        </p:tgtEl>
                                        <p:attrNameLst>
                                          <p:attrName>style.visibility</p:attrName>
                                        </p:attrNameLst>
                                      </p:cBhvr>
                                      <p:to>
                                        <p:strVal val="visible"/>
                                      </p:to>
                                    </p:set>
                                    <p:animEffect transition="in" filter="wipe(left)">
                                      <p:cBhvr>
                                        <p:cTn id="44" dur="500"/>
                                        <p:tgtEl>
                                          <p:spTgt spid="6966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16" fill="hold" nodeType="clickEffect">
                                  <p:stCondLst>
                                    <p:cond delay="0"/>
                                  </p:stCondLst>
                                  <p:childTnLst>
                                    <p:set>
                                      <p:cBhvr>
                                        <p:cTn id="48" dur="1" fill="hold">
                                          <p:stCondLst>
                                            <p:cond delay="0"/>
                                          </p:stCondLst>
                                        </p:cTn>
                                        <p:tgtEl>
                                          <p:spTgt spid="69662"/>
                                        </p:tgtEl>
                                        <p:attrNameLst>
                                          <p:attrName>style.visibility</p:attrName>
                                        </p:attrNameLst>
                                      </p:cBhvr>
                                      <p:to>
                                        <p:strVal val="visible"/>
                                      </p:to>
                                    </p:set>
                                    <p:anim calcmode="lin" valueType="num">
                                      <p:cBhvr>
                                        <p:cTn id="49" dur="500" fill="hold"/>
                                        <p:tgtEl>
                                          <p:spTgt spid="69662"/>
                                        </p:tgtEl>
                                        <p:attrNameLst>
                                          <p:attrName>ppt_w</p:attrName>
                                        </p:attrNameLst>
                                      </p:cBhvr>
                                      <p:tavLst>
                                        <p:tav tm="0">
                                          <p:val>
                                            <p:fltVal val="0"/>
                                          </p:val>
                                        </p:tav>
                                        <p:tav tm="100000">
                                          <p:val>
                                            <p:strVal val="#ppt_w"/>
                                          </p:val>
                                        </p:tav>
                                      </p:tavLst>
                                    </p:anim>
                                    <p:anim calcmode="lin" valueType="num">
                                      <p:cBhvr>
                                        <p:cTn id="50" dur="500" fill="hold"/>
                                        <p:tgtEl>
                                          <p:spTgt spid="69662"/>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69663"/>
                                        </p:tgtEl>
                                        <p:attrNameLst>
                                          <p:attrName>style.visibility</p:attrName>
                                        </p:attrNameLst>
                                      </p:cBhvr>
                                      <p:to>
                                        <p:strVal val="visible"/>
                                      </p:to>
                                    </p:set>
                                    <p:anim calcmode="lin" valueType="num">
                                      <p:cBhvr>
                                        <p:cTn id="53" dur="500" fill="hold"/>
                                        <p:tgtEl>
                                          <p:spTgt spid="69663"/>
                                        </p:tgtEl>
                                        <p:attrNameLst>
                                          <p:attrName>ppt_w</p:attrName>
                                        </p:attrNameLst>
                                      </p:cBhvr>
                                      <p:tavLst>
                                        <p:tav tm="0">
                                          <p:val>
                                            <p:fltVal val="0"/>
                                          </p:val>
                                        </p:tav>
                                        <p:tav tm="100000">
                                          <p:val>
                                            <p:strVal val="#ppt_w"/>
                                          </p:val>
                                        </p:tav>
                                      </p:tavLst>
                                    </p:anim>
                                    <p:anim calcmode="lin" valueType="num">
                                      <p:cBhvr>
                                        <p:cTn id="54" dur="500" fill="hold"/>
                                        <p:tgtEl>
                                          <p:spTgt spid="69663"/>
                                        </p:tgtEl>
                                        <p:attrNameLst>
                                          <p:attrName>ppt_h</p:attrName>
                                        </p:attrNameLst>
                                      </p:cBhvr>
                                      <p:tavLst>
                                        <p:tav tm="0">
                                          <p:val>
                                            <p:fltVal val="0"/>
                                          </p:val>
                                        </p:tav>
                                        <p:tav tm="100000">
                                          <p:val>
                                            <p:strVal val="#ppt_h"/>
                                          </p:val>
                                        </p:tav>
                                      </p:tavLst>
                                    </p:anim>
                                  </p:childTnLst>
                                </p:cTn>
                              </p:par>
                              <p:par>
                                <p:cTn id="55" presetID="23" presetClass="entr" presetSubtype="16" fill="hold" grpId="0" nodeType="withEffect">
                                  <p:stCondLst>
                                    <p:cond delay="0"/>
                                  </p:stCondLst>
                                  <p:childTnLst>
                                    <p:set>
                                      <p:cBhvr>
                                        <p:cTn id="56" dur="1" fill="hold">
                                          <p:stCondLst>
                                            <p:cond delay="0"/>
                                          </p:stCondLst>
                                        </p:cTn>
                                        <p:tgtEl>
                                          <p:spTgt spid="69664"/>
                                        </p:tgtEl>
                                        <p:attrNameLst>
                                          <p:attrName>style.visibility</p:attrName>
                                        </p:attrNameLst>
                                      </p:cBhvr>
                                      <p:to>
                                        <p:strVal val="visible"/>
                                      </p:to>
                                    </p:set>
                                    <p:anim calcmode="lin" valueType="num">
                                      <p:cBhvr>
                                        <p:cTn id="57" dur="500" fill="hold"/>
                                        <p:tgtEl>
                                          <p:spTgt spid="69664"/>
                                        </p:tgtEl>
                                        <p:attrNameLst>
                                          <p:attrName>ppt_w</p:attrName>
                                        </p:attrNameLst>
                                      </p:cBhvr>
                                      <p:tavLst>
                                        <p:tav tm="0">
                                          <p:val>
                                            <p:fltVal val="0"/>
                                          </p:val>
                                        </p:tav>
                                        <p:tav tm="100000">
                                          <p:val>
                                            <p:strVal val="#ppt_w"/>
                                          </p:val>
                                        </p:tav>
                                      </p:tavLst>
                                    </p:anim>
                                    <p:anim calcmode="lin" valueType="num">
                                      <p:cBhvr>
                                        <p:cTn id="58" dur="500" fill="hold"/>
                                        <p:tgtEl>
                                          <p:spTgt spid="69664"/>
                                        </p:tgtEl>
                                        <p:attrNameLst>
                                          <p:attrName>ppt_h</p:attrName>
                                        </p:attrNameLst>
                                      </p:cBhvr>
                                      <p:tavLst>
                                        <p:tav tm="0">
                                          <p:val>
                                            <p:fltVal val="0"/>
                                          </p:val>
                                        </p:tav>
                                        <p:tav tm="100000">
                                          <p:val>
                                            <p:strVal val="#ppt_h"/>
                                          </p:val>
                                        </p:tav>
                                      </p:tavLst>
                                    </p:anim>
                                  </p:childTnLst>
                                </p:cTn>
                              </p:par>
                              <p:par>
                                <p:cTn id="59" presetID="23" presetClass="entr" presetSubtype="16" fill="hold" grpId="0" nodeType="withEffect">
                                  <p:stCondLst>
                                    <p:cond delay="0"/>
                                  </p:stCondLst>
                                  <p:childTnLst>
                                    <p:set>
                                      <p:cBhvr>
                                        <p:cTn id="60" dur="1" fill="hold">
                                          <p:stCondLst>
                                            <p:cond delay="0"/>
                                          </p:stCondLst>
                                        </p:cTn>
                                        <p:tgtEl>
                                          <p:spTgt spid="69661"/>
                                        </p:tgtEl>
                                        <p:attrNameLst>
                                          <p:attrName>style.visibility</p:attrName>
                                        </p:attrNameLst>
                                      </p:cBhvr>
                                      <p:to>
                                        <p:strVal val="visible"/>
                                      </p:to>
                                    </p:set>
                                    <p:anim calcmode="lin" valueType="num">
                                      <p:cBhvr>
                                        <p:cTn id="61" dur="500" fill="hold"/>
                                        <p:tgtEl>
                                          <p:spTgt spid="69661"/>
                                        </p:tgtEl>
                                        <p:attrNameLst>
                                          <p:attrName>ppt_w</p:attrName>
                                        </p:attrNameLst>
                                      </p:cBhvr>
                                      <p:tavLst>
                                        <p:tav tm="0">
                                          <p:val>
                                            <p:fltVal val="0"/>
                                          </p:val>
                                        </p:tav>
                                        <p:tav tm="100000">
                                          <p:val>
                                            <p:strVal val="#ppt_w"/>
                                          </p:val>
                                        </p:tav>
                                      </p:tavLst>
                                    </p:anim>
                                    <p:anim calcmode="lin" valueType="num">
                                      <p:cBhvr>
                                        <p:cTn id="62" dur="500" fill="hold"/>
                                        <p:tgtEl>
                                          <p:spTgt spid="69661"/>
                                        </p:tgtEl>
                                        <p:attrNameLst>
                                          <p:attrName>ppt_h</p:attrName>
                                        </p:attrNameLst>
                                      </p:cBhvr>
                                      <p:tavLst>
                                        <p:tav tm="0">
                                          <p:val>
                                            <p:fltVal val="0"/>
                                          </p:val>
                                        </p:tav>
                                        <p:tav tm="100000">
                                          <p:val>
                                            <p:strVal val="#ppt_h"/>
                                          </p:val>
                                        </p:tav>
                                      </p:tavLst>
                                    </p:anim>
                                  </p:childTnLst>
                                </p:cTn>
                              </p:par>
                              <p:par>
                                <p:cTn id="63" presetID="1" presetClass="exit" presetSubtype="0" fill="hold" nodeType="withEffect">
                                  <p:stCondLst>
                                    <p:cond delay="0"/>
                                  </p:stCondLst>
                                  <p:childTnLst>
                                    <p:set>
                                      <p:cBhvr>
                                        <p:cTn id="64" dur="1" fill="hold">
                                          <p:stCondLst>
                                            <p:cond delay="0"/>
                                          </p:stCondLst>
                                        </p:cTn>
                                        <p:tgtEl>
                                          <p:spTgt spid="6965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6965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9656"/>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69668"/>
                                        </p:tgtEl>
                                        <p:attrNameLst>
                                          <p:attrName>style.visibility</p:attrName>
                                        </p:attrNameLst>
                                      </p:cBhvr>
                                      <p:to>
                                        <p:strVal val="visible"/>
                                      </p:to>
                                    </p:set>
                                    <p:animEffect transition="in" filter="wipe(right)">
                                      <p:cBhvr>
                                        <p:cTn id="73" dur="500"/>
                                        <p:tgtEl>
                                          <p:spTgt spid="69668"/>
                                        </p:tgtEl>
                                      </p:cBhvr>
                                    </p:animEffect>
                                  </p:childTnLst>
                                </p:cTn>
                              </p:par>
                              <p:par>
                                <p:cTn id="74" presetID="22" presetClass="entr" presetSubtype="2" fill="hold" nodeType="withEffect">
                                  <p:stCondLst>
                                    <p:cond delay="0"/>
                                  </p:stCondLst>
                                  <p:childTnLst>
                                    <p:set>
                                      <p:cBhvr>
                                        <p:cTn id="75" dur="1" fill="hold">
                                          <p:stCondLst>
                                            <p:cond delay="0"/>
                                          </p:stCondLst>
                                        </p:cTn>
                                        <p:tgtEl>
                                          <p:spTgt spid="69666"/>
                                        </p:tgtEl>
                                        <p:attrNameLst>
                                          <p:attrName>style.visibility</p:attrName>
                                        </p:attrNameLst>
                                      </p:cBhvr>
                                      <p:to>
                                        <p:strVal val="visible"/>
                                      </p:to>
                                    </p:set>
                                    <p:animEffect transition="in" filter="wipe(right)">
                                      <p:cBhvr>
                                        <p:cTn id="76" dur="500"/>
                                        <p:tgtEl>
                                          <p:spTgt spid="69666"/>
                                        </p:tgtEl>
                                      </p:cBhvr>
                                    </p:animEffect>
                                  </p:childTnLst>
                                </p:cTn>
                              </p:par>
                            </p:childTnLst>
                          </p:cTn>
                        </p:par>
                        <p:par>
                          <p:cTn id="77" fill="hold" nodeType="afterGroup">
                            <p:stCondLst>
                              <p:cond delay="500"/>
                            </p:stCondLst>
                            <p:childTnLst>
                              <p:par>
                                <p:cTn id="78" presetID="22" presetClass="entr" presetSubtype="4" fill="hold" nodeType="afterEffect">
                                  <p:stCondLst>
                                    <p:cond delay="0"/>
                                  </p:stCondLst>
                                  <p:childTnLst>
                                    <p:set>
                                      <p:cBhvr>
                                        <p:cTn id="79" dur="1" fill="hold">
                                          <p:stCondLst>
                                            <p:cond delay="0"/>
                                          </p:stCondLst>
                                        </p:cTn>
                                        <p:tgtEl>
                                          <p:spTgt spid="69667"/>
                                        </p:tgtEl>
                                        <p:attrNameLst>
                                          <p:attrName>style.visibility</p:attrName>
                                        </p:attrNameLst>
                                      </p:cBhvr>
                                      <p:to>
                                        <p:strVal val="visible"/>
                                      </p:to>
                                    </p:set>
                                    <p:animEffect transition="in" filter="wipe(down)">
                                      <p:cBhvr>
                                        <p:cTn id="80" dur="500"/>
                                        <p:tgtEl>
                                          <p:spTgt spid="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57" grpId="0"/>
      <p:bldP spid="69658" grpId="0"/>
      <p:bldP spid="69661" grpId="0"/>
      <p:bldP spid="69664" grpId="0"/>
      <p:bldP spid="69668"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0190AFF-97CD-4D46-A311-C435399B1F6B}"/>
              </a:ext>
            </a:extLst>
          </p:cNvPr>
          <p:cNvSpPr>
            <a:spLocks noGrp="1" noChangeArrowheads="1"/>
          </p:cNvSpPr>
          <p:nvPr>
            <p:ph type="title"/>
          </p:nvPr>
        </p:nvSpPr>
        <p:spPr>
          <a:xfrm>
            <a:off x="684213" y="549275"/>
            <a:ext cx="8229600" cy="647700"/>
          </a:xfrm>
        </p:spPr>
        <p:txBody>
          <a:bodyPr/>
          <a:lstStyle/>
          <a:p>
            <a:pPr eaLnBrk="1" hangingPunct="1"/>
            <a:r>
              <a:rPr lang="zh-CN" altLang="en-US" sz="1800" b="1"/>
              <a:t>与防病毒网关联动</a:t>
            </a:r>
          </a:p>
        </p:txBody>
      </p:sp>
      <p:sp>
        <p:nvSpPr>
          <p:cNvPr id="71683" name="Rectangle 4">
            <a:extLst>
              <a:ext uri="{FF2B5EF4-FFF2-40B4-BE49-F238E27FC236}">
                <a16:creationId xmlns:a16="http://schemas.microsoft.com/office/drawing/2014/main" id="{4D7FAC6A-36B3-4683-BBD9-710B9BAD676E}"/>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71684" name="Picture 5" descr="台组">
            <a:extLst>
              <a:ext uri="{FF2B5EF4-FFF2-40B4-BE49-F238E27FC236}">
                <a16:creationId xmlns:a16="http://schemas.microsoft.com/office/drawing/2014/main" id="{AA43DBD7-494A-4A94-941B-990F8C387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4508500"/>
            <a:ext cx="129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5" name="Picture 6" descr="墙">
            <a:extLst>
              <a:ext uri="{FF2B5EF4-FFF2-40B4-BE49-F238E27FC236}">
                <a16:creationId xmlns:a16="http://schemas.microsoft.com/office/drawing/2014/main" id="{77888963-F253-4250-B4C8-89DA10645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4724400"/>
            <a:ext cx="1944687"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6" name="Picture 7" descr="路由">
            <a:extLst>
              <a:ext uri="{FF2B5EF4-FFF2-40B4-BE49-F238E27FC236}">
                <a16:creationId xmlns:a16="http://schemas.microsoft.com/office/drawing/2014/main" id="{41857288-65DA-4817-895E-3E5D74B58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4797425"/>
            <a:ext cx="8286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8" descr="internet">
            <a:extLst>
              <a:ext uri="{FF2B5EF4-FFF2-40B4-BE49-F238E27FC236}">
                <a16:creationId xmlns:a16="http://schemas.microsoft.com/office/drawing/2014/main" id="{99BF9F02-B429-462A-B7EB-53CF6AC8F6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950" y="3500438"/>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Line 9">
            <a:extLst>
              <a:ext uri="{FF2B5EF4-FFF2-40B4-BE49-F238E27FC236}">
                <a16:creationId xmlns:a16="http://schemas.microsoft.com/office/drawing/2014/main" id="{E14F17B6-88C7-4C92-800D-EF4824A05A9C}"/>
              </a:ext>
            </a:extLst>
          </p:cNvPr>
          <p:cNvSpPr>
            <a:spLocks noChangeShapeType="1"/>
          </p:cNvSpPr>
          <p:nvPr/>
        </p:nvSpPr>
        <p:spPr bwMode="auto">
          <a:xfrm flipH="1">
            <a:off x="7092950" y="4221163"/>
            <a:ext cx="431800" cy="5762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9" name="Line 10">
            <a:extLst>
              <a:ext uri="{FF2B5EF4-FFF2-40B4-BE49-F238E27FC236}">
                <a16:creationId xmlns:a16="http://schemas.microsoft.com/office/drawing/2014/main" id="{17594048-6EE5-4DEA-AD5A-4ABDDDE14C71}"/>
              </a:ext>
            </a:extLst>
          </p:cNvPr>
          <p:cNvSpPr>
            <a:spLocks noChangeShapeType="1"/>
          </p:cNvSpPr>
          <p:nvPr/>
        </p:nvSpPr>
        <p:spPr bwMode="auto">
          <a:xfrm>
            <a:off x="2051050" y="5013325"/>
            <a:ext cx="16573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0" name="Line 11">
            <a:extLst>
              <a:ext uri="{FF2B5EF4-FFF2-40B4-BE49-F238E27FC236}">
                <a16:creationId xmlns:a16="http://schemas.microsoft.com/office/drawing/2014/main" id="{A6092681-6D6F-4DF1-A3D6-4651045B9B4C}"/>
              </a:ext>
            </a:extLst>
          </p:cNvPr>
          <p:cNvSpPr>
            <a:spLocks noChangeShapeType="1"/>
          </p:cNvSpPr>
          <p:nvPr/>
        </p:nvSpPr>
        <p:spPr bwMode="auto">
          <a:xfrm>
            <a:off x="5076825" y="4941888"/>
            <a:ext cx="14398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1691" name="Picture 12" descr="服">
            <a:extLst>
              <a:ext uri="{FF2B5EF4-FFF2-40B4-BE49-F238E27FC236}">
                <a16:creationId xmlns:a16="http://schemas.microsoft.com/office/drawing/2014/main" id="{E22E50C7-433F-4C16-9CDE-E474AB569D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1916113"/>
            <a:ext cx="39052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2" name="Line 13">
            <a:extLst>
              <a:ext uri="{FF2B5EF4-FFF2-40B4-BE49-F238E27FC236}">
                <a16:creationId xmlns:a16="http://schemas.microsoft.com/office/drawing/2014/main" id="{59C1E9E5-5C0D-4707-A8B3-7232AB2ADBF8}"/>
              </a:ext>
            </a:extLst>
          </p:cNvPr>
          <p:cNvSpPr>
            <a:spLocks noChangeShapeType="1"/>
          </p:cNvSpPr>
          <p:nvPr/>
        </p:nvSpPr>
        <p:spPr bwMode="auto">
          <a:xfrm>
            <a:off x="4140200" y="3141663"/>
            <a:ext cx="0" cy="172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70" name="Text Box 14">
            <a:extLst>
              <a:ext uri="{FF2B5EF4-FFF2-40B4-BE49-F238E27FC236}">
                <a16:creationId xmlns:a16="http://schemas.microsoft.com/office/drawing/2014/main" id="{5B360E3F-E2F2-4884-AC02-49C112FEED7A}"/>
              </a:ext>
            </a:extLst>
          </p:cNvPr>
          <p:cNvSpPr txBox="1">
            <a:spLocks noChangeArrowheads="1"/>
          </p:cNvSpPr>
          <p:nvPr/>
        </p:nvSpPr>
        <p:spPr bwMode="auto">
          <a:xfrm>
            <a:off x="6156325" y="3429000"/>
            <a:ext cx="857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10101101</a:t>
            </a:r>
          </a:p>
        </p:txBody>
      </p:sp>
      <p:sp>
        <p:nvSpPr>
          <p:cNvPr id="70671" name="Text Box 15">
            <a:extLst>
              <a:ext uri="{FF2B5EF4-FFF2-40B4-BE49-F238E27FC236}">
                <a16:creationId xmlns:a16="http://schemas.microsoft.com/office/drawing/2014/main" id="{825881B0-317B-40CD-A4DA-3838A1C03AAD}"/>
              </a:ext>
            </a:extLst>
          </p:cNvPr>
          <p:cNvSpPr txBox="1">
            <a:spLocks noChangeArrowheads="1"/>
          </p:cNvSpPr>
          <p:nvPr/>
        </p:nvSpPr>
        <p:spPr bwMode="auto">
          <a:xfrm>
            <a:off x="6161088" y="3644900"/>
            <a:ext cx="857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11010011</a:t>
            </a:r>
          </a:p>
        </p:txBody>
      </p:sp>
      <p:sp>
        <p:nvSpPr>
          <p:cNvPr id="70672" name="Text Box 16">
            <a:extLst>
              <a:ext uri="{FF2B5EF4-FFF2-40B4-BE49-F238E27FC236}">
                <a16:creationId xmlns:a16="http://schemas.microsoft.com/office/drawing/2014/main" id="{9C018815-1758-42F5-A6F2-AC26B079CEF8}"/>
              </a:ext>
            </a:extLst>
          </p:cNvPr>
          <p:cNvSpPr txBox="1">
            <a:spLocks noChangeArrowheads="1"/>
          </p:cNvSpPr>
          <p:nvPr/>
        </p:nvSpPr>
        <p:spPr bwMode="auto">
          <a:xfrm>
            <a:off x="6156325" y="3860800"/>
            <a:ext cx="857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10110110</a:t>
            </a:r>
          </a:p>
        </p:txBody>
      </p:sp>
      <p:sp>
        <p:nvSpPr>
          <p:cNvPr id="71696" name="Rectangle 17">
            <a:extLst>
              <a:ext uri="{FF2B5EF4-FFF2-40B4-BE49-F238E27FC236}">
                <a16:creationId xmlns:a16="http://schemas.microsoft.com/office/drawing/2014/main" id="{8C7256BF-148D-4D94-B3B5-CB9DBF92DD32}"/>
              </a:ext>
            </a:extLst>
          </p:cNvPr>
          <p:cNvSpPr>
            <a:spLocks noChangeArrowheads="1"/>
          </p:cNvSpPr>
          <p:nvPr/>
        </p:nvSpPr>
        <p:spPr bwMode="auto">
          <a:xfrm>
            <a:off x="6227763" y="3429000"/>
            <a:ext cx="720725" cy="647700"/>
          </a:xfrm>
          <a:prstGeom prst="rect">
            <a:avLst/>
          </a:prstGeom>
          <a:solidFill>
            <a:schemeClr val="bg1">
              <a:alpha val="0"/>
            </a:schemeClr>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70674" name="Text Box 18">
            <a:extLst>
              <a:ext uri="{FF2B5EF4-FFF2-40B4-BE49-F238E27FC236}">
                <a16:creationId xmlns:a16="http://schemas.microsoft.com/office/drawing/2014/main" id="{C281CA57-F001-414C-B07B-1DBBC232164B}"/>
              </a:ext>
            </a:extLst>
          </p:cNvPr>
          <p:cNvSpPr txBox="1">
            <a:spLocks noChangeArrowheads="1"/>
          </p:cNvSpPr>
          <p:nvPr/>
        </p:nvSpPr>
        <p:spPr bwMode="auto">
          <a:xfrm>
            <a:off x="6948488" y="3357563"/>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待发数据</a:t>
            </a:r>
          </a:p>
        </p:txBody>
      </p:sp>
      <p:sp>
        <p:nvSpPr>
          <p:cNvPr id="70682" name="Line 26">
            <a:extLst>
              <a:ext uri="{FF2B5EF4-FFF2-40B4-BE49-F238E27FC236}">
                <a16:creationId xmlns:a16="http://schemas.microsoft.com/office/drawing/2014/main" id="{752B0FCA-166E-40CA-9F72-08CF5B4E2030}"/>
              </a:ext>
            </a:extLst>
          </p:cNvPr>
          <p:cNvSpPr>
            <a:spLocks noChangeShapeType="1"/>
          </p:cNvSpPr>
          <p:nvPr/>
        </p:nvSpPr>
        <p:spPr bwMode="auto">
          <a:xfrm flipH="1">
            <a:off x="5076825" y="4868863"/>
            <a:ext cx="935038"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3" name="Line 27">
            <a:extLst>
              <a:ext uri="{FF2B5EF4-FFF2-40B4-BE49-F238E27FC236}">
                <a16:creationId xmlns:a16="http://schemas.microsoft.com/office/drawing/2014/main" id="{0C777C93-66E0-49C0-9E73-23AD31789F5A}"/>
              </a:ext>
            </a:extLst>
          </p:cNvPr>
          <p:cNvSpPr>
            <a:spLocks noChangeShapeType="1"/>
          </p:cNvSpPr>
          <p:nvPr/>
        </p:nvSpPr>
        <p:spPr bwMode="auto">
          <a:xfrm flipV="1">
            <a:off x="4211638" y="3141663"/>
            <a:ext cx="0" cy="1655762"/>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4" name="Line 28">
            <a:extLst>
              <a:ext uri="{FF2B5EF4-FFF2-40B4-BE49-F238E27FC236}">
                <a16:creationId xmlns:a16="http://schemas.microsoft.com/office/drawing/2014/main" id="{E6EF5B8E-4630-4B66-8B21-E847D375B875}"/>
              </a:ext>
            </a:extLst>
          </p:cNvPr>
          <p:cNvSpPr>
            <a:spLocks noChangeShapeType="1"/>
          </p:cNvSpPr>
          <p:nvPr/>
        </p:nvSpPr>
        <p:spPr bwMode="auto">
          <a:xfrm>
            <a:off x="4427538" y="2060575"/>
            <a:ext cx="504825"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85" name="Text Box 29">
            <a:extLst>
              <a:ext uri="{FF2B5EF4-FFF2-40B4-BE49-F238E27FC236}">
                <a16:creationId xmlns:a16="http://schemas.microsoft.com/office/drawing/2014/main" id="{24C3EE30-E92B-4804-9306-4E5763253240}"/>
              </a:ext>
            </a:extLst>
          </p:cNvPr>
          <p:cNvSpPr txBox="1">
            <a:spLocks noChangeArrowheads="1"/>
          </p:cNvSpPr>
          <p:nvPr/>
        </p:nvSpPr>
        <p:spPr bwMode="auto">
          <a:xfrm>
            <a:off x="4859338" y="1557338"/>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接收数据</a:t>
            </a:r>
          </a:p>
        </p:txBody>
      </p:sp>
      <p:sp>
        <p:nvSpPr>
          <p:cNvPr id="70686" name="Text Box 30">
            <a:extLst>
              <a:ext uri="{FF2B5EF4-FFF2-40B4-BE49-F238E27FC236}">
                <a16:creationId xmlns:a16="http://schemas.microsoft.com/office/drawing/2014/main" id="{07139707-47F2-43DA-B2B6-A24084DFDD1C}"/>
              </a:ext>
            </a:extLst>
          </p:cNvPr>
          <p:cNvSpPr txBox="1">
            <a:spLocks noChangeArrowheads="1"/>
          </p:cNvSpPr>
          <p:nvPr/>
        </p:nvSpPr>
        <p:spPr bwMode="auto">
          <a:xfrm>
            <a:off x="4859338" y="1916113"/>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10101101</a:t>
            </a:r>
          </a:p>
        </p:txBody>
      </p:sp>
      <p:sp>
        <p:nvSpPr>
          <p:cNvPr id="70690" name="Line 34">
            <a:extLst>
              <a:ext uri="{FF2B5EF4-FFF2-40B4-BE49-F238E27FC236}">
                <a16:creationId xmlns:a16="http://schemas.microsoft.com/office/drawing/2014/main" id="{FAF89B32-C96E-4090-AB02-C4992B110D2A}"/>
              </a:ext>
            </a:extLst>
          </p:cNvPr>
          <p:cNvSpPr>
            <a:spLocks noChangeShapeType="1"/>
          </p:cNvSpPr>
          <p:nvPr/>
        </p:nvSpPr>
        <p:spPr bwMode="auto">
          <a:xfrm flipH="1">
            <a:off x="5076825" y="4724400"/>
            <a:ext cx="790575"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1" name="Line 35">
            <a:extLst>
              <a:ext uri="{FF2B5EF4-FFF2-40B4-BE49-F238E27FC236}">
                <a16:creationId xmlns:a16="http://schemas.microsoft.com/office/drawing/2014/main" id="{A3CF9467-9974-43BD-BC0D-EC5824BFA2CB}"/>
              </a:ext>
            </a:extLst>
          </p:cNvPr>
          <p:cNvSpPr>
            <a:spLocks noChangeShapeType="1"/>
          </p:cNvSpPr>
          <p:nvPr/>
        </p:nvSpPr>
        <p:spPr bwMode="auto">
          <a:xfrm flipH="1">
            <a:off x="2051050" y="4941888"/>
            <a:ext cx="1657350"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2" name="Line 36">
            <a:extLst>
              <a:ext uri="{FF2B5EF4-FFF2-40B4-BE49-F238E27FC236}">
                <a16:creationId xmlns:a16="http://schemas.microsoft.com/office/drawing/2014/main" id="{CC561D76-EC77-48E2-B7FC-5576D24DA3FF}"/>
              </a:ext>
            </a:extLst>
          </p:cNvPr>
          <p:cNvSpPr>
            <a:spLocks noChangeShapeType="1"/>
          </p:cNvSpPr>
          <p:nvPr/>
        </p:nvSpPr>
        <p:spPr bwMode="auto">
          <a:xfrm flipV="1">
            <a:off x="2051050" y="3644900"/>
            <a:ext cx="0" cy="1296988"/>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3" name="Line 37">
            <a:extLst>
              <a:ext uri="{FF2B5EF4-FFF2-40B4-BE49-F238E27FC236}">
                <a16:creationId xmlns:a16="http://schemas.microsoft.com/office/drawing/2014/main" id="{6E0F6D6B-6F9B-40C0-B704-4F15CD885787}"/>
              </a:ext>
            </a:extLst>
          </p:cNvPr>
          <p:cNvSpPr>
            <a:spLocks noChangeShapeType="1"/>
          </p:cNvSpPr>
          <p:nvPr/>
        </p:nvSpPr>
        <p:spPr bwMode="auto">
          <a:xfrm flipH="1">
            <a:off x="1692275" y="3644900"/>
            <a:ext cx="358775"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4" name="Text Box 38">
            <a:extLst>
              <a:ext uri="{FF2B5EF4-FFF2-40B4-BE49-F238E27FC236}">
                <a16:creationId xmlns:a16="http://schemas.microsoft.com/office/drawing/2014/main" id="{5B820D57-8F35-4B0C-B868-6D80FEF42960}"/>
              </a:ext>
            </a:extLst>
          </p:cNvPr>
          <p:cNvSpPr txBox="1">
            <a:spLocks noChangeArrowheads="1"/>
          </p:cNvSpPr>
          <p:nvPr/>
        </p:nvSpPr>
        <p:spPr bwMode="auto">
          <a:xfrm>
            <a:off x="971550" y="350043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10101101</a:t>
            </a:r>
          </a:p>
        </p:txBody>
      </p:sp>
      <p:sp>
        <p:nvSpPr>
          <p:cNvPr id="70695" name="Line 39">
            <a:extLst>
              <a:ext uri="{FF2B5EF4-FFF2-40B4-BE49-F238E27FC236}">
                <a16:creationId xmlns:a16="http://schemas.microsoft.com/office/drawing/2014/main" id="{952E7913-7A74-45ED-94A6-23F9C4FB7FD2}"/>
              </a:ext>
            </a:extLst>
          </p:cNvPr>
          <p:cNvSpPr>
            <a:spLocks noChangeShapeType="1"/>
          </p:cNvSpPr>
          <p:nvPr/>
        </p:nvSpPr>
        <p:spPr bwMode="auto">
          <a:xfrm>
            <a:off x="6011863" y="4005263"/>
            <a:ext cx="0" cy="86360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6" name="Line 40">
            <a:extLst>
              <a:ext uri="{FF2B5EF4-FFF2-40B4-BE49-F238E27FC236}">
                <a16:creationId xmlns:a16="http://schemas.microsoft.com/office/drawing/2014/main" id="{C3479ACA-0BC3-4350-A1AF-17C1B9DF883F}"/>
              </a:ext>
            </a:extLst>
          </p:cNvPr>
          <p:cNvSpPr>
            <a:spLocks noChangeShapeType="1"/>
          </p:cNvSpPr>
          <p:nvPr/>
        </p:nvSpPr>
        <p:spPr bwMode="auto">
          <a:xfrm flipH="1">
            <a:off x="6011863" y="4005263"/>
            <a:ext cx="215900"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7" name="Line 41">
            <a:extLst>
              <a:ext uri="{FF2B5EF4-FFF2-40B4-BE49-F238E27FC236}">
                <a16:creationId xmlns:a16="http://schemas.microsoft.com/office/drawing/2014/main" id="{D3675F26-91C3-4E39-ADC2-057EFDD05740}"/>
              </a:ext>
            </a:extLst>
          </p:cNvPr>
          <p:cNvSpPr>
            <a:spLocks noChangeShapeType="1"/>
          </p:cNvSpPr>
          <p:nvPr/>
        </p:nvSpPr>
        <p:spPr bwMode="auto">
          <a:xfrm>
            <a:off x="5867400" y="3789363"/>
            <a:ext cx="0" cy="935037"/>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8" name="Line 42">
            <a:extLst>
              <a:ext uri="{FF2B5EF4-FFF2-40B4-BE49-F238E27FC236}">
                <a16:creationId xmlns:a16="http://schemas.microsoft.com/office/drawing/2014/main" id="{A4451BB3-4A4D-471C-9E8F-F5BE8B35D7C1}"/>
              </a:ext>
            </a:extLst>
          </p:cNvPr>
          <p:cNvSpPr>
            <a:spLocks noChangeShapeType="1"/>
          </p:cNvSpPr>
          <p:nvPr/>
        </p:nvSpPr>
        <p:spPr bwMode="auto">
          <a:xfrm flipH="1">
            <a:off x="5867400" y="3789363"/>
            <a:ext cx="360363"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99" name="Line 43">
            <a:extLst>
              <a:ext uri="{FF2B5EF4-FFF2-40B4-BE49-F238E27FC236}">
                <a16:creationId xmlns:a16="http://schemas.microsoft.com/office/drawing/2014/main" id="{78B747DA-A255-4EE4-8178-ED83B90E9872}"/>
              </a:ext>
            </a:extLst>
          </p:cNvPr>
          <p:cNvSpPr>
            <a:spLocks noChangeShapeType="1"/>
          </p:cNvSpPr>
          <p:nvPr/>
        </p:nvSpPr>
        <p:spPr bwMode="auto">
          <a:xfrm flipV="1">
            <a:off x="4284663" y="3141663"/>
            <a:ext cx="0" cy="1655762"/>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0" name="Line 44">
            <a:extLst>
              <a:ext uri="{FF2B5EF4-FFF2-40B4-BE49-F238E27FC236}">
                <a16:creationId xmlns:a16="http://schemas.microsoft.com/office/drawing/2014/main" id="{21782EE3-2A86-4976-91BD-D53DDCA53DF4}"/>
              </a:ext>
            </a:extLst>
          </p:cNvPr>
          <p:cNvSpPr>
            <a:spLocks noChangeShapeType="1"/>
          </p:cNvSpPr>
          <p:nvPr/>
        </p:nvSpPr>
        <p:spPr bwMode="auto">
          <a:xfrm>
            <a:off x="4427538" y="2349500"/>
            <a:ext cx="504825"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1" name="Text Box 45">
            <a:extLst>
              <a:ext uri="{FF2B5EF4-FFF2-40B4-BE49-F238E27FC236}">
                <a16:creationId xmlns:a16="http://schemas.microsoft.com/office/drawing/2014/main" id="{59E87961-E208-4474-B86D-53942DB2E0D7}"/>
              </a:ext>
            </a:extLst>
          </p:cNvPr>
          <p:cNvSpPr txBox="1">
            <a:spLocks noChangeArrowheads="1"/>
          </p:cNvSpPr>
          <p:nvPr/>
        </p:nvSpPr>
        <p:spPr bwMode="auto">
          <a:xfrm>
            <a:off x="4859338" y="220503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11010011</a:t>
            </a:r>
          </a:p>
        </p:txBody>
      </p:sp>
      <p:sp>
        <p:nvSpPr>
          <p:cNvPr id="70702" name="Text Box 46">
            <a:extLst>
              <a:ext uri="{FF2B5EF4-FFF2-40B4-BE49-F238E27FC236}">
                <a16:creationId xmlns:a16="http://schemas.microsoft.com/office/drawing/2014/main" id="{DFBC6F1D-12F0-4F8D-A62A-F50B2476080C}"/>
              </a:ext>
            </a:extLst>
          </p:cNvPr>
          <p:cNvSpPr txBox="1">
            <a:spLocks noChangeArrowheads="1"/>
          </p:cNvSpPr>
          <p:nvPr/>
        </p:nvSpPr>
        <p:spPr bwMode="auto">
          <a:xfrm>
            <a:off x="971550" y="371633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11010011</a:t>
            </a:r>
          </a:p>
        </p:txBody>
      </p:sp>
      <p:sp>
        <p:nvSpPr>
          <p:cNvPr id="70703" name="Line 47">
            <a:extLst>
              <a:ext uri="{FF2B5EF4-FFF2-40B4-BE49-F238E27FC236}">
                <a16:creationId xmlns:a16="http://schemas.microsoft.com/office/drawing/2014/main" id="{988C247C-F516-4C03-871F-B940939D6038}"/>
              </a:ext>
            </a:extLst>
          </p:cNvPr>
          <p:cNvSpPr>
            <a:spLocks noChangeShapeType="1"/>
          </p:cNvSpPr>
          <p:nvPr/>
        </p:nvSpPr>
        <p:spPr bwMode="auto">
          <a:xfrm flipH="1">
            <a:off x="2124075" y="4868863"/>
            <a:ext cx="1584325"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4" name="Line 48">
            <a:extLst>
              <a:ext uri="{FF2B5EF4-FFF2-40B4-BE49-F238E27FC236}">
                <a16:creationId xmlns:a16="http://schemas.microsoft.com/office/drawing/2014/main" id="{9E5D5F13-57F1-481F-AF2A-FE991FB03787}"/>
              </a:ext>
            </a:extLst>
          </p:cNvPr>
          <p:cNvSpPr>
            <a:spLocks noChangeShapeType="1"/>
          </p:cNvSpPr>
          <p:nvPr/>
        </p:nvSpPr>
        <p:spPr bwMode="auto">
          <a:xfrm flipV="1">
            <a:off x="2124075" y="3860800"/>
            <a:ext cx="0" cy="1008063"/>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5" name="Line 49">
            <a:extLst>
              <a:ext uri="{FF2B5EF4-FFF2-40B4-BE49-F238E27FC236}">
                <a16:creationId xmlns:a16="http://schemas.microsoft.com/office/drawing/2014/main" id="{A3B2C107-2BE2-4E0A-A5B7-14DD14C0BFAD}"/>
              </a:ext>
            </a:extLst>
          </p:cNvPr>
          <p:cNvSpPr>
            <a:spLocks noChangeShapeType="1"/>
          </p:cNvSpPr>
          <p:nvPr/>
        </p:nvSpPr>
        <p:spPr bwMode="auto">
          <a:xfrm flipH="1">
            <a:off x="1692275" y="3860800"/>
            <a:ext cx="431800"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6" name="Line 50">
            <a:extLst>
              <a:ext uri="{FF2B5EF4-FFF2-40B4-BE49-F238E27FC236}">
                <a16:creationId xmlns:a16="http://schemas.microsoft.com/office/drawing/2014/main" id="{87EFD948-E996-4150-8AB7-0A07B08C0937}"/>
              </a:ext>
            </a:extLst>
          </p:cNvPr>
          <p:cNvSpPr>
            <a:spLocks noChangeShapeType="1"/>
          </p:cNvSpPr>
          <p:nvPr/>
        </p:nvSpPr>
        <p:spPr bwMode="auto">
          <a:xfrm flipH="1">
            <a:off x="5724525" y="3573463"/>
            <a:ext cx="503238"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7" name="Line 51">
            <a:extLst>
              <a:ext uri="{FF2B5EF4-FFF2-40B4-BE49-F238E27FC236}">
                <a16:creationId xmlns:a16="http://schemas.microsoft.com/office/drawing/2014/main" id="{AF0EB188-8679-48CD-98B3-67FFE146D776}"/>
              </a:ext>
            </a:extLst>
          </p:cNvPr>
          <p:cNvSpPr>
            <a:spLocks noChangeShapeType="1"/>
          </p:cNvSpPr>
          <p:nvPr/>
        </p:nvSpPr>
        <p:spPr bwMode="auto">
          <a:xfrm>
            <a:off x="5724525" y="3573463"/>
            <a:ext cx="0" cy="107950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8" name="Line 52">
            <a:extLst>
              <a:ext uri="{FF2B5EF4-FFF2-40B4-BE49-F238E27FC236}">
                <a16:creationId xmlns:a16="http://schemas.microsoft.com/office/drawing/2014/main" id="{15F6EF27-699D-4108-9BDC-358853DDD15D}"/>
              </a:ext>
            </a:extLst>
          </p:cNvPr>
          <p:cNvSpPr>
            <a:spLocks noChangeShapeType="1"/>
          </p:cNvSpPr>
          <p:nvPr/>
        </p:nvSpPr>
        <p:spPr bwMode="auto">
          <a:xfrm flipH="1">
            <a:off x="5076825" y="4581525"/>
            <a:ext cx="647700"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09" name="Line 53">
            <a:extLst>
              <a:ext uri="{FF2B5EF4-FFF2-40B4-BE49-F238E27FC236}">
                <a16:creationId xmlns:a16="http://schemas.microsoft.com/office/drawing/2014/main" id="{DEC83829-E6FD-40F6-A71A-429595C5F6D3}"/>
              </a:ext>
            </a:extLst>
          </p:cNvPr>
          <p:cNvSpPr>
            <a:spLocks noChangeShapeType="1"/>
          </p:cNvSpPr>
          <p:nvPr/>
        </p:nvSpPr>
        <p:spPr bwMode="auto">
          <a:xfrm flipV="1">
            <a:off x="4356100" y="3141663"/>
            <a:ext cx="0" cy="1655762"/>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10" name="Line 54">
            <a:extLst>
              <a:ext uri="{FF2B5EF4-FFF2-40B4-BE49-F238E27FC236}">
                <a16:creationId xmlns:a16="http://schemas.microsoft.com/office/drawing/2014/main" id="{E8A7030C-E05A-413B-8C6A-34F34FB7CE3F}"/>
              </a:ext>
            </a:extLst>
          </p:cNvPr>
          <p:cNvSpPr>
            <a:spLocks noChangeShapeType="1"/>
          </p:cNvSpPr>
          <p:nvPr/>
        </p:nvSpPr>
        <p:spPr bwMode="auto">
          <a:xfrm>
            <a:off x="4427538" y="2636838"/>
            <a:ext cx="504825"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11" name="Text Box 55">
            <a:extLst>
              <a:ext uri="{FF2B5EF4-FFF2-40B4-BE49-F238E27FC236}">
                <a16:creationId xmlns:a16="http://schemas.microsoft.com/office/drawing/2014/main" id="{50D17A3C-5F42-4A4B-99FC-EE7D2D8E6FB4}"/>
              </a:ext>
            </a:extLst>
          </p:cNvPr>
          <p:cNvSpPr txBox="1">
            <a:spLocks noChangeArrowheads="1"/>
          </p:cNvSpPr>
          <p:nvPr/>
        </p:nvSpPr>
        <p:spPr bwMode="auto">
          <a:xfrm>
            <a:off x="4859338" y="2492375"/>
            <a:ext cx="857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10110110</a:t>
            </a:r>
          </a:p>
        </p:txBody>
      </p:sp>
      <p:sp>
        <p:nvSpPr>
          <p:cNvPr id="70712" name="Line 56">
            <a:extLst>
              <a:ext uri="{FF2B5EF4-FFF2-40B4-BE49-F238E27FC236}">
                <a16:creationId xmlns:a16="http://schemas.microsoft.com/office/drawing/2014/main" id="{C34180B6-12DA-4BDE-87D4-79883950C1BB}"/>
              </a:ext>
            </a:extLst>
          </p:cNvPr>
          <p:cNvSpPr>
            <a:spLocks noChangeShapeType="1"/>
          </p:cNvSpPr>
          <p:nvPr/>
        </p:nvSpPr>
        <p:spPr bwMode="auto">
          <a:xfrm>
            <a:off x="5651500" y="1989138"/>
            <a:ext cx="0" cy="719137"/>
          </a:xfrm>
          <a:prstGeom prst="line">
            <a:avLst/>
          </a:prstGeom>
          <a:noFill/>
          <a:ln w="38100" cmpd="dbl">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14" name="Line 58">
            <a:extLst>
              <a:ext uri="{FF2B5EF4-FFF2-40B4-BE49-F238E27FC236}">
                <a16:creationId xmlns:a16="http://schemas.microsoft.com/office/drawing/2014/main" id="{DE8A1011-7448-40E7-9B2D-DF3475F43296}"/>
              </a:ext>
            </a:extLst>
          </p:cNvPr>
          <p:cNvSpPr>
            <a:spLocks noChangeShapeType="1"/>
          </p:cNvSpPr>
          <p:nvPr/>
        </p:nvSpPr>
        <p:spPr bwMode="auto">
          <a:xfrm>
            <a:off x="5651500" y="2349500"/>
            <a:ext cx="360363"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0715" name="Picture 59" descr="bd">
            <a:extLst>
              <a:ext uri="{FF2B5EF4-FFF2-40B4-BE49-F238E27FC236}">
                <a16:creationId xmlns:a16="http://schemas.microsoft.com/office/drawing/2014/main" id="{85EB6227-13E5-4203-84F1-97409F4300BE}"/>
              </a:ext>
            </a:extLst>
          </p:cNvPr>
          <p:cNvPicPr>
            <a:picLocks noChangeAspect="1" noChangeArrowheads="1"/>
          </p:cNvPicPr>
          <p:nvPr/>
        </p:nvPicPr>
        <p:blipFill>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011863" y="1989138"/>
            <a:ext cx="2247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716" name="Text Box 60">
            <a:extLst>
              <a:ext uri="{FF2B5EF4-FFF2-40B4-BE49-F238E27FC236}">
                <a16:creationId xmlns:a16="http://schemas.microsoft.com/office/drawing/2014/main" id="{5761F408-C630-448F-B33C-4D94F20822C3}"/>
              </a:ext>
            </a:extLst>
          </p:cNvPr>
          <p:cNvSpPr txBox="1">
            <a:spLocks noChangeArrowheads="1"/>
          </p:cNvSpPr>
          <p:nvPr/>
        </p:nvSpPr>
        <p:spPr bwMode="auto">
          <a:xfrm>
            <a:off x="1042988" y="3284538"/>
            <a:ext cx="7937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接收数据</a:t>
            </a:r>
          </a:p>
        </p:txBody>
      </p:sp>
      <p:sp>
        <p:nvSpPr>
          <p:cNvPr id="70717" name="Text Box 61">
            <a:extLst>
              <a:ext uri="{FF2B5EF4-FFF2-40B4-BE49-F238E27FC236}">
                <a16:creationId xmlns:a16="http://schemas.microsoft.com/office/drawing/2014/main" id="{73588561-CFAC-4BF1-87F3-CC51DC0D0BD4}"/>
              </a:ext>
            </a:extLst>
          </p:cNvPr>
          <p:cNvSpPr txBox="1">
            <a:spLocks noChangeArrowheads="1"/>
          </p:cNvSpPr>
          <p:nvPr/>
        </p:nvSpPr>
        <p:spPr bwMode="auto">
          <a:xfrm>
            <a:off x="6011863" y="2708275"/>
            <a:ext cx="15557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协议还原，检查病毒</a:t>
            </a:r>
          </a:p>
        </p:txBody>
      </p:sp>
      <p:sp>
        <p:nvSpPr>
          <p:cNvPr id="70718" name="Line 62">
            <a:extLst>
              <a:ext uri="{FF2B5EF4-FFF2-40B4-BE49-F238E27FC236}">
                <a16:creationId xmlns:a16="http://schemas.microsoft.com/office/drawing/2014/main" id="{A0367440-927E-4D7D-AAE6-BE796CC947CA}"/>
              </a:ext>
            </a:extLst>
          </p:cNvPr>
          <p:cNvSpPr>
            <a:spLocks noChangeShapeType="1"/>
          </p:cNvSpPr>
          <p:nvPr/>
        </p:nvSpPr>
        <p:spPr bwMode="auto">
          <a:xfrm flipH="1">
            <a:off x="4427538" y="2852738"/>
            <a:ext cx="1584325" cy="0"/>
          </a:xfrm>
          <a:prstGeom prst="line">
            <a:avLst/>
          </a:prstGeom>
          <a:noFill/>
          <a:ln w="38100" cmpd="dbl">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19" name="Line 63">
            <a:extLst>
              <a:ext uri="{FF2B5EF4-FFF2-40B4-BE49-F238E27FC236}">
                <a16:creationId xmlns:a16="http://schemas.microsoft.com/office/drawing/2014/main" id="{78D0D9ED-674E-44B5-936F-668E6AA603C0}"/>
              </a:ext>
            </a:extLst>
          </p:cNvPr>
          <p:cNvSpPr>
            <a:spLocks noChangeShapeType="1"/>
          </p:cNvSpPr>
          <p:nvPr/>
        </p:nvSpPr>
        <p:spPr bwMode="auto">
          <a:xfrm>
            <a:off x="4500563" y="2924175"/>
            <a:ext cx="0" cy="1873250"/>
          </a:xfrm>
          <a:prstGeom prst="line">
            <a:avLst/>
          </a:prstGeom>
          <a:noFill/>
          <a:ln w="38100" cmpd="dbl">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0" name="Text Box 64">
            <a:extLst>
              <a:ext uri="{FF2B5EF4-FFF2-40B4-BE49-F238E27FC236}">
                <a16:creationId xmlns:a16="http://schemas.microsoft.com/office/drawing/2014/main" id="{70779C90-3F15-46C8-82D0-EB62031A70EA}"/>
              </a:ext>
            </a:extLst>
          </p:cNvPr>
          <p:cNvSpPr txBox="1">
            <a:spLocks noChangeArrowheads="1"/>
          </p:cNvSpPr>
          <p:nvPr/>
        </p:nvSpPr>
        <p:spPr bwMode="auto">
          <a:xfrm>
            <a:off x="4572000" y="3644900"/>
            <a:ext cx="109855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b="1"/>
              <a:t>没有发现病毒</a:t>
            </a:r>
          </a:p>
          <a:p>
            <a:pPr eaLnBrk="1" hangingPunct="1">
              <a:spcBef>
                <a:spcPct val="0"/>
              </a:spcBef>
              <a:buFontTx/>
              <a:buNone/>
            </a:pPr>
            <a:r>
              <a:rPr lang="zh-CN" altLang="en-US" sz="1200" b="1"/>
              <a:t>放过最后一个</a:t>
            </a:r>
          </a:p>
          <a:p>
            <a:pPr eaLnBrk="1" hangingPunct="1">
              <a:spcBef>
                <a:spcPct val="0"/>
              </a:spcBef>
              <a:buFontTx/>
              <a:buNone/>
            </a:pPr>
            <a:r>
              <a:rPr lang="zh-CN" altLang="en-US" sz="1200" b="1"/>
              <a:t>报文</a:t>
            </a:r>
          </a:p>
        </p:txBody>
      </p:sp>
      <p:sp>
        <p:nvSpPr>
          <p:cNvPr id="70721" name="Text Box 65">
            <a:extLst>
              <a:ext uri="{FF2B5EF4-FFF2-40B4-BE49-F238E27FC236}">
                <a16:creationId xmlns:a16="http://schemas.microsoft.com/office/drawing/2014/main" id="{8A4139AE-5114-4820-97E3-09274CE7D8FE}"/>
              </a:ext>
            </a:extLst>
          </p:cNvPr>
          <p:cNvSpPr txBox="1">
            <a:spLocks noChangeArrowheads="1"/>
          </p:cNvSpPr>
          <p:nvPr/>
        </p:nvSpPr>
        <p:spPr bwMode="auto">
          <a:xfrm>
            <a:off x="3995738" y="5084763"/>
            <a:ext cx="5984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PASS</a:t>
            </a:r>
          </a:p>
        </p:txBody>
      </p:sp>
      <p:sp>
        <p:nvSpPr>
          <p:cNvPr id="70722" name="Text Box 66">
            <a:extLst>
              <a:ext uri="{FF2B5EF4-FFF2-40B4-BE49-F238E27FC236}">
                <a16:creationId xmlns:a16="http://schemas.microsoft.com/office/drawing/2014/main" id="{22A05906-22B5-42DC-B28A-4B6BA638B904}"/>
              </a:ext>
            </a:extLst>
          </p:cNvPr>
          <p:cNvSpPr txBox="1">
            <a:spLocks noChangeArrowheads="1"/>
          </p:cNvSpPr>
          <p:nvPr/>
        </p:nvSpPr>
        <p:spPr bwMode="auto">
          <a:xfrm>
            <a:off x="3995738" y="5229225"/>
            <a:ext cx="5984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b="1">
                <a:solidFill>
                  <a:srgbClr val="0000FF"/>
                </a:solidFill>
              </a:rPr>
              <a:t>PASS</a:t>
            </a:r>
          </a:p>
        </p:txBody>
      </p:sp>
      <p:sp>
        <p:nvSpPr>
          <p:cNvPr id="70723" name="Text Box 67">
            <a:extLst>
              <a:ext uri="{FF2B5EF4-FFF2-40B4-BE49-F238E27FC236}">
                <a16:creationId xmlns:a16="http://schemas.microsoft.com/office/drawing/2014/main" id="{C894E302-65DC-4818-B295-04617B8BF3B3}"/>
              </a:ext>
            </a:extLst>
          </p:cNvPr>
          <p:cNvSpPr txBox="1">
            <a:spLocks noChangeArrowheads="1"/>
          </p:cNvSpPr>
          <p:nvPr/>
        </p:nvSpPr>
        <p:spPr bwMode="auto">
          <a:xfrm>
            <a:off x="2843213" y="5445125"/>
            <a:ext cx="32321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b="1"/>
              <a:t>无病毒则转发最后一个报文，有病毒就丢弃它</a:t>
            </a:r>
          </a:p>
        </p:txBody>
      </p:sp>
      <p:sp>
        <p:nvSpPr>
          <p:cNvPr id="70724" name="Line 68">
            <a:extLst>
              <a:ext uri="{FF2B5EF4-FFF2-40B4-BE49-F238E27FC236}">
                <a16:creationId xmlns:a16="http://schemas.microsoft.com/office/drawing/2014/main" id="{3686A643-964D-4BC2-8CC0-9B474A7B4921}"/>
              </a:ext>
            </a:extLst>
          </p:cNvPr>
          <p:cNvSpPr>
            <a:spLocks noChangeShapeType="1"/>
          </p:cNvSpPr>
          <p:nvPr/>
        </p:nvSpPr>
        <p:spPr bwMode="auto">
          <a:xfrm flipH="1">
            <a:off x="2195513" y="4797425"/>
            <a:ext cx="1512887"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5" name="Line 69">
            <a:extLst>
              <a:ext uri="{FF2B5EF4-FFF2-40B4-BE49-F238E27FC236}">
                <a16:creationId xmlns:a16="http://schemas.microsoft.com/office/drawing/2014/main" id="{4182C305-8444-47DE-8A51-399D5EE25B64}"/>
              </a:ext>
            </a:extLst>
          </p:cNvPr>
          <p:cNvSpPr>
            <a:spLocks noChangeShapeType="1"/>
          </p:cNvSpPr>
          <p:nvPr/>
        </p:nvSpPr>
        <p:spPr bwMode="auto">
          <a:xfrm flipV="1">
            <a:off x="2195513" y="4005263"/>
            <a:ext cx="0" cy="792162"/>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6" name="Line 70">
            <a:extLst>
              <a:ext uri="{FF2B5EF4-FFF2-40B4-BE49-F238E27FC236}">
                <a16:creationId xmlns:a16="http://schemas.microsoft.com/office/drawing/2014/main" id="{8C111343-5867-42A7-80FA-A93CCF5A9E1B}"/>
              </a:ext>
            </a:extLst>
          </p:cNvPr>
          <p:cNvSpPr>
            <a:spLocks noChangeShapeType="1"/>
          </p:cNvSpPr>
          <p:nvPr/>
        </p:nvSpPr>
        <p:spPr bwMode="auto">
          <a:xfrm flipH="1">
            <a:off x="1692275" y="4005263"/>
            <a:ext cx="503238" cy="0"/>
          </a:xfrm>
          <a:prstGeom prst="line">
            <a:avLst/>
          </a:prstGeom>
          <a:noFill/>
          <a:ln w="38100" cmpd="dbl">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727" name="Text Box 71">
            <a:extLst>
              <a:ext uri="{FF2B5EF4-FFF2-40B4-BE49-F238E27FC236}">
                <a16:creationId xmlns:a16="http://schemas.microsoft.com/office/drawing/2014/main" id="{DCB00BAB-F545-4EAB-BECE-A626A3FCE57E}"/>
              </a:ext>
            </a:extLst>
          </p:cNvPr>
          <p:cNvSpPr txBox="1">
            <a:spLocks noChangeArrowheads="1"/>
          </p:cNvSpPr>
          <p:nvPr/>
        </p:nvSpPr>
        <p:spPr bwMode="auto">
          <a:xfrm>
            <a:off x="971550" y="3933825"/>
            <a:ext cx="85725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solidFill>
                  <a:srgbClr val="FF3300"/>
                </a:solidFill>
              </a:rPr>
              <a:t>10110110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0674"/>
                                        </p:tgtEl>
                                        <p:attrNameLst>
                                          <p:attrName>style.visibility</p:attrName>
                                        </p:attrNameLst>
                                      </p:cBhvr>
                                      <p:to>
                                        <p:strVal val="visible"/>
                                      </p:to>
                                    </p:set>
                                    <p:animEffect transition="in" filter="slide(fromBottom)">
                                      <p:cBhvr>
                                        <p:cTn id="7" dur="500"/>
                                        <p:tgtEl>
                                          <p:spTgt spid="706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4" fill="hold" grpId="0" nodeType="clickEffect">
                                  <p:stCondLst>
                                    <p:cond delay="0"/>
                                  </p:stCondLst>
                                  <p:childTnLst>
                                    <p:animEffect transition="out" filter="wipe(down)">
                                      <p:cBhvr>
                                        <p:cTn id="11" dur="500"/>
                                        <p:tgtEl>
                                          <p:spTgt spid="70670"/>
                                        </p:tgtEl>
                                      </p:cBhvr>
                                    </p:animEffect>
                                    <p:set>
                                      <p:cBhvr>
                                        <p:cTn id="12" dur="1" fill="hold">
                                          <p:stCondLst>
                                            <p:cond delay="499"/>
                                          </p:stCondLst>
                                        </p:cTn>
                                        <p:tgtEl>
                                          <p:spTgt spid="70670"/>
                                        </p:tgtEl>
                                        <p:attrNameLst>
                                          <p:attrName>style.visibility</p:attrName>
                                        </p:attrNameLst>
                                      </p:cBhvr>
                                      <p:to>
                                        <p:strVal val="hidden"/>
                                      </p:to>
                                    </p:set>
                                  </p:childTnLst>
                                </p:cTn>
                              </p:par>
                            </p:childTnLst>
                          </p:cTn>
                        </p:par>
                        <p:par>
                          <p:cTn id="13" fill="hold" nodeType="afterGroup">
                            <p:stCondLst>
                              <p:cond delay="500"/>
                            </p:stCondLst>
                            <p:childTnLst>
                              <p:par>
                                <p:cTn id="14" presetID="22" presetClass="entr" presetSubtype="2" fill="hold" nodeType="afterEffect">
                                  <p:stCondLst>
                                    <p:cond delay="0"/>
                                  </p:stCondLst>
                                  <p:childTnLst>
                                    <p:set>
                                      <p:cBhvr>
                                        <p:cTn id="15" dur="1" fill="hold">
                                          <p:stCondLst>
                                            <p:cond delay="0"/>
                                          </p:stCondLst>
                                        </p:cTn>
                                        <p:tgtEl>
                                          <p:spTgt spid="70706"/>
                                        </p:tgtEl>
                                        <p:attrNameLst>
                                          <p:attrName>style.visibility</p:attrName>
                                        </p:attrNameLst>
                                      </p:cBhvr>
                                      <p:to>
                                        <p:strVal val="visible"/>
                                      </p:to>
                                    </p:set>
                                    <p:animEffect transition="in" filter="wipe(right)">
                                      <p:cBhvr>
                                        <p:cTn id="16" dur="500"/>
                                        <p:tgtEl>
                                          <p:spTgt spid="70706"/>
                                        </p:tgtEl>
                                      </p:cBhvr>
                                    </p:animEffect>
                                  </p:childTnLst>
                                </p:cTn>
                              </p:par>
                            </p:childTnLst>
                          </p:cTn>
                        </p:par>
                        <p:par>
                          <p:cTn id="17" fill="hold" nodeType="afterGroup">
                            <p:stCondLst>
                              <p:cond delay="1000"/>
                            </p:stCondLst>
                            <p:childTnLst>
                              <p:par>
                                <p:cTn id="18" presetID="22" presetClass="entr" presetSubtype="1" fill="hold" nodeType="afterEffect">
                                  <p:stCondLst>
                                    <p:cond delay="0"/>
                                  </p:stCondLst>
                                  <p:childTnLst>
                                    <p:set>
                                      <p:cBhvr>
                                        <p:cTn id="19" dur="1" fill="hold">
                                          <p:stCondLst>
                                            <p:cond delay="0"/>
                                          </p:stCondLst>
                                        </p:cTn>
                                        <p:tgtEl>
                                          <p:spTgt spid="70707"/>
                                        </p:tgtEl>
                                        <p:attrNameLst>
                                          <p:attrName>style.visibility</p:attrName>
                                        </p:attrNameLst>
                                      </p:cBhvr>
                                      <p:to>
                                        <p:strVal val="visible"/>
                                      </p:to>
                                    </p:set>
                                    <p:animEffect transition="in" filter="wipe(up)">
                                      <p:cBhvr>
                                        <p:cTn id="20" dur="500"/>
                                        <p:tgtEl>
                                          <p:spTgt spid="70707"/>
                                        </p:tgtEl>
                                      </p:cBhvr>
                                    </p:animEffect>
                                  </p:childTnLst>
                                </p:cTn>
                              </p:par>
                            </p:childTnLst>
                          </p:cTn>
                        </p:par>
                        <p:par>
                          <p:cTn id="21" fill="hold" nodeType="afterGroup">
                            <p:stCondLst>
                              <p:cond delay="1500"/>
                            </p:stCondLst>
                            <p:childTnLst>
                              <p:par>
                                <p:cTn id="22" presetID="22" presetClass="entr" presetSubtype="2" fill="hold" nodeType="afterEffect">
                                  <p:stCondLst>
                                    <p:cond delay="0"/>
                                  </p:stCondLst>
                                  <p:childTnLst>
                                    <p:set>
                                      <p:cBhvr>
                                        <p:cTn id="23" dur="1" fill="hold">
                                          <p:stCondLst>
                                            <p:cond delay="0"/>
                                          </p:stCondLst>
                                        </p:cTn>
                                        <p:tgtEl>
                                          <p:spTgt spid="70708"/>
                                        </p:tgtEl>
                                        <p:attrNameLst>
                                          <p:attrName>style.visibility</p:attrName>
                                        </p:attrNameLst>
                                      </p:cBhvr>
                                      <p:to>
                                        <p:strVal val="visible"/>
                                      </p:to>
                                    </p:set>
                                    <p:animEffect transition="in" filter="wipe(right)">
                                      <p:cBhvr>
                                        <p:cTn id="24" dur="500"/>
                                        <p:tgtEl>
                                          <p:spTgt spid="70708"/>
                                        </p:tgtEl>
                                      </p:cBhvr>
                                    </p:animEffect>
                                  </p:childTnLst>
                                </p:cTn>
                              </p:par>
                            </p:childTnLst>
                          </p:cTn>
                        </p:par>
                        <p:par>
                          <p:cTn id="25" fill="hold" nodeType="afterGroup">
                            <p:stCondLst>
                              <p:cond delay="2000"/>
                            </p:stCondLst>
                            <p:childTnLst>
                              <p:par>
                                <p:cTn id="26" presetID="22" presetClass="entr" presetSubtype="4" fill="hold" nodeType="afterEffect">
                                  <p:stCondLst>
                                    <p:cond delay="0"/>
                                  </p:stCondLst>
                                  <p:childTnLst>
                                    <p:set>
                                      <p:cBhvr>
                                        <p:cTn id="27" dur="1" fill="hold">
                                          <p:stCondLst>
                                            <p:cond delay="0"/>
                                          </p:stCondLst>
                                        </p:cTn>
                                        <p:tgtEl>
                                          <p:spTgt spid="70683"/>
                                        </p:tgtEl>
                                        <p:attrNameLst>
                                          <p:attrName>style.visibility</p:attrName>
                                        </p:attrNameLst>
                                      </p:cBhvr>
                                      <p:to>
                                        <p:strVal val="visible"/>
                                      </p:to>
                                    </p:set>
                                    <p:animEffect transition="in" filter="wipe(down)">
                                      <p:cBhvr>
                                        <p:cTn id="28" dur="500"/>
                                        <p:tgtEl>
                                          <p:spTgt spid="70683"/>
                                        </p:tgtEl>
                                      </p:cBhvr>
                                    </p:animEffec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70684"/>
                                        </p:tgtEl>
                                        <p:attrNameLst>
                                          <p:attrName>style.visibility</p:attrName>
                                        </p:attrNameLst>
                                      </p:cBhvr>
                                      <p:to>
                                        <p:strVal val="visible"/>
                                      </p:to>
                                    </p:set>
                                    <p:animEffect transition="in" filter="wipe(down)">
                                      <p:cBhvr>
                                        <p:cTn id="32" dur="500"/>
                                        <p:tgtEl>
                                          <p:spTgt spid="70684"/>
                                        </p:tgtEl>
                                      </p:cBhvr>
                                    </p:animEffect>
                                  </p:childTnLst>
                                </p:cTn>
                              </p:par>
                            </p:childTnLst>
                          </p:cTn>
                        </p:par>
                        <p:par>
                          <p:cTn id="33" fill="hold" nodeType="afterGroup">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70686"/>
                                        </p:tgtEl>
                                        <p:attrNameLst>
                                          <p:attrName>style.visibility</p:attrName>
                                        </p:attrNameLst>
                                      </p:cBhvr>
                                      <p:to>
                                        <p:strVal val="visible"/>
                                      </p:to>
                                    </p:set>
                                    <p:animEffect transition="in" filter="wipe(left)">
                                      <p:cBhvr>
                                        <p:cTn id="36" dur="500"/>
                                        <p:tgtEl>
                                          <p:spTgt spid="70686"/>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70685"/>
                                        </p:tgtEl>
                                        <p:attrNameLst>
                                          <p:attrName>style.visibility</p:attrName>
                                        </p:attrNameLst>
                                      </p:cBhvr>
                                      <p:to>
                                        <p:strVal val="visible"/>
                                      </p:to>
                                    </p:set>
                                    <p:animEffect transition="in" filter="slide(fromBottom)">
                                      <p:cBhvr>
                                        <p:cTn id="39" dur="500"/>
                                        <p:tgtEl>
                                          <p:spTgt spid="7068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70721"/>
                                        </p:tgtEl>
                                        <p:attrNameLst>
                                          <p:attrName>style.visibility</p:attrName>
                                        </p:attrNameLst>
                                      </p:cBhvr>
                                      <p:to>
                                        <p:strVal val="visible"/>
                                      </p:to>
                                    </p:set>
                                    <p:anim calcmode="lin" valueType="num">
                                      <p:cBhvr>
                                        <p:cTn id="44" dur="500" fill="hold"/>
                                        <p:tgtEl>
                                          <p:spTgt spid="70721"/>
                                        </p:tgtEl>
                                        <p:attrNameLst>
                                          <p:attrName>ppt_w</p:attrName>
                                        </p:attrNameLst>
                                      </p:cBhvr>
                                      <p:tavLst>
                                        <p:tav tm="0">
                                          <p:val>
                                            <p:fltVal val="0"/>
                                          </p:val>
                                        </p:tav>
                                        <p:tav tm="100000">
                                          <p:val>
                                            <p:strVal val="#ppt_w"/>
                                          </p:val>
                                        </p:tav>
                                      </p:tavLst>
                                    </p:anim>
                                    <p:anim calcmode="lin" valueType="num">
                                      <p:cBhvr>
                                        <p:cTn id="45" dur="500" fill="hold"/>
                                        <p:tgtEl>
                                          <p:spTgt spid="70721"/>
                                        </p:tgtEl>
                                        <p:attrNameLst>
                                          <p:attrName>ppt_h</p:attrName>
                                        </p:attrNameLst>
                                      </p:cBhvr>
                                      <p:tavLst>
                                        <p:tav tm="0">
                                          <p:val>
                                            <p:fltVal val="0"/>
                                          </p:val>
                                        </p:tav>
                                        <p:tav tm="100000">
                                          <p:val>
                                            <p:strVal val="#ppt_h"/>
                                          </p:val>
                                        </p:tav>
                                      </p:tavLst>
                                    </p:anim>
                                  </p:childTnLst>
                                </p:cTn>
                              </p:par>
                            </p:childTnLst>
                          </p:cTn>
                        </p:par>
                        <p:par>
                          <p:cTn id="46" fill="hold" nodeType="afterGroup">
                            <p:stCondLst>
                              <p:cond delay="500"/>
                            </p:stCondLst>
                            <p:childTnLst>
                              <p:par>
                                <p:cTn id="47" presetID="22" presetClass="entr" presetSubtype="2" fill="hold" nodeType="afterEffect">
                                  <p:stCondLst>
                                    <p:cond delay="0"/>
                                  </p:stCondLst>
                                  <p:childTnLst>
                                    <p:set>
                                      <p:cBhvr>
                                        <p:cTn id="48" dur="1" fill="hold">
                                          <p:stCondLst>
                                            <p:cond delay="0"/>
                                          </p:stCondLst>
                                        </p:cTn>
                                        <p:tgtEl>
                                          <p:spTgt spid="70691"/>
                                        </p:tgtEl>
                                        <p:attrNameLst>
                                          <p:attrName>style.visibility</p:attrName>
                                        </p:attrNameLst>
                                      </p:cBhvr>
                                      <p:to>
                                        <p:strVal val="visible"/>
                                      </p:to>
                                    </p:set>
                                    <p:animEffect transition="in" filter="wipe(right)">
                                      <p:cBhvr>
                                        <p:cTn id="49" dur="500"/>
                                        <p:tgtEl>
                                          <p:spTgt spid="70691"/>
                                        </p:tgtEl>
                                      </p:cBhvr>
                                    </p:animEffect>
                                  </p:childTnLst>
                                </p:cTn>
                              </p:par>
                            </p:childTnLst>
                          </p:cTn>
                        </p:par>
                        <p:par>
                          <p:cTn id="50" fill="hold" nodeType="afterGroup">
                            <p:stCondLst>
                              <p:cond delay="1000"/>
                            </p:stCondLst>
                            <p:childTnLst>
                              <p:par>
                                <p:cTn id="51" presetID="22" presetClass="entr" presetSubtype="4" fill="hold" nodeType="afterEffect">
                                  <p:stCondLst>
                                    <p:cond delay="0"/>
                                  </p:stCondLst>
                                  <p:childTnLst>
                                    <p:set>
                                      <p:cBhvr>
                                        <p:cTn id="52" dur="1" fill="hold">
                                          <p:stCondLst>
                                            <p:cond delay="0"/>
                                          </p:stCondLst>
                                        </p:cTn>
                                        <p:tgtEl>
                                          <p:spTgt spid="70692"/>
                                        </p:tgtEl>
                                        <p:attrNameLst>
                                          <p:attrName>style.visibility</p:attrName>
                                        </p:attrNameLst>
                                      </p:cBhvr>
                                      <p:to>
                                        <p:strVal val="visible"/>
                                      </p:to>
                                    </p:set>
                                    <p:animEffect transition="in" filter="wipe(down)">
                                      <p:cBhvr>
                                        <p:cTn id="53" dur="500"/>
                                        <p:tgtEl>
                                          <p:spTgt spid="70692"/>
                                        </p:tgtEl>
                                      </p:cBhvr>
                                    </p:animEffect>
                                  </p:childTnLst>
                                </p:cTn>
                              </p:par>
                            </p:childTnLst>
                          </p:cTn>
                        </p:par>
                        <p:par>
                          <p:cTn id="54" fill="hold" nodeType="afterGroup">
                            <p:stCondLst>
                              <p:cond delay="1500"/>
                            </p:stCondLst>
                            <p:childTnLst>
                              <p:par>
                                <p:cTn id="55" presetID="22" presetClass="entr" presetSubtype="2" fill="hold" nodeType="afterEffect">
                                  <p:stCondLst>
                                    <p:cond delay="0"/>
                                  </p:stCondLst>
                                  <p:childTnLst>
                                    <p:set>
                                      <p:cBhvr>
                                        <p:cTn id="56" dur="1" fill="hold">
                                          <p:stCondLst>
                                            <p:cond delay="0"/>
                                          </p:stCondLst>
                                        </p:cTn>
                                        <p:tgtEl>
                                          <p:spTgt spid="70693"/>
                                        </p:tgtEl>
                                        <p:attrNameLst>
                                          <p:attrName>style.visibility</p:attrName>
                                        </p:attrNameLst>
                                      </p:cBhvr>
                                      <p:to>
                                        <p:strVal val="visible"/>
                                      </p:to>
                                    </p:set>
                                    <p:animEffect transition="in" filter="wipe(right)">
                                      <p:cBhvr>
                                        <p:cTn id="57" dur="500"/>
                                        <p:tgtEl>
                                          <p:spTgt spid="70693"/>
                                        </p:tgtEl>
                                      </p:cBhvr>
                                    </p:animEffect>
                                  </p:childTnLst>
                                </p:cTn>
                              </p:par>
                            </p:childTnLst>
                          </p:cTn>
                        </p:par>
                        <p:par>
                          <p:cTn id="58" fill="hold" nodeType="afterGroup">
                            <p:stCondLst>
                              <p:cond delay="2000"/>
                            </p:stCondLst>
                            <p:childTnLst>
                              <p:par>
                                <p:cTn id="59" presetID="22" presetClass="entr" presetSubtype="2" fill="hold" grpId="0" nodeType="afterEffect">
                                  <p:stCondLst>
                                    <p:cond delay="0"/>
                                  </p:stCondLst>
                                  <p:childTnLst>
                                    <p:set>
                                      <p:cBhvr>
                                        <p:cTn id="60" dur="1" fill="hold">
                                          <p:stCondLst>
                                            <p:cond delay="0"/>
                                          </p:stCondLst>
                                        </p:cTn>
                                        <p:tgtEl>
                                          <p:spTgt spid="70694"/>
                                        </p:tgtEl>
                                        <p:attrNameLst>
                                          <p:attrName>style.visibility</p:attrName>
                                        </p:attrNameLst>
                                      </p:cBhvr>
                                      <p:to>
                                        <p:strVal val="visible"/>
                                      </p:to>
                                    </p:set>
                                    <p:animEffect transition="in" filter="wipe(right)">
                                      <p:cBhvr>
                                        <p:cTn id="61" dur="500"/>
                                        <p:tgtEl>
                                          <p:spTgt spid="70694"/>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70716"/>
                                        </p:tgtEl>
                                        <p:attrNameLst>
                                          <p:attrName>style.visibility</p:attrName>
                                        </p:attrNameLst>
                                      </p:cBhvr>
                                      <p:to>
                                        <p:strVal val="visible"/>
                                      </p:to>
                                    </p:set>
                                    <p:animEffect transition="in" filter="slide(fromBottom)">
                                      <p:cBhvr>
                                        <p:cTn id="64" dur="500"/>
                                        <p:tgtEl>
                                          <p:spTgt spid="7071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xit" presetSubtype="4" fill="hold" grpId="0" nodeType="clickEffect">
                                  <p:stCondLst>
                                    <p:cond delay="0"/>
                                  </p:stCondLst>
                                  <p:childTnLst>
                                    <p:animEffect transition="out" filter="wipe(down)">
                                      <p:cBhvr>
                                        <p:cTn id="68" dur="500"/>
                                        <p:tgtEl>
                                          <p:spTgt spid="70671"/>
                                        </p:tgtEl>
                                      </p:cBhvr>
                                    </p:animEffect>
                                    <p:set>
                                      <p:cBhvr>
                                        <p:cTn id="69" dur="1" fill="hold">
                                          <p:stCondLst>
                                            <p:cond delay="499"/>
                                          </p:stCondLst>
                                        </p:cTn>
                                        <p:tgtEl>
                                          <p:spTgt spid="70671"/>
                                        </p:tgtEl>
                                        <p:attrNameLst>
                                          <p:attrName>style.visibility</p:attrName>
                                        </p:attrNameLst>
                                      </p:cBhvr>
                                      <p:to>
                                        <p:strVal val="hidden"/>
                                      </p:to>
                                    </p:set>
                                  </p:childTnLst>
                                </p:cTn>
                              </p:par>
                            </p:childTnLst>
                          </p:cTn>
                        </p:par>
                        <p:par>
                          <p:cTn id="70" fill="hold" nodeType="afterGroup">
                            <p:stCondLst>
                              <p:cond delay="500"/>
                            </p:stCondLst>
                            <p:childTnLst>
                              <p:par>
                                <p:cTn id="71" presetID="22" presetClass="entr" presetSubtype="2" fill="hold" nodeType="afterEffect">
                                  <p:stCondLst>
                                    <p:cond delay="0"/>
                                  </p:stCondLst>
                                  <p:childTnLst>
                                    <p:set>
                                      <p:cBhvr>
                                        <p:cTn id="72" dur="1" fill="hold">
                                          <p:stCondLst>
                                            <p:cond delay="0"/>
                                          </p:stCondLst>
                                        </p:cTn>
                                        <p:tgtEl>
                                          <p:spTgt spid="70698"/>
                                        </p:tgtEl>
                                        <p:attrNameLst>
                                          <p:attrName>style.visibility</p:attrName>
                                        </p:attrNameLst>
                                      </p:cBhvr>
                                      <p:to>
                                        <p:strVal val="visible"/>
                                      </p:to>
                                    </p:set>
                                    <p:animEffect transition="in" filter="wipe(right)">
                                      <p:cBhvr>
                                        <p:cTn id="73" dur="500"/>
                                        <p:tgtEl>
                                          <p:spTgt spid="70698"/>
                                        </p:tgtEl>
                                      </p:cBhvr>
                                    </p:animEffect>
                                  </p:childTnLst>
                                </p:cTn>
                              </p:par>
                            </p:childTnLst>
                          </p:cTn>
                        </p:par>
                        <p:par>
                          <p:cTn id="74" fill="hold" nodeType="afterGroup">
                            <p:stCondLst>
                              <p:cond delay="1000"/>
                            </p:stCondLst>
                            <p:childTnLst>
                              <p:par>
                                <p:cTn id="75" presetID="22" presetClass="entr" presetSubtype="1" fill="hold" nodeType="afterEffect">
                                  <p:stCondLst>
                                    <p:cond delay="0"/>
                                  </p:stCondLst>
                                  <p:childTnLst>
                                    <p:set>
                                      <p:cBhvr>
                                        <p:cTn id="76" dur="1" fill="hold">
                                          <p:stCondLst>
                                            <p:cond delay="0"/>
                                          </p:stCondLst>
                                        </p:cTn>
                                        <p:tgtEl>
                                          <p:spTgt spid="70697"/>
                                        </p:tgtEl>
                                        <p:attrNameLst>
                                          <p:attrName>style.visibility</p:attrName>
                                        </p:attrNameLst>
                                      </p:cBhvr>
                                      <p:to>
                                        <p:strVal val="visible"/>
                                      </p:to>
                                    </p:set>
                                    <p:animEffect transition="in" filter="wipe(up)">
                                      <p:cBhvr>
                                        <p:cTn id="77" dur="500"/>
                                        <p:tgtEl>
                                          <p:spTgt spid="70697"/>
                                        </p:tgtEl>
                                      </p:cBhvr>
                                    </p:animEffect>
                                  </p:childTnLst>
                                </p:cTn>
                              </p:par>
                            </p:childTnLst>
                          </p:cTn>
                        </p:par>
                        <p:par>
                          <p:cTn id="78" fill="hold" nodeType="afterGroup">
                            <p:stCondLst>
                              <p:cond delay="1500"/>
                            </p:stCondLst>
                            <p:childTnLst>
                              <p:par>
                                <p:cTn id="79" presetID="22" presetClass="entr" presetSubtype="2" fill="hold" nodeType="afterEffect">
                                  <p:stCondLst>
                                    <p:cond delay="0"/>
                                  </p:stCondLst>
                                  <p:childTnLst>
                                    <p:set>
                                      <p:cBhvr>
                                        <p:cTn id="80" dur="1" fill="hold">
                                          <p:stCondLst>
                                            <p:cond delay="0"/>
                                          </p:stCondLst>
                                        </p:cTn>
                                        <p:tgtEl>
                                          <p:spTgt spid="70690"/>
                                        </p:tgtEl>
                                        <p:attrNameLst>
                                          <p:attrName>style.visibility</p:attrName>
                                        </p:attrNameLst>
                                      </p:cBhvr>
                                      <p:to>
                                        <p:strVal val="visible"/>
                                      </p:to>
                                    </p:set>
                                    <p:animEffect transition="in" filter="wipe(right)">
                                      <p:cBhvr>
                                        <p:cTn id="81" dur="500"/>
                                        <p:tgtEl>
                                          <p:spTgt spid="70690"/>
                                        </p:tgtEl>
                                      </p:cBhvr>
                                    </p:animEffect>
                                  </p:childTnLst>
                                </p:cTn>
                              </p:par>
                            </p:childTnLst>
                          </p:cTn>
                        </p:par>
                        <p:par>
                          <p:cTn id="82" fill="hold" nodeType="afterGroup">
                            <p:stCondLst>
                              <p:cond delay="2000"/>
                            </p:stCondLst>
                            <p:childTnLst>
                              <p:par>
                                <p:cTn id="83" presetID="22" presetClass="entr" presetSubtype="4" fill="hold" nodeType="afterEffect">
                                  <p:stCondLst>
                                    <p:cond delay="0"/>
                                  </p:stCondLst>
                                  <p:childTnLst>
                                    <p:set>
                                      <p:cBhvr>
                                        <p:cTn id="84" dur="1" fill="hold">
                                          <p:stCondLst>
                                            <p:cond delay="0"/>
                                          </p:stCondLst>
                                        </p:cTn>
                                        <p:tgtEl>
                                          <p:spTgt spid="70699"/>
                                        </p:tgtEl>
                                        <p:attrNameLst>
                                          <p:attrName>style.visibility</p:attrName>
                                        </p:attrNameLst>
                                      </p:cBhvr>
                                      <p:to>
                                        <p:strVal val="visible"/>
                                      </p:to>
                                    </p:set>
                                    <p:animEffect transition="in" filter="wipe(down)">
                                      <p:cBhvr>
                                        <p:cTn id="85" dur="500"/>
                                        <p:tgtEl>
                                          <p:spTgt spid="70699"/>
                                        </p:tgtEl>
                                      </p:cBhvr>
                                    </p:animEffect>
                                  </p:childTnLst>
                                </p:cTn>
                              </p:par>
                            </p:childTnLst>
                          </p:cTn>
                        </p:par>
                        <p:par>
                          <p:cTn id="86" fill="hold" nodeType="afterGroup">
                            <p:stCondLst>
                              <p:cond delay="2500"/>
                            </p:stCondLst>
                            <p:childTnLst>
                              <p:par>
                                <p:cTn id="87" presetID="22" presetClass="entr" presetSubtype="8" fill="hold" nodeType="afterEffect">
                                  <p:stCondLst>
                                    <p:cond delay="0"/>
                                  </p:stCondLst>
                                  <p:childTnLst>
                                    <p:set>
                                      <p:cBhvr>
                                        <p:cTn id="88" dur="1" fill="hold">
                                          <p:stCondLst>
                                            <p:cond delay="0"/>
                                          </p:stCondLst>
                                        </p:cTn>
                                        <p:tgtEl>
                                          <p:spTgt spid="70700"/>
                                        </p:tgtEl>
                                        <p:attrNameLst>
                                          <p:attrName>style.visibility</p:attrName>
                                        </p:attrNameLst>
                                      </p:cBhvr>
                                      <p:to>
                                        <p:strVal val="visible"/>
                                      </p:to>
                                    </p:set>
                                    <p:animEffect transition="in" filter="wipe(left)">
                                      <p:cBhvr>
                                        <p:cTn id="89" dur="500"/>
                                        <p:tgtEl>
                                          <p:spTgt spid="70700"/>
                                        </p:tgtEl>
                                      </p:cBhvr>
                                    </p:animEffect>
                                  </p:childTnLst>
                                </p:cTn>
                              </p:par>
                            </p:childTnLst>
                          </p:cTn>
                        </p:par>
                        <p:par>
                          <p:cTn id="90" fill="hold" nodeType="afterGroup">
                            <p:stCondLst>
                              <p:cond delay="3000"/>
                            </p:stCondLst>
                            <p:childTnLst>
                              <p:par>
                                <p:cTn id="91" presetID="22" presetClass="entr" presetSubtype="8" fill="hold" grpId="0" nodeType="afterEffect">
                                  <p:stCondLst>
                                    <p:cond delay="0"/>
                                  </p:stCondLst>
                                  <p:childTnLst>
                                    <p:set>
                                      <p:cBhvr>
                                        <p:cTn id="92" dur="1" fill="hold">
                                          <p:stCondLst>
                                            <p:cond delay="0"/>
                                          </p:stCondLst>
                                        </p:cTn>
                                        <p:tgtEl>
                                          <p:spTgt spid="70701"/>
                                        </p:tgtEl>
                                        <p:attrNameLst>
                                          <p:attrName>style.visibility</p:attrName>
                                        </p:attrNameLst>
                                      </p:cBhvr>
                                      <p:to>
                                        <p:strVal val="visible"/>
                                      </p:to>
                                    </p:set>
                                    <p:animEffect transition="in" filter="wipe(left)">
                                      <p:cBhvr>
                                        <p:cTn id="93" dur="500"/>
                                        <p:tgtEl>
                                          <p:spTgt spid="7070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3" presetClass="entr" presetSubtype="16" fill="hold" grpId="0" nodeType="clickEffect">
                                  <p:stCondLst>
                                    <p:cond delay="0"/>
                                  </p:stCondLst>
                                  <p:childTnLst>
                                    <p:set>
                                      <p:cBhvr>
                                        <p:cTn id="97" dur="1" fill="hold">
                                          <p:stCondLst>
                                            <p:cond delay="0"/>
                                          </p:stCondLst>
                                        </p:cTn>
                                        <p:tgtEl>
                                          <p:spTgt spid="70722"/>
                                        </p:tgtEl>
                                        <p:attrNameLst>
                                          <p:attrName>style.visibility</p:attrName>
                                        </p:attrNameLst>
                                      </p:cBhvr>
                                      <p:to>
                                        <p:strVal val="visible"/>
                                      </p:to>
                                    </p:set>
                                    <p:anim calcmode="lin" valueType="num">
                                      <p:cBhvr>
                                        <p:cTn id="98" dur="500" fill="hold"/>
                                        <p:tgtEl>
                                          <p:spTgt spid="70722"/>
                                        </p:tgtEl>
                                        <p:attrNameLst>
                                          <p:attrName>ppt_w</p:attrName>
                                        </p:attrNameLst>
                                      </p:cBhvr>
                                      <p:tavLst>
                                        <p:tav tm="0">
                                          <p:val>
                                            <p:fltVal val="0"/>
                                          </p:val>
                                        </p:tav>
                                        <p:tav tm="100000">
                                          <p:val>
                                            <p:strVal val="#ppt_w"/>
                                          </p:val>
                                        </p:tav>
                                      </p:tavLst>
                                    </p:anim>
                                    <p:anim calcmode="lin" valueType="num">
                                      <p:cBhvr>
                                        <p:cTn id="99" dur="500" fill="hold"/>
                                        <p:tgtEl>
                                          <p:spTgt spid="70722"/>
                                        </p:tgtEl>
                                        <p:attrNameLst>
                                          <p:attrName>ppt_h</p:attrName>
                                        </p:attrNameLst>
                                      </p:cBhvr>
                                      <p:tavLst>
                                        <p:tav tm="0">
                                          <p:val>
                                            <p:fltVal val="0"/>
                                          </p:val>
                                        </p:tav>
                                        <p:tav tm="100000">
                                          <p:val>
                                            <p:strVal val="#ppt_h"/>
                                          </p:val>
                                        </p:tav>
                                      </p:tavLst>
                                    </p:anim>
                                  </p:childTnLst>
                                </p:cTn>
                              </p:par>
                            </p:childTnLst>
                          </p:cTn>
                        </p:par>
                        <p:par>
                          <p:cTn id="100" fill="hold" nodeType="afterGroup">
                            <p:stCondLst>
                              <p:cond delay="500"/>
                            </p:stCondLst>
                            <p:childTnLst>
                              <p:par>
                                <p:cTn id="101" presetID="22" presetClass="entr" presetSubtype="2" fill="hold" nodeType="afterEffect">
                                  <p:stCondLst>
                                    <p:cond delay="0"/>
                                  </p:stCondLst>
                                  <p:childTnLst>
                                    <p:set>
                                      <p:cBhvr>
                                        <p:cTn id="102" dur="1" fill="hold">
                                          <p:stCondLst>
                                            <p:cond delay="0"/>
                                          </p:stCondLst>
                                        </p:cTn>
                                        <p:tgtEl>
                                          <p:spTgt spid="70703"/>
                                        </p:tgtEl>
                                        <p:attrNameLst>
                                          <p:attrName>style.visibility</p:attrName>
                                        </p:attrNameLst>
                                      </p:cBhvr>
                                      <p:to>
                                        <p:strVal val="visible"/>
                                      </p:to>
                                    </p:set>
                                    <p:animEffect transition="in" filter="wipe(right)">
                                      <p:cBhvr>
                                        <p:cTn id="103" dur="500"/>
                                        <p:tgtEl>
                                          <p:spTgt spid="70703"/>
                                        </p:tgtEl>
                                      </p:cBhvr>
                                    </p:animEffect>
                                  </p:childTnLst>
                                </p:cTn>
                              </p:par>
                            </p:childTnLst>
                          </p:cTn>
                        </p:par>
                        <p:par>
                          <p:cTn id="104" fill="hold" nodeType="afterGroup">
                            <p:stCondLst>
                              <p:cond delay="1000"/>
                            </p:stCondLst>
                            <p:childTnLst>
                              <p:par>
                                <p:cTn id="105" presetID="22" presetClass="entr" presetSubtype="4" fill="hold" nodeType="afterEffect">
                                  <p:stCondLst>
                                    <p:cond delay="0"/>
                                  </p:stCondLst>
                                  <p:childTnLst>
                                    <p:set>
                                      <p:cBhvr>
                                        <p:cTn id="106" dur="1" fill="hold">
                                          <p:stCondLst>
                                            <p:cond delay="0"/>
                                          </p:stCondLst>
                                        </p:cTn>
                                        <p:tgtEl>
                                          <p:spTgt spid="70704"/>
                                        </p:tgtEl>
                                        <p:attrNameLst>
                                          <p:attrName>style.visibility</p:attrName>
                                        </p:attrNameLst>
                                      </p:cBhvr>
                                      <p:to>
                                        <p:strVal val="visible"/>
                                      </p:to>
                                    </p:set>
                                    <p:animEffect transition="in" filter="wipe(down)">
                                      <p:cBhvr>
                                        <p:cTn id="107" dur="500"/>
                                        <p:tgtEl>
                                          <p:spTgt spid="70704"/>
                                        </p:tgtEl>
                                      </p:cBhvr>
                                    </p:animEffect>
                                  </p:childTnLst>
                                </p:cTn>
                              </p:par>
                            </p:childTnLst>
                          </p:cTn>
                        </p:par>
                        <p:par>
                          <p:cTn id="108" fill="hold" nodeType="afterGroup">
                            <p:stCondLst>
                              <p:cond delay="1500"/>
                            </p:stCondLst>
                            <p:childTnLst>
                              <p:par>
                                <p:cTn id="109" presetID="22" presetClass="entr" presetSubtype="2" fill="hold" nodeType="afterEffect">
                                  <p:stCondLst>
                                    <p:cond delay="0"/>
                                  </p:stCondLst>
                                  <p:childTnLst>
                                    <p:set>
                                      <p:cBhvr>
                                        <p:cTn id="110" dur="1" fill="hold">
                                          <p:stCondLst>
                                            <p:cond delay="0"/>
                                          </p:stCondLst>
                                        </p:cTn>
                                        <p:tgtEl>
                                          <p:spTgt spid="70705"/>
                                        </p:tgtEl>
                                        <p:attrNameLst>
                                          <p:attrName>style.visibility</p:attrName>
                                        </p:attrNameLst>
                                      </p:cBhvr>
                                      <p:to>
                                        <p:strVal val="visible"/>
                                      </p:to>
                                    </p:set>
                                    <p:animEffect transition="in" filter="wipe(right)">
                                      <p:cBhvr>
                                        <p:cTn id="111" dur="500"/>
                                        <p:tgtEl>
                                          <p:spTgt spid="70705"/>
                                        </p:tgtEl>
                                      </p:cBhvr>
                                    </p:animEffect>
                                  </p:childTnLst>
                                </p:cTn>
                              </p:par>
                            </p:childTnLst>
                          </p:cTn>
                        </p:par>
                        <p:par>
                          <p:cTn id="112" fill="hold" nodeType="afterGroup">
                            <p:stCondLst>
                              <p:cond delay="2000"/>
                            </p:stCondLst>
                            <p:childTnLst>
                              <p:par>
                                <p:cTn id="113" presetID="22" presetClass="entr" presetSubtype="2" fill="hold" grpId="0" nodeType="afterEffect">
                                  <p:stCondLst>
                                    <p:cond delay="0"/>
                                  </p:stCondLst>
                                  <p:childTnLst>
                                    <p:set>
                                      <p:cBhvr>
                                        <p:cTn id="114" dur="1" fill="hold">
                                          <p:stCondLst>
                                            <p:cond delay="0"/>
                                          </p:stCondLst>
                                        </p:cTn>
                                        <p:tgtEl>
                                          <p:spTgt spid="70702"/>
                                        </p:tgtEl>
                                        <p:attrNameLst>
                                          <p:attrName>style.visibility</p:attrName>
                                        </p:attrNameLst>
                                      </p:cBhvr>
                                      <p:to>
                                        <p:strVal val="visible"/>
                                      </p:to>
                                    </p:set>
                                    <p:animEffect transition="in" filter="wipe(right)">
                                      <p:cBhvr>
                                        <p:cTn id="115" dur="500"/>
                                        <p:tgtEl>
                                          <p:spTgt spid="70702"/>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xit" presetSubtype="4" fill="hold" grpId="0" nodeType="clickEffect">
                                  <p:stCondLst>
                                    <p:cond delay="0"/>
                                  </p:stCondLst>
                                  <p:childTnLst>
                                    <p:animEffect transition="out" filter="wipe(down)">
                                      <p:cBhvr>
                                        <p:cTn id="119" dur="500"/>
                                        <p:tgtEl>
                                          <p:spTgt spid="70672"/>
                                        </p:tgtEl>
                                      </p:cBhvr>
                                    </p:animEffect>
                                    <p:set>
                                      <p:cBhvr>
                                        <p:cTn id="120" dur="1" fill="hold">
                                          <p:stCondLst>
                                            <p:cond delay="499"/>
                                          </p:stCondLst>
                                        </p:cTn>
                                        <p:tgtEl>
                                          <p:spTgt spid="70672"/>
                                        </p:tgtEl>
                                        <p:attrNameLst>
                                          <p:attrName>style.visibility</p:attrName>
                                        </p:attrNameLst>
                                      </p:cBhvr>
                                      <p:to>
                                        <p:strVal val="hidden"/>
                                      </p:to>
                                    </p:set>
                                  </p:childTnLst>
                                </p:cTn>
                              </p:par>
                            </p:childTnLst>
                          </p:cTn>
                        </p:par>
                        <p:par>
                          <p:cTn id="121" fill="hold" nodeType="afterGroup">
                            <p:stCondLst>
                              <p:cond delay="500"/>
                            </p:stCondLst>
                            <p:childTnLst>
                              <p:par>
                                <p:cTn id="122" presetID="22" presetClass="entr" presetSubtype="2" fill="hold" nodeType="afterEffect">
                                  <p:stCondLst>
                                    <p:cond delay="0"/>
                                  </p:stCondLst>
                                  <p:childTnLst>
                                    <p:set>
                                      <p:cBhvr>
                                        <p:cTn id="123" dur="1" fill="hold">
                                          <p:stCondLst>
                                            <p:cond delay="0"/>
                                          </p:stCondLst>
                                        </p:cTn>
                                        <p:tgtEl>
                                          <p:spTgt spid="70696"/>
                                        </p:tgtEl>
                                        <p:attrNameLst>
                                          <p:attrName>style.visibility</p:attrName>
                                        </p:attrNameLst>
                                      </p:cBhvr>
                                      <p:to>
                                        <p:strVal val="visible"/>
                                      </p:to>
                                    </p:set>
                                    <p:animEffect transition="in" filter="wipe(right)">
                                      <p:cBhvr>
                                        <p:cTn id="124" dur="500"/>
                                        <p:tgtEl>
                                          <p:spTgt spid="70696"/>
                                        </p:tgtEl>
                                      </p:cBhvr>
                                    </p:animEffect>
                                  </p:childTnLst>
                                </p:cTn>
                              </p:par>
                            </p:childTnLst>
                          </p:cTn>
                        </p:par>
                        <p:par>
                          <p:cTn id="125" fill="hold" nodeType="afterGroup">
                            <p:stCondLst>
                              <p:cond delay="1000"/>
                            </p:stCondLst>
                            <p:childTnLst>
                              <p:par>
                                <p:cTn id="126" presetID="22" presetClass="entr" presetSubtype="1" fill="hold" nodeType="afterEffect">
                                  <p:stCondLst>
                                    <p:cond delay="0"/>
                                  </p:stCondLst>
                                  <p:childTnLst>
                                    <p:set>
                                      <p:cBhvr>
                                        <p:cTn id="127" dur="1" fill="hold">
                                          <p:stCondLst>
                                            <p:cond delay="0"/>
                                          </p:stCondLst>
                                        </p:cTn>
                                        <p:tgtEl>
                                          <p:spTgt spid="70695"/>
                                        </p:tgtEl>
                                        <p:attrNameLst>
                                          <p:attrName>style.visibility</p:attrName>
                                        </p:attrNameLst>
                                      </p:cBhvr>
                                      <p:to>
                                        <p:strVal val="visible"/>
                                      </p:to>
                                    </p:set>
                                    <p:animEffect transition="in" filter="wipe(up)">
                                      <p:cBhvr>
                                        <p:cTn id="128" dur="500"/>
                                        <p:tgtEl>
                                          <p:spTgt spid="70695"/>
                                        </p:tgtEl>
                                      </p:cBhvr>
                                    </p:animEffect>
                                  </p:childTnLst>
                                </p:cTn>
                              </p:par>
                            </p:childTnLst>
                          </p:cTn>
                        </p:par>
                        <p:par>
                          <p:cTn id="129" fill="hold" nodeType="afterGroup">
                            <p:stCondLst>
                              <p:cond delay="1500"/>
                            </p:stCondLst>
                            <p:childTnLst>
                              <p:par>
                                <p:cTn id="130" presetID="22" presetClass="entr" presetSubtype="2" fill="hold" nodeType="afterEffect">
                                  <p:stCondLst>
                                    <p:cond delay="0"/>
                                  </p:stCondLst>
                                  <p:childTnLst>
                                    <p:set>
                                      <p:cBhvr>
                                        <p:cTn id="131" dur="1" fill="hold">
                                          <p:stCondLst>
                                            <p:cond delay="0"/>
                                          </p:stCondLst>
                                        </p:cTn>
                                        <p:tgtEl>
                                          <p:spTgt spid="70682"/>
                                        </p:tgtEl>
                                        <p:attrNameLst>
                                          <p:attrName>style.visibility</p:attrName>
                                        </p:attrNameLst>
                                      </p:cBhvr>
                                      <p:to>
                                        <p:strVal val="visible"/>
                                      </p:to>
                                    </p:set>
                                    <p:animEffect transition="in" filter="wipe(right)">
                                      <p:cBhvr>
                                        <p:cTn id="132" dur="500"/>
                                        <p:tgtEl>
                                          <p:spTgt spid="70682"/>
                                        </p:tgtEl>
                                      </p:cBhvr>
                                    </p:animEffect>
                                  </p:childTnLst>
                                </p:cTn>
                              </p:par>
                            </p:childTnLst>
                          </p:cTn>
                        </p:par>
                        <p:par>
                          <p:cTn id="133" fill="hold" nodeType="afterGroup">
                            <p:stCondLst>
                              <p:cond delay="2000"/>
                            </p:stCondLst>
                            <p:childTnLst>
                              <p:par>
                                <p:cTn id="134" presetID="22" presetClass="entr" presetSubtype="4" fill="hold" nodeType="afterEffect">
                                  <p:stCondLst>
                                    <p:cond delay="0"/>
                                  </p:stCondLst>
                                  <p:childTnLst>
                                    <p:set>
                                      <p:cBhvr>
                                        <p:cTn id="135" dur="1" fill="hold">
                                          <p:stCondLst>
                                            <p:cond delay="0"/>
                                          </p:stCondLst>
                                        </p:cTn>
                                        <p:tgtEl>
                                          <p:spTgt spid="70709"/>
                                        </p:tgtEl>
                                        <p:attrNameLst>
                                          <p:attrName>style.visibility</p:attrName>
                                        </p:attrNameLst>
                                      </p:cBhvr>
                                      <p:to>
                                        <p:strVal val="visible"/>
                                      </p:to>
                                    </p:set>
                                    <p:animEffect transition="in" filter="wipe(down)">
                                      <p:cBhvr>
                                        <p:cTn id="136" dur="500"/>
                                        <p:tgtEl>
                                          <p:spTgt spid="70709"/>
                                        </p:tgtEl>
                                      </p:cBhvr>
                                    </p:animEffect>
                                  </p:childTnLst>
                                </p:cTn>
                              </p:par>
                            </p:childTnLst>
                          </p:cTn>
                        </p:par>
                        <p:par>
                          <p:cTn id="137" fill="hold" nodeType="afterGroup">
                            <p:stCondLst>
                              <p:cond delay="2500"/>
                            </p:stCondLst>
                            <p:childTnLst>
                              <p:par>
                                <p:cTn id="138" presetID="22" presetClass="entr" presetSubtype="8" fill="hold" nodeType="afterEffect">
                                  <p:stCondLst>
                                    <p:cond delay="0"/>
                                  </p:stCondLst>
                                  <p:childTnLst>
                                    <p:set>
                                      <p:cBhvr>
                                        <p:cTn id="139" dur="1" fill="hold">
                                          <p:stCondLst>
                                            <p:cond delay="0"/>
                                          </p:stCondLst>
                                        </p:cTn>
                                        <p:tgtEl>
                                          <p:spTgt spid="70710"/>
                                        </p:tgtEl>
                                        <p:attrNameLst>
                                          <p:attrName>style.visibility</p:attrName>
                                        </p:attrNameLst>
                                      </p:cBhvr>
                                      <p:to>
                                        <p:strVal val="visible"/>
                                      </p:to>
                                    </p:set>
                                    <p:animEffect transition="in" filter="wipe(left)">
                                      <p:cBhvr>
                                        <p:cTn id="140" dur="500"/>
                                        <p:tgtEl>
                                          <p:spTgt spid="70710"/>
                                        </p:tgtEl>
                                      </p:cBhvr>
                                    </p:animEffect>
                                  </p:childTnLst>
                                </p:cTn>
                              </p:par>
                            </p:childTnLst>
                          </p:cTn>
                        </p:par>
                        <p:par>
                          <p:cTn id="141" fill="hold" nodeType="afterGroup">
                            <p:stCondLst>
                              <p:cond delay="3000"/>
                            </p:stCondLst>
                            <p:childTnLst>
                              <p:par>
                                <p:cTn id="142" presetID="22" presetClass="entr" presetSubtype="8" fill="hold" grpId="0" nodeType="afterEffect">
                                  <p:stCondLst>
                                    <p:cond delay="0"/>
                                  </p:stCondLst>
                                  <p:childTnLst>
                                    <p:set>
                                      <p:cBhvr>
                                        <p:cTn id="143" dur="1" fill="hold">
                                          <p:stCondLst>
                                            <p:cond delay="0"/>
                                          </p:stCondLst>
                                        </p:cTn>
                                        <p:tgtEl>
                                          <p:spTgt spid="70711"/>
                                        </p:tgtEl>
                                        <p:attrNameLst>
                                          <p:attrName>style.visibility</p:attrName>
                                        </p:attrNameLst>
                                      </p:cBhvr>
                                      <p:to>
                                        <p:strVal val="visible"/>
                                      </p:to>
                                    </p:set>
                                    <p:animEffect transition="in" filter="wipe(left)">
                                      <p:cBhvr>
                                        <p:cTn id="144" dur="500"/>
                                        <p:tgtEl>
                                          <p:spTgt spid="70711"/>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3" presetClass="entr" presetSubtype="32" fill="hold" nodeType="clickEffect">
                                  <p:stCondLst>
                                    <p:cond delay="0"/>
                                  </p:stCondLst>
                                  <p:childTnLst>
                                    <p:set>
                                      <p:cBhvr>
                                        <p:cTn id="148" dur="1" fill="hold">
                                          <p:stCondLst>
                                            <p:cond delay="0"/>
                                          </p:stCondLst>
                                        </p:cTn>
                                        <p:tgtEl>
                                          <p:spTgt spid="70712"/>
                                        </p:tgtEl>
                                        <p:attrNameLst>
                                          <p:attrName>style.visibility</p:attrName>
                                        </p:attrNameLst>
                                      </p:cBhvr>
                                      <p:to>
                                        <p:strVal val="visible"/>
                                      </p:to>
                                    </p:set>
                                    <p:animEffect transition="in" filter="plus(out)">
                                      <p:cBhvr>
                                        <p:cTn id="149" dur="500"/>
                                        <p:tgtEl>
                                          <p:spTgt spid="70712"/>
                                        </p:tgtEl>
                                      </p:cBhvr>
                                    </p:animEffect>
                                  </p:childTnLst>
                                </p:cTn>
                              </p:par>
                            </p:childTnLst>
                          </p:cTn>
                        </p:par>
                        <p:par>
                          <p:cTn id="150" fill="hold" nodeType="afterGroup">
                            <p:stCondLst>
                              <p:cond delay="500"/>
                            </p:stCondLst>
                            <p:childTnLst>
                              <p:par>
                                <p:cTn id="151" presetID="22" presetClass="entr" presetSubtype="8" fill="hold" nodeType="afterEffect">
                                  <p:stCondLst>
                                    <p:cond delay="0"/>
                                  </p:stCondLst>
                                  <p:childTnLst>
                                    <p:set>
                                      <p:cBhvr>
                                        <p:cTn id="152" dur="1" fill="hold">
                                          <p:stCondLst>
                                            <p:cond delay="0"/>
                                          </p:stCondLst>
                                        </p:cTn>
                                        <p:tgtEl>
                                          <p:spTgt spid="70714"/>
                                        </p:tgtEl>
                                        <p:attrNameLst>
                                          <p:attrName>style.visibility</p:attrName>
                                        </p:attrNameLst>
                                      </p:cBhvr>
                                      <p:to>
                                        <p:strVal val="visible"/>
                                      </p:to>
                                    </p:set>
                                    <p:animEffect transition="in" filter="wipe(left)">
                                      <p:cBhvr>
                                        <p:cTn id="153" dur="500"/>
                                        <p:tgtEl>
                                          <p:spTgt spid="70714"/>
                                        </p:tgtEl>
                                      </p:cBhvr>
                                    </p:animEffect>
                                  </p:childTnLst>
                                </p:cTn>
                              </p:par>
                            </p:childTnLst>
                          </p:cTn>
                        </p:par>
                        <p:par>
                          <p:cTn id="154" fill="hold" nodeType="afterGroup">
                            <p:stCondLst>
                              <p:cond delay="1000"/>
                            </p:stCondLst>
                            <p:childTnLst>
                              <p:par>
                                <p:cTn id="155" presetID="12" presetClass="entr" presetSubtype="8" fill="hold" nodeType="afterEffect">
                                  <p:stCondLst>
                                    <p:cond delay="0"/>
                                  </p:stCondLst>
                                  <p:childTnLst>
                                    <p:set>
                                      <p:cBhvr>
                                        <p:cTn id="156" dur="1" fill="hold">
                                          <p:stCondLst>
                                            <p:cond delay="0"/>
                                          </p:stCondLst>
                                        </p:cTn>
                                        <p:tgtEl>
                                          <p:spTgt spid="70715"/>
                                        </p:tgtEl>
                                        <p:attrNameLst>
                                          <p:attrName>style.visibility</p:attrName>
                                        </p:attrNameLst>
                                      </p:cBhvr>
                                      <p:to>
                                        <p:strVal val="visible"/>
                                      </p:to>
                                    </p:set>
                                    <p:animEffect transition="in" filter="slide(fromLeft)">
                                      <p:cBhvr>
                                        <p:cTn id="157" dur="500"/>
                                        <p:tgtEl>
                                          <p:spTgt spid="70715"/>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3" presetClass="entr" presetSubtype="16" fill="hold" grpId="0" nodeType="clickEffect">
                                  <p:stCondLst>
                                    <p:cond delay="0"/>
                                  </p:stCondLst>
                                  <p:childTnLst>
                                    <p:set>
                                      <p:cBhvr>
                                        <p:cTn id="161" dur="1" fill="hold">
                                          <p:stCondLst>
                                            <p:cond delay="0"/>
                                          </p:stCondLst>
                                        </p:cTn>
                                        <p:tgtEl>
                                          <p:spTgt spid="70717"/>
                                        </p:tgtEl>
                                        <p:attrNameLst>
                                          <p:attrName>style.visibility</p:attrName>
                                        </p:attrNameLst>
                                      </p:cBhvr>
                                      <p:to>
                                        <p:strVal val="visible"/>
                                      </p:to>
                                    </p:set>
                                    <p:anim calcmode="lin" valueType="num">
                                      <p:cBhvr>
                                        <p:cTn id="162" dur="500" fill="hold"/>
                                        <p:tgtEl>
                                          <p:spTgt spid="70717"/>
                                        </p:tgtEl>
                                        <p:attrNameLst>
                                          <p:attrName>ppt_w</p:attrName>
                                        </p:attrNameLst>
                                      </p:cBhvr>
                                      <p:tavLst>
                                        <p:tav tm="0">
                                          <p:val>
                                            <p:fltVal val="0"/>
                                          </p:val>
                                        </p:tav>
                                        <p:tav tm="100000">
                                          <p:val>
                                            <p:strVal val="#ppt_w"/>
                                          </p:val>
                                        </p:tav>
                                      </p:tavLst>
                                    </p:anim>
                                    <p:anim calcmode="lin" valueType="num">
                                      <p:cBhvr>
                                        <p:cTn id="163" dur="500" fill="hold"/>
                                        <p:tgtEl>
                                          <p:spTgt spid="70717"/>
                                        </p:tgtEl>
                                        <p:attrNameLst>
                                          <p:attrName>ppt_h</p:attrName>
                                        </p:attrNameLst>
                                      </p:cBhvr>
                                      <p:tavLst>
                                        <p:tav tm="0">
                                          <p:val>
                                            <p:fltVal val="0"/>
                                          </p:val>
                                        </p:tav>
                                        <p:tav tm="100000">
                                          <p:val>
                                            <p:strVal val="#ppt_h"/>
                                          </p:val>
                                        </p:tav>
                                      </p:tavLst>
                                    </p:anim>
                                  </p:childTnLst>
                                </p:cTn>
                              </p:par>
                            </p:childTnLst>
                          </p:cTn>
                        </p:par>
                        <p:par>
                          <p:cTn id="164" fill="hold" nodeType="afterGroup">
                            <p:stCondLst>
                              <p:cond delay="500"/>
                            </p:stCondLst>
                            <p:childTnLst>
                              <p:par>
                                <p:cTn id="165" presetID="22" presetClass="entr" presetSubtype="2" fill="hold" nodeType="afterEffect">
                                  <p:stCondLst>
                                    <p:cond delay="0"/>
                                  </p:stCondLst>
                                  <p:childTnLst>
                                    <p:set>
                                      <p:cBhvr>
                                        <p:cTn id="166" dur="1" fill="hold">
                                          <p:stCondLst>
                                            <p:cond delay="0"/>
                                          </p:stCondLst>
                                        </p:cTn>
                                        <p:tgtEl>
                                          <p:spTgt spid="70718"/>
                                        </p:tgtEl>
                                        <p:attrNameLst>
                                          <p:attrName>style.visibility</p:attrName>
                                        </p:attrNameLst>
                                      </p:cBhvr>
                                      <p:to>
                                        <p:strVal val="visible"/>
                                      </p:to>
                                    </p:set>
                                    <p:animEffect transition="in" filter="wipe(right)">
                                      <p:cBhvr>
                                        <p:cTn id="167" dur="500"/>
                                        <p:tgtEl>
                                          <p:spTgt spid="70718"/>
                                        </p:tgtEl>
                                      </p:cBhvr>
                                    </p:animEffect>
                                  </p:childTnLst>
                                </p:cTn>
                              </p:par>
                            </p:childTnLst>
                          </p:cTn>
                        </p:par>
                        <p:par>
                          <p:cTn id="168" fill="hold" nodeType="afterGroup">
                            <p:stCondLst>
                              <p:cond delay="1000"/>
                            </p:stCondLst>
                            <p:childTnLst>
                              <p:par>
                                <p:cTn id="169" presetID="22" presetClass="entr" presetSubtype="1" fill="hold" nodeType="afterEffect">
                                  <p:stCondLst>
                                    <p:cond delay="0"/>
                                  </p:stCondLst>
                                  <p:childTnLst>
                                    <p:set>
                                      <p:cBhvr>
                                        <p:cTn id="170" dur="1" fill="hold">
                                          <p:stCondLst>
                                            <p:cond delay="0"/>
                                          </p:stCondLst>
                                        </p:cTn>
                                        <p:tgtEl>
                                          <p:spTgt spid="70719"/>
                                        </p:tgtEl>
                                        <p:attrNameLst>
                                          <p:attrName>style.visibility</p:attrName>
                                        </p:attrNameLst>
                                      </p:cBhvr>
                                      <p:to>
                                        <p:strVal val="visible"/>
                                      </p:to>
                                    </p:set>
                                    <p:animEffect transition="in" filter="wipe(up)">
                                      <p:cBhvr>
                                        <p:cTn id="171" dur="500"/>
                                        <p:tgtEl>
                                          <p:spTgt spid="70719"/>
                                        </p:tgtEl>
                                      </p:cBhvr>
                                    </p:animEffect>
                                  </p:childTnLst>
                                </p:cTn>
                              </p:par>
                            </p:childTnLst>
                          </p:cTn>
                        </p:par>
                        <p:par>
                          <p:cTn id="172" fill="hold" nodeType="afterGroup">
                            <p:stCondLst>
                              <p:cond delay="1500"/>
                            </p:stCondLst>
                            <p:childTnLst>
                              <p:par>
                                <p:cTn id="173" presetID="23" presetClass="entr" presetSubtype="16" fill="hold" grpId="0" nodeType="afterEffect">
                                  <p:stCondLst>
                                    <p:cond delay="0"/>
                                  </p:stCondLst>
                                  <p:childTnLst>
                                    <p:set>
                                      <p:cBhvr>
                                        <p:cTn id="174" dur="1" fill="hold">
                                          <p:stCondLst>
                                            <p:cond delay="0"/>
                                          </p:stCondLst>
                                        </p:cTn>
                                        <p:tgtEl>
                                          <p:spTgt spid="70720"/>
                                        </p:tgtEl>
                                        <p:attrNameLst>
                                          <p:attrName>style.visibility</p:attrName>
                                        </p:attrNameLst>
                                      </p:cBhvr>
                                      <p:to>
                                        <p:strVal val="visible"/>
                                      </p:to>
                                    </p:set>
                                    <p:anim calcmode="lin" valueType="num">
                                      <p:cBhvr>
                                        <p:cTn id="175" dur="500" fill="hold"/>
                                        <p:tgtEl>
                                          <p:spTgt spid="70720"/>
                                        </p:tgtEl>
                                        <p:attrNameLst>
                                          <p:attrName>ppt_w</p:attrName>
                                        </p:attrNameLst>
                                      </p:cBhvr>
                                      <p:tavLst>
                                        <p:tav tm="0">
                                          <p:val>
                                            <p:fltVal val="0"/>
                                          </p:val>
                                        </p:tav>
                                        <p:tav tm="100000">
                                          <p:val>
                                            <p:strVal val="#ppt_w"/>
                                          </p:val>
                                        </p:tav>
                                      </p:tavLst>
                                    </p:anim>
                                    <p:anim calcmode="lin" valueType="num">
                                      <p:cBhvr>
                                        <p:cTn id="176" dur="500" fill="hold"/>
                                        <p:tgtEl>
                                          <p:spTgt spid="70720"/>
                                        </p:tgtEl>
                                        <p:attrNameLst>
                                          <p:attrName>ppt_h</p:attrName>
                                        </p:attrNameLst>
                                      </p:cBhvr>
                                      <p:tavLst>
                                        <p:tav tm="0">
                                          <p:val>
                                            <p:fltVal val="0"/>
                                          </p:val>
                                        </p:tav>
                                        <p:tav tm="100000">
                                          <p:val>
                                            <p:strVal val="#ppt_h"/>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3" presetClass="entr" presetSubtype="16" fill="hold" grpId="0" nodeType="clickEffect">
                                  <p:stCondLst>
                                    <p:cond delay="0"/>
                                  </p:stCondLst>
                                  <p:childTnLst>
                                    <p:set>
                                      <p:cBhvr>
                                        <p:cTn id="180" dur="1" fill="hold">
                                          <p:stCondLst>
                                            <p:cond delay="0"/>
                                          </p:stCondLst>
                                        </p:cTn>
                                        <p:tgtEl>
                                          <p:spTgt spid="70723"/>
                                        </p:tgtEl>
                                        <p:attrNameLst>
                                          <p:attrName>style.visibility</p:attrName>
                                        </p:attrNameLst>
                                      </p:cBhvr>
                                      <p:to>
                                        <p:strVal val="visible"/>
                                      </p:to>
                                    </p:set>
                                    <p:anim calcmode="lin" valueType="num">
                                      <p:cBhvr>
                                        <p:cTn id="181" dur="500" fill="hold"/>
                                        <p:tgtEl>
                                          <p:spTgt spid="70723"/>
                                        </p:tgtEl>
                                        <p:attrNameLst>
                                          <p:attrName>ppt_w</p:attrName>
                                        </p:attrNameLst>
                                      </p:cBhvr>
                                      <p:tavLst>
                                        <p:tav tm="0">
                                          <p:val>
                                            <p:fltVal val="0"/>
                                          </p:val>
                                        </p:tav>
                                        <p:tav tm="100000">
                                          <p:val>
                                            <p:strVal val="#ppt_w"/>
                                          </p:val>
                                        </p:tav>
                                      </p:tavLst>
                                    </p:anim>
                                    <p:anim calcmode="lin" valueType="num">
                                      <p:cBhvr>
                                        <p:cTn id="182" dur="500" fill="hold"/>
                                        <p:tgtEl>
                                          <p:spTgt spid="70723"/>
                                        </p:tgtEl>
                                        <p:attrNameLst>
                                          <p:attrName>ppt_h</p:attrName>
                                        </p:attrNameLst>
                                      </p:cBhvr>
                                      <p:tavLst>
                                        <p:tav tm="0">
                                          <p:val>
                                            <p:fltVal val="0"/>
                                          </p:val>
                                        </p:tav>
                                        <p:tav tm="100000">
                                          <p:val>
                                            <p:strVal val="#ppt_h"/>
                                          </p:val>
                                        </p:tav>
                                      </p:tavLst>
                                    </p:anim>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2" fill="hold" nodeType="clickEffect">
                                  <p:stCondLst>
                                    <p:cond delay="0"/>
                                  </p:stCondLst>
                                  <p:childTnLst>
                                    <p:set>
                                      <p:cBhvr>
                                        <p:cTn id="186" dur="1" fill="hold">
                                          <p:stCondLst>
                                            <p:cond delay="0"/>
                                          </p:stCondLst>
                                        </p:cTn>
                                        <p:tgtEl>
                                          <p:spTgt spid="70724"/>
                                        </p:tgtEl>
                                        <p:attrNameLst>
                                          <p:attrName>style.visibility</p:attrName>
                                        </p:attrNameLst>
                                      </p:cBhvr>
                                      <p:to>
                                        <p:strVal val="visible"/>
                                      </p:to>
                                    </p:set>
                                    <p:animEffect transition="in" filter="wipe(right)">
                                      <p:cBhvr>
                                        <p:cTn id="187" dur="500"/>
                                        <p:tgtEl>
                                          <p:spTgt spid="70724"/>
                                        </p:tgtEl>
                                      </p:cBhvr>
                                    </p:animEffect>
                                  </p:childTnLst>
                                </p:cTn>
                              </p:par>
                            </p:childTnLst>
                          </p:cTn>
                        </p:par>
                        <p:par>
                          <p:cTn id="188" fill="hold" nodeType="afterGroup">
                            <p:stCondLst>
                              <p:cond delay="500"/>
                            </p:stCondLst>
                            <p:childTnLst>
                              <p:par>
                                <p:cTn id="189" presetID="22" presetClass="entr" presetSubtype="4" fill="hold" nodeType="afterEffect">
                                  <p:stCondLst>
                                    <p:cond delay="0"/>
                                  </p:stCondLst>
                                  <p:childTnLst>
                                    <p:set>
                                      <p:cBhvr>
                                        <p:cTn id="190" dur="1" fill="hold">
                                          <p:stCondLst>
                                            <p:cond delay="0"/>
                                          </p:stCondLst>
                                        </p:cTn>
                                        <p:tgtEl>
                                          <p:spTgt spid="70725"/>
                                        </p:tgtEl>
                                        <p:attrNameLst>
                                          <p:attrName>style.visibility</p:attrName>
                                        </p:attrNameLst>
                                      </p:cBhvr>
                                      <p:to>
                                        <p:strVal val="visible"/>
                                      </p:to>
                                    </p:set>
                                    <p:animEffect transition="in" filter="wipe(down)">
                                      <p:cBhvr>
                                        <p:cTn id="191" dur="500"/>
                                        <p:tgtEl>
                                          <p:spTgt spid="70725"/>
                                        </p:tgtEl>
                                      </p:cBhvr>
                                    </p:animEffect>
                                  </p:childTnLst>
                                </p:cTn>
                              </p:par>
                            </p:childTnLst>
                          </p:cTn>
                        </p:par>
                        <p:par>
                          <p:cTn id="192" fill="hold" nodeType="afterGroup">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70726"/>
                                        </p:tgtEl>
                                        <p:attrNameLst>
                                          <p:attrName>style.visibility</p:attrName>
                                        </p:attrNameLst>
                                      </p:cBhvr>
                                      <p:to>
                                        <p:strVal val="visible"/>
                                      </p:to>
                                    </p:set>
                                    <p:animEffect transition="in" filter="wipe(right)">
                                      <p:cBhvr>
                                        <p:cTn id="195" dur="500"/>
                                        <p:tgtEl>
                                          <p:spTgt spid="70726"/>
                                        </p:tgtEl>
                                      </p:cBhvr>
                                    </p:animEffect>
                                  </p:childTnLst>
                                </p:cTn>
                              </p:par>
                            </p:childTnLst>
                          </p:cTn>
                        </p:par>
                        <p:par>
                          <p:cTn id="196" fill="hold" nodeType="afterGroup">
                            <p:stCondLst>
                              <p:cond delay="1500"/>
                            </p:stCondLst>
                            <p:childTnLst>
                              <p:par>
                                <p:cTn id="197" presetID="22" presetClass="entr" presetSubtype="2" fill="hold" grpId="0" nodeType="afterEffect">
                                  <p:stCondLst>
                                    <p:cond delay="0"/>
                                  </p:stCondLst>
                                  <p:childTnLst>
                                    <p:set>
                                      <p:cBhvr>
                                        <p:cTn id="198" dur="1" fill="hold">
                                          <p:stCondLst>
                                            <p:cond delay="0"/>
                                          </p:stCondLst>
                                        </p:cTn>
                                        <p:tgtEl>
                                          <p:spTgt spid="70727"/>
                                        </p:tgtEl>
                                        <p:attrNameLst>
                                          <p:attrName>style.visibility</p:attrName>
                                        </p:attrNameLst>
                                      </p:cBhvr>
                                      <p:to>
                                        <p:strVal val="visible"/>
                                      </p:to>
                                    </p:set>
                                    <p:animEffect transition="in" filter="wipe(right)">
                                      <p:cBhvr>
                                        <p:cTn id="199" dur="500"/>
                                        <p:tgtEl>
                                          <p:spTgt spid="7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70" grpId="0"/>
      <p:bldP spid="70671" grpId="0"/>
      <p:bldP spid="70672" grpId="0"/>
      <p:bldP spid="70674" grpId="0"/>
      <p:bldP spid="70685" grpId="0"/>
      <p:bldP spid="70686" grpId="0"/>
      <p:bldP spid="70694" grpId="0"/>
      <p:bldP spid="70701" grpId="0"/>
      <p:bldP spid="70702" grpId="0"/>
      <p:bldP spid="70711" grpId="0"/>
      <p:bldP spid="70716" grpId="0"/>
      <p:bldP spid="70717" grpId="0"/>
      <p:bldP spid="70720" grpId="0"/>
      <p:bldP spid="70721" grpId="0"/>
      <p:bldP spid="70722" grpId="0"/>
      <p:bldP spid="70723" grpId="0"/>
      <p:bldP spid="70727"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31C9E2D-F0F0-41E7-AFD0-861EEAA96558}"/>
              </a:ext>
            </a:extLst>
          </p:cNvPr>
          <p:cNvSpPr>
            <a:spLocks noGrp="1" noChangeArrowheads="1"/>
          </p:cNvSpPr>
          <p:nvPr>
            <p:ph type="title"/>
          </p:nvPr>
        </p:nvSpPr>
        <p:spPr>
          <a:xfrm>
            <a:off x="755650" y="549275"/>
            <a:ext cx="8229600" cy="647700"/>
          </a:xfrm>
        </p:spPr>
        <p:txBody>
          <a:bodyPr/>
          <a:lstStyle/>
          <a:p>
            <a:pPr eaLnBrk="1" hangingPunct="1"/>
            <a:r>
              <a:rPr lang="en-US" altLang="zh-CN" sz="1800" b="1"/>
              <a:t>VLAN</a:t>
            </a:r>
            <a:r>
              <a:rPr lang="zh-CN" altLang="en-US" sz="1800" b="1"/>
              <a:t>支持</a:t>
            </a:r>
          </a:p>
        </p:txBody>
      </p:sp>
      <p:sp>
        <p:nvSpPr>
          <p:cNvPr id="72707" name="Rectangle 4">
            <a:extLst>
              <a:ext uri="{FF2B5EF4-FFF2-40B4-BE49-F238E27FC236}">
                <a16:creationId xmlns:a16="http://schemas.microsoft.com/office/drawing/2014/main" id="{13A36621-C580-4C5B-A8E9-03A5B4865749}"/>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sp>
        <p:nvSpPr>
          <p:cNvPr id="72708" name="Line 5">
            <a:extLst>
              <a:ext uri="{FF2B5EF4-FFF2-40B4-BE49-F238E27FC236}">
                <a16:creationId xmlns:a16="http://schemas.microsoft.com/office/drawing/2014/main" id="{5E8F3F28-A81B-438D-ACA0-EAFA2AD7A82B}"/>
              </a:ext>
            </a:extLst>
          </p:cNvPr>
          <p:cNvSpPr>
            <a:spLocks noChangeShapeType="1"/>
          </p:cNvSpPr>
          <p:nvPr/>
        </p:nvSpPr>
        <p:spPr bwMode="auto">
          <a:xfrm>
            <a:off x="0" y="3716338"/>
            <a:ext cx="9144000" cy="0"/>
          </a:xfrm>
          <a:prstGeom prst="line">
            <a:avLst/>
          </a:prstGeom>
          <a:noFill/>
          <a:ln w="9525" cap="rnd">
            <a:solidFill>
              <a:schemeClr val="folHlink"/>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2709" name="Picture 6" descr="vlan switch">
            <a:extLst>
              <a:ext uri="{FF2B5EF4-FFF2-40B4-BE49-F238E27FC236}">
                <a16:creationId xmlns:a16="http://schemas.microsoft.com/office/drawing/2014/main" id="{FDEC3022-DA5D-45B8-9963-6959E6335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73238"/>
            <a:ext cx="2233613"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0" name="Picture 7" descr="路由">
            <a:extLst>
              <a:ext uri="{FF2B5EF4-FFF2-40B4-BE49-F238E27FC236}">
                <a16:creationId xmlns:a16="http://schemas.microsoft.com/office/drawing/2014/main" id="{B6260500-5881-4D37-94DA-4E9FFF38A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1916113"/>
            <a:ext cx="14398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1" name="Text Box 8">
            <a:extLst>
              <a:ext uri="{FF2B5EF4-FFF2-40B4-BE49-F238E27FC236}">
                <a16:creationId xmlns:a16="http://schemas.microsoft.com/office/drawing/2014/main" id="{FA9251AB-C422-4A4E-997C-66F0E9AFF8EC}"/>
              </a:ext>
            </a:extLst>
          </p:cNvPr>
          <p:cNvSpPr txBox="1">
            <a:spLocks noChangeArrowheads="1"/>
          </p:cNvSpPr>
          <p:nvPr/>
        </p:nvSpPr>
        <p:spPr bwMode="auto">
          <a:xfrm>
            <a:off x="1908175" y="2781300"/>
            <a:ext cx="1495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支持</a:t>
            </a:r>
            <a:r>
              <a:rPr lang="en-US" altLang="zh-CN" sz="1200"/>
              <a:t>VLAN</a:t>
            </a:r>
            <a:r>
              <a:rPr lang="zh-CN" altLang="en-US" sz="1200"/>
              <a:t>的交换机</a:t>
            </a:r>
          </a:p>
        </p:txBody>
      </p:sp>
      <p:sp>
        <p:nvSpPr>
          <p:cNvPr id="71689" name="Oval 9">
            <a:extLst>
              <a:ext uri="{FF2B5EF4-FFF2-40B4-BE49-F238E27FC236}">
                <a16:creationId xmlns:a16="http://schemas.microsoft.com/office/drawing/2014/main" id="{162B166D-A953-44DA-B441-FC8D444C2694}"/>
              </a:ext>
            </a:extLst>
          </p:cNvPr>
          <p:cNvSpPr>
            <a:spLocks noChangeArrowheads="1"/>
          </p:cNvSpPr>
          <p:nvPr/>
        </p:nvSpPr>
        <p:spPr bwMode="auto">
          <a:xfrm>
            <a:off x="1547813" y="1773238"/>
            <a:ext cx="2016125" cy="503237"/>
          </a:xfrm>
          <a:prstGeom prst="ellipse">
            <a:avLst/>
          </a:prstGeom>
          <a:solidFill>
            <a:schemeClr val="bg1">
              <a:alpha val="0"/>
            </a:schemeClr>
          </a:solidFill>
          <a:ln w="9525" algn="ctr">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71690" name="Oval 10">
            <a:extLst>
              <a:ext uri="{FF2B5EF4-FFF2-40B4-BE49-F238E27FC236}">
                <a16:creationId xmlns:a16="http://schemas.microsoft.com/office/drawing/2014/main" id="{5741FE8A-B6DA-4625-BE43-289653EB7400}"/>
              </a:ext>
            </a:extLst>
          </p:cNvPr>
          <p:cNvSpPr>
            <a:spLocks noChangeArrowheads="1"/>
          </p:cNvSpPr>
          <p:nvPr/>
        </p:nvSpPr>
        <p:spPr bwMode="auto">
          <a:xfrm>
            <a:off x="1547813" y="2276475"/>
            <a:ext cx="2016125" cy="503238"/>
          </a:xfrm>
          <a:prstGeom prst="ellipse">
            <a:avLst/>
          </a:prstGeom>
          <a:solidFill>
            <a:schemeClr val="bg1">
              <a:alpha val="0"/>
            </a:schemeClr>
          </a:solidFill>
          <a:ln w="9525"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cxnSp>
        <p:nvCxnSpPr>
          <p:cNvPr id="71692" name="AutoShape 12">
            <a:extLst>
              <a:ext uri="{FF2B5EF4-FFF2-40B4-BE49-F238E27FC236}">
                <a16:creationId xmlns:a16="http://schemas.microsoft.com/office/drawing/2014/main" id="{A05B9E82-981F-4975-95A9-E83DF58D485A}"/>
              </a:ext>
            </a:extLst>
          </p:cNvPr>
          <p:cNvCxnSpPr>
            <a:cxnSpLocks noChangeShapeType="1"/>
            <a:stCxn id="71689" idx="2"/>
          </p:cNvCxnSpPr>
          <p:nvPr/>
        </p:nvCxnSpPr>
        <p:spPr bwMode="auto">
          <a:xfrm rot="10800000" flipH="1">
            <a:off x="1547813" y="1412875"/>
            <a:ext cx="215900" cy="612775"/>
          </a:xfrm>
          <a:prstGeom prst="curvedConnector4">
            <a:avLst>
              <a:gd name="adj1" fmla="val -105884"/>
              <a:gd name="adj2" fmla="val 70468"/>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694" name="Text Box 14">
            <a:extLst>
              <a:ext uri="{FF2B5EF4-FFF2-40B4-BE49-F238E27FC236}">
                <a16:creationId xmlns:a16="http://schemas.microsoft.com/office/drawing/2014/main" id="{3ED82951-0ADA-45DE-BD51-41C78ED5A70B}"/>
              </a:ext>
            </a:extLst>
          </p:cNvPr>
          <p:cNvSpPr txBox="1">
            <a:spLocks noChangeArrowheads="1"/>
          </p:cNvSpPr>
          <p:nvPr/>
        </p:nvSpPr>
        <p:spPr bwMode="auto">
          <a:xfrm>
            <a:off x="1692275" y="1268413"/>
            <a:ext cx="665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VLAN1</a:t>
            </a:r>
          </a:p>
        </p:txBody>
      </p:sp>
      <p:cxnSp>
        <p:nvCxnSpPr>
          <p:cNvPr id="71696" name="AutoShape 16">
            <a:extLst>
              <a:ext uri="{FF2B5EF4-FFF2-40B4-BE49-F238E27FC236}">
                <a16:creationId xmlns:a16="http://schemas.microsoft.com/office/drawing/2014/main" id="{19BDDD53-124B-4957-8AEB-E5324E867465}"/>
              </a:ext>
            </a:extLst>
          </p:cNvPr>
          <p:cNvCxnSpPr>
            <a:cxnSpLocks noChangeShapeType="1"/>
            <a:stCxn id="71690" idx="2"/>
          </p:cNvCxnSpPr>
          <p:nvPr/>
        </p:nvCxnSpPr>
        <p:spPr bwMode="auto">
          <a:xfrm rot="10800000" flipH="1" flipV="1">
            <a:off x="1547813" y="2528888"/>
            <a:ext cx="215900" cy="684212"/>
          </a:xfrm>
          <a:prstGeom prst="curvedConnector4">
            <a:avLst>
              <a:gd name="adj1" fmla="val -105884"/>
              <a:gd name="adj2" fmla="val 6821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697" name="Text Box 17">
            <a:extLst>
              <a:ext uri="{FF2B5EF4-FFF2-40B4-BE49-F238E27FC236}">
                <a16:creationId xmlns:a16="http://schemas.microsoft.com/office/drawing/2014/main" id="{630E4021-A215-4A2D-9EA9-64627B901EDF}"/>
              </a:ext>
            </a:extLst>
          </p:cNvPr>
          <p:cNvSpPr txBox="1">
            <a:spLocks noChangeArrowheads="1"/>
          </p:cNvSpPr>
          <p:nvPr/>
        </p:nvSpPr>
        <p:spPr bwMode="auto">
          <a:xfrm>
            <a:off x="1692275" y="3068638"/>
            <a:ext cx="665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VLAN2</a:t>
            </a:r>
          </a:p>
        </p:txBody>
      </p:sp>
      <p:sp>
        <p:nvSpPr>
          <p:cNvPr id="71698" name="Line 18">
            <a:extLst>
              <a:ext uri="{FF2B5EF4-FFF2-40B4-BE49-F238E27FC236}">
                <a16:creationId xmlns:a16="http://schemas.microsoft.com/office/drawing/2014/main" id="{D7DF5A49-D2A4-47A4-B380-7514168997D9}"/>
              </a:ext>
            </a:extLst>
          </p:cNvPr>
          <p:cNvSpPr>
            <a:spLocks noChangeShapeType="1"/>
          </p:cNvSpPr>
          <p:nvPr/>
        </p:nvSpPr>
        <p:spPr bwMode="auto">
          <a:xfrm>
            <a:off x="3563938" y="2133600"/>
            <a:ext cx="2520950" cy="0"/>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9" name="Text Box 19">
            <a:extLst>
              <a:ext uri="{FF2B5EF4-FFF2-40B4-BE49-F238E27FC236}">
                <a16:creationId xmlns:a16="http://schemas.microsoft.com/office/drawing/2014/main" id="{667EC22F-FE8C-4D95-B3E6-EC81B7461B84}"/>
              </a:ext>
            </a:extLst>
          </p:cNvPr>
          <p:cNvSpPr txBox="1">
            <a:spLocks noChangeArrowheads="1"/>
          </p:cNvSpPr>
          <p:nvPr/>
        </p:nvSpPr>
        <p:spPr bwMode="auto">
          <a:xfrm>
            <a:off x="3606800" y="1844675"/>
            <a:ext cx="7254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Trunk</a:t>
            </a:r>
            <a:r>
              <a:rPr lang="zh-CN" altLang="en-US" sz="1200"/>
              <a:t>口</a:t>
            </a:r>
          </a:p>
        </p:txBody>
      </p:sp>
      <p:sp>
        <p:nvSpPr>
          <p:cNvPr id="71700" name="Text Box 20">
            <a:extLst>
              <a:ext uri="{FF2B5EF4-FFF2-40B4-BE49-F238E27FC236}">
                <a16:creationId xmlns:a16="http://schemas.microsoft.com/office/drawing/2014/main" id="{19C57D26-3AB5-4270-8507-3B1DE360DBA6}"/>
              </a:ext>
            </a:extLst>
          </p:cNvPr>
          <p:cNvSpPr txBox="1">
            <a:spLocks noChangeArrowheads="1"/>
          </p:cNvSpPr>
          <p:nvPr/>
        </p:nvSpPr>
        <p:spPr bwMode="auto">
          <a:xfrm>
            <a:off x="5435600" y="1844675"/>
            <a:ext cx="7254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Trunk</a:t>
            </a:r>
            <a:r>
              <a:rPr lang="zh-CN" altLang="en-US" sz="1200"/>
              <a:t>口</a:t>
            </a:r>
          </a:p>
        </p:txBody>
      </p:sp>
      <p:sp>
        <p:nvSpPr>
          <p:cNvPr id="71701" name="Line 21">
            <a:extLst>
              <a:ext uri="{FF2B5EF4-FFF2-40B4-BE49-F238E27FC236}">
                <a16:creationId xmlns:a16="http://schemas.microsoft.com/office/drawing/2014/main" id="{D64D3443-4544-41EE-9220-2DCF1A0BE320}"/>
              </a:ext>
            </a:extLst>
          </p:cNvPr>
          <p:cNvSpPr>
            <a:spLocks noChangeShapeType="1"/>
          </p:cNvSpPr>
          <p:nvPr/>
        </p:nvSpPr>
        <p:spPr bwMode="auto">
          <a:xfrm>
            <a:off x="3419475" y="1916113"/>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2" name="Line 22">
            <a:extLst>
              <a:ext uri="{FF2B5EF4-FFF2-40B4-BE49-F238E27FC236}">
                <a16:creationId xmlns:a16="http://schemas.microsoft.com/office/drawing/2014/main" id="{8E3F6216-A36D-4771-AB2E-C84D50B120B7}"/>
              </a:ext>
            </a:extLst>
          </p:cNvPr>
          <p:cNvSpPr>
            <a:spLocks noChangeShapeType="1"/>
          </p:cNvSpPr>
          <p:nvPr/>
        </p:nvSpPr>
        <p:spPr bwMode="auto">
          <a:xfrm>
            <a:off x="3563938" y="1916113"/>
            <a:ext cx="0" cy="144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3" name="Line 23">
            <a:extLst>
              <a:ext uri="{FF2B5EF4-FFF2-40B4-BE49-F238E27FC236}">
                <a16:creationId xmlns:a16="http://schemas.microsoft.com/office/drawing/2014/main" id="{755B5C3D-17BA-4EB2-87F3-7DA47F6405D4}"/>
              </a:ext>
            </a:extLst>
          </p:cNvPr>
          <p:cNvSpPr>
            <a:spLocks noChangeShapeType="1"/>
          </p:cNvSpPr>
          <p:nvPr/>
        </p:nvSpPr>
        <p:spPr bwMode="auto">
          <a:xfrm>
            <a:off x="3563938" y="2060575"/>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4" name="Line 24">
            <a:extLst>
              <a:ext uri="{FF2B5EF4-FFF2-40B4-BE49-F238E27FC236}">
                <a16:creationId xmlns:a16="http://schemas.microsoft.com/office/drawing/2014/main" id="{5EB9AFBF-2DA1-401F-841F-B4307E00FE63}"/>
              </a:ext>
            </a:extLst>
          </p:cNvPr>
          <p:cNvSpPr>
            <a:spLocks noChangeShapeType="1"/>
          </p:cNvSpPr>
          <p:nvPr/>
        </p:nvSpPr>
        <p:spPr bwMode="auto">
          <a:xfrm flipH="1">
            <a:off x="3563938" y="2205038"/>
            <a:ext cx="25209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5" name="Line 25">
            <a:extLst>
              <a:ext uri="{FF2B5EF4-FFF2-40B4-BE49-F238E27FC236}">
                <a16:creationId xmlns:a16="http://schemas.microsoft.com/office/drawing/2014/main" id="{D08BBE60-C644-429E-8A70-0AC274A246FA}"/>
              </a:ext>
            </a:extLst>
          </p:cNvPr>
          <p:cNvSpPr>
            <a:spLocks noChangeShapeType="1"/>
          </p:cNvSpPr>
          <p:nvPr/>
        </p:nvSpPr>
        <p:spPr bwMode="auto">
          <a:xfrm>
            <a:off x="3563938" y="2205038"/>
            <a:ext cx="0" cy="431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06" name="Line 26">
            <a:extLst>
              <a:ext uri="{FF2B5EF4-FFF2-40B4-BE49-F238E27FC236}">
                <a16:creationId xmlns:a16="http://schemas.microsoft.com/office/drawing/2014/main" id="{26CBA1AB-C838-453B-B068-628B71E2780C}"/>
              </a:ext>
            </a:extLst>
          </p:cNvPr>
          <p:cNvSpPr>
            <a:spLocks noChangeShapeType="1"/>
          </p:cNvSpPr>
          <p:nvPr/>
        </p:nvSpPr>
        <p:spPr bwMode="auto">
          <a:xfrm flipH="1">
            <a:off x="3419475" y="2636838"/>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1707" name="Picture 27" descr="墙">
            <a:extLst>
              <a:ext uri="{FF2B5EF4-FFF2-40B4-BE49-F238E27FC236}">
                <a16:creationId xmlns:a16="http://schemas.microsoft.com/office/drawing/2014/main" id="{29C1C542-C267-4340-91F0-D95575AE144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3438" y="1341438"/>
            <a:ext cx="388937"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09" name="Text Box 29">
            <a:extLst>
              <a:ext uri="{FF2B5EF4-FFF2-40B4-BE49-F238E27FC236}">
                <a16:creationId xmlns:a16="http://schemas.microsoft.com/office/drawing/2014/main" id="{38C35E66-C612-4BA4-9DD3-0BD0F8A3022C}"/>
              </a:ext>
            </a:extLst>
          </p:cNvPr>
          <p:cNvSpPr txBox="1">
            <a:spLocks noChangeArrowheads="1"/>
          </p:cNvSpPr>
          <p:nvPr/>
        </p:nvSpPr>
        <p:spPr bwMode="auto">
          <a:xfrm>
            <a:off x="3348038" y="3357563"/>
            <a:ext cx="2605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同一交换机的不同</a:t>
            </a:r>
            <a:r>
              <a:rPr lang="en-US" altLang="zh-CN" sz="1400"/>
              <a:t>VLAN</a:t>
            </a:r>
            <a:r>
              <a:rPr lang="zh-CN" altLang="en-US" sz="1400"/>
              <a:t>间通讯</a:t>
            </a:r>
          </a:p>
        </p:txBody>
      </p:sp>
      <p:sp>
        <p:nvSpPr>
          <p:cNvPr id="71710" name="Text Box 30">
            <a:extLst>
              <a:ext uri="{FF2B5EF4-FFF2-40B4-BE49-F238E27FC236}">
                <a16:creationId xmlns:a16="http://schemas.microsoft.com/office/drawing/2014/main" id="{3FFB1B57-ECB2-4E89-8E72-065A99A62392}"/>
              </a:ext>
            </a:extLst>
          </p:cNvPr>
          <p:cNvSpPr txBox="1">
            <a:spLocks noChangeArrowheads="1"/>
          </p:cNvSpPr>
          <p:nvPr/>
        </p:nvSpPr>
        <p:spPr bwMode="auto">
          <a:xfrm>
            <a:off x="4862513" y="1196975"/>
            <a:ext cx="16398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防火墙要支持</a:t>
            </a:r>
            <a:r>
              <a:rPr lang="en-US" altLang="zh-CN" sz="1200"/>
              <a:t>Trunk</a:t>
            </a:r>
            <a:r>
              <a:rPr lang="zh-CN" altLang="en-US" sz="1200"/>
              <a:t>口</a:t>
            </a:r>
          </a:p>
        </p:txBody>
      </p:sp>
      <p:sp>
        <p:nvSpPr>
          <p:cNvPr id="71711" name="Line 31">
            <a:extLst>
              <a:ext uri="{FF2B5EF4-FFF2-40B4-BE49-F238E27FC236}">
                <a16:creationId xmlns:a16="http://schemas.microsoft.com/office/drawing/2014/main" id="{EA3CA274-E991-4F3E-A68C-BD4A07080D4A}"/>
              </a:ext>
            </a:extLst>
          </p:cNvPr>
          <p:cNvSpPr>
            <a:spLocks noChangeShapeType="1"/>
          </p:cNvSpPr>
          <p:nvPr/>
        </p:nvSpPr>
        <p:spPr bwMode="auto">
          <a:xfrm flipV="1">
            <a:off x="4859338" y="1484313"/>
            <a:ext cx="288925"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72731" name="Picture 32" descr="vlan switch">
            <a:extLst>
              <a:ext uri="{FF2B5EF4-FFF2-40B4-BE49-F238E27FC236}">
                <a16:creationId xmlns:a16="http://schemas.microsoft.com/office/drawing/2014/main" id="{21780A89-0849-4C08-A857-C11B08158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4581525"/>
            <a:ext cx="2233613"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32" name="Text Box 34">
            <a:extLst>
              <a:ext uri="{FF2B5EF4-FFF2-40B4-BE49-F238E27FC236}">
                <a16:creationId xmlns:a16="http://schemas.microsoft.com/office/drawing/2014/main" id="{169108F2-0B04-43B8-9207-769ECBE01BCF}"/>
              </a:ext>
            </a:extLst>
          </p:cNvPr>
          <p:cNvSpPr txBox="1">
            <a:spLocks noChangeArrowheads="1"/>
          </p:cNvSpPr>
          <p:nvPr/>
        </p:nvSpPr>
        <p:spPr bwMode="auto">
          <a:xfrm>
            <a:off x="2085975" y="5661025"/>
            <a:ext cx="7159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Switch1</a:t>
            </a:r>
          </a:p>
        </p:txBody>
      </p:sp>
      <p:sp>
        <p:nvSpPr>
          <p:cNvPr id="72733" name="Text Box 35">
            <a:extLst>
              <a:ext uri="{FF2B5EF4-FFF2-40B4-BE49-F238E27FC236}">
                <a16:creationId xmlns:a16="http://schemas.microsoft.com/office/drawing/2014/main" id="{E1E4764B-8A9E-4F10-92F8-2E75C11BE5B2}"/>
              </a:ext>
            </a:extLst>
          </p:cNvPr>
          <p:cNvSpPr txBox="1">
            <a:spLocks noChangeArrowheads="1"/>
          </p:cNvSpPr>
          <p:nvPr/>
        </p:nvSpPr>
        <p:spPr bwMode="auto">
          <a:xfrm>
            <a:off x="6804025" y="5589588"/>
            <a:ext cx="715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Switch2</a:t>
            </a:r>
          </a:p>
        </p:txBody>
      </p:sp>
      <p:pic>
        <p:nvPicPr>
          <p:cNvPr id="72734" name="Picture 36" descr="v s 2">
            <a:extLst>
              <a:ext uri="{FF2B5EF4-FFF2-40B4-BE49-F238E27FC236}">
                <a16:creationId xmlns:a16="http://schemas.microsoft.com/office/drawing/2014/main" id="{5D615D0A-6955-48DF-B013-0877F6428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581525"/>
            <a:ext cx="219075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7" name="Oval 37">
            <a:extLst>
              <a:ext uri="{FF2B5EF4-FFF2-40B4-BE49-F238E27FC236}">
                <a16:creationId xmlns:a16="http://schemas.microsoft.com/office/drawing/2014/main" id="{C0EFA09A-0920-41E8-8A63-F5426E2817CB}"/>
              </a:ext>
            </a:extLst>
          </p:cNvPr>
          <p:cNvSpPr>
            <a:spLocks noChangeArrowheads="1"/>
          </p:cNvSpPr>
          <p:nvPr/>
        </p:nvSpPr>
        <p:spPr bwMode="auto">
          <a:xfrm>
            <a:off x="1476375" y="4652963"/>
            <a:ext cx="6696075" cy="360362"/>
          </a:xfrm>
          <a:prstGeom prst="ellipse">
            <a:avLst/>
          </a:prstGeom>
          <a:solidFill>
            <a:schemeClr val="bg1">
              <a:alpha val="0"/>
            </a:schemeClr>
          </a:solidFill>
          <a:ln w="9525" algn="ctr">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cxnSp>
        <p:nvCxnSpPr>
          <p:cNvPr id="71718" name="AutoShape 38">
            <a:extLst>
              <a:ext uri="{FF2B5EF4-FFF2-40B4-BE49-F238E27FC236}">
                <a16:creationId xmlns:a16="http://schemas.microsoft.com/office/drawing/2014/main" id="{5603EB7F-9EF0-462F-9401-1B314692CA55}"/>
              </a:ext>
            </a:extLst>
          </p:cNvPr>
          <p:cNvCxnSpPr>
            <a:cxnSpLocks noChangeShapeType="1"/>
          </p:cNvCxnSpPr>
          <p:nvPr/>
        </p:nvCxnSpPr>
        <p:spPr bwMode="auto">
          <a:xfrm rot="10800000" flipH="1">
            <a:off x="1476375" y="4221163"/>
            <a:ext cx="215900" cy="612775"/>
          </a:xfrm>
          <a:prstGeom prst="curvedConnector4">
            <a:avLst>
              <a:gd name="adj1" fmla="val -105884"/>
              <a:gd name="adj2" fmla="val 70468"/>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19" name="Text Box 39">
            <a:extLst>
              <a:ext uri="{FF2B5EF4-FFF2-40B4-BE49-F238E27FC236}">
                <a16:creationId xmlns:a16="http://schemas.microsoft.com/office/drawing/2014/main" id="{74234DC5-A438-4009-AA2D-4C91B4808367}"/>
              </a:ext>
            </a:extLst>
          </p:cNvPr>
          <p:cNvSpPr txBox="1">
            <a:spLocks noChangeArrowheads="1"/>
          </p:cNvSpPr>
          <p:nvPr/>
        </p:nvSpPr>
        <p:spPr bwMode="auto">
          <a:xfrm>
            <a:off x="1619250" y="4005263"/>
            <a:ext cx="665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VLAN1</a:t>
            </a:r>
          </a:p>
        </p:txBody>
      </p:sp>
      <p:sp>
        <p:nvSpPr>
          <p:cNvPr id="71720" name="Oval 40">
            <a:extLst>
              <a:ext uri="{FF2B5EF4-FFF2-40B4-BE49-F238E27FC236}">
                <a16:creationId xmlns:a16="http://schemas.microsoft.com/office/drawing/2014/main" id="{D2189194-F60A-4E2C-938B-F1F501B9DCEE}"/>
              </a:ext>
            </a:extLst>
          </p:cNvPr>
          <p:cNvSpPr>
            <a:spLocks noChangeArrowheads="1"/>
          </p:cNvSpPr>
          <p:nvPr/>
        </p:nvSpPr>
        <p:spPr bwMode="auto">
          <a:xfrm>
            <a:off x="1476375" y="5157788"/>
            <a:ext cx="6767513" cy="358775"/>
          </a:xfrm>
          <a:prstGeom prst="ellipse">
            <a:avLst/>
          </a:prstGeom>
          <a:solidFill>
            <a:schemeClr val="bg1">
              <a:alpha val="0"/>
            </a:schemeClr>
          </a:solidFill>
          <a:ln w="9525" algn="ctr">
            <a:solidFill>
              <a:srgbClr val="008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cxnSp>
        <p:nvCxnSpPr>
          <p:cNvPr id="71721" name="AutoShape 41">
            <a:extLst>
              <a:ext uri="{FF2B5EF4-FFF2-40B4-BE49-F238E27FC236}">
                <a16:creationId xmlns:a16="http://schemas.microsoft.com/office/drawing/2014/main" id="{EDB3FDB8-C881-4814-9CBB-C1A76CC2727B}"/>
              </a:ext>
            </a:extLst>
          </p:cNvPr>
          <p:cNvCxnSpPr>
            <a:cxnSpLocks noChangeShapeType="1"/>
          </p:cNvCxnSpPr>
          <p:nvPr/>
        </p:nvCxnSpPr>
        <p:spPr bwMode="auto">
          <a:xfrm rot="10800000" flipH="1" flipV="1">
            <a:off x="1476375" y="5300663"/>
            <a:ext cx="215900" cy="684212"/>
          </a:xfrm>
          <a:prstGeom prst="curvedConnector4">
            <a:avLst>
              <a:gd name="adj1" fmla="val -105884"/>
              <a:gd name="adj2" fmla="val 68213"/>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722" name="Text Box 42">
            <a:extLst>
              <a:ext uri="{FF2B5EF4-FFF2-40B4-BE49-F238E27FC236}">
                <a16:creationId xmlns:a16="http://schemas.microsoft.com/office/drawing/2014/main" id="{2235BD8E-5E38-4DD7-BAA8-72A2CCB24B0E}"/>
              </a:ext>
            </a:extLst>
          </p:cNvPr>
          <p:cNvSpPr txBox="1">
            <a:spLocks noChangeArrowheads="1"/>
          </p:cNvSpPr>
          <p:nvPr/>
        </p:nvSpPr>
        <p:spPr bwMode="auto">
          <a:xfrm>
            <a:off x="1619250" y="5949950"/>
            <a:ext cx="6651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VLAN2</a:t>
            </a:r>
          </a:p>
        </p:txBody>
      </p:sp>
      <p:sp>
        <p:nvSpPr>
          <p:cNvPr id="71723" name="Line 43">
            <a:extLst>
              <a:ext uri="{FF2B5EF4-FFF2-40B4-BE49-F238E27FC236}">
                <a16:creationId xmlns:a16="http://schemas.microsoft.com/office/drawing/2014/main" id="{B570280A-4BCB-4DE7-A5DC-94A703BC4C16}"/>
              </a:ext>
            </a:extLst>
          </p:cNvPr>
          <p:cNvSpPr>
            <a:spLocks noChangeShapeType="1"/>
          </p:cNvSpPr>
          <p:nvPr/>
        </p:nvSpPr>
        <p:spPr bwMode="auto">
          <a:xfrm flipV="1">
            <a:off x="3492500" y="4868863"/>
            <a:ext cx="2735263" cy="73025"/>
          </a:xfrm>
          <a:prstGeom prst="line">
            <a:avLst/>
          </a:prstGeom>
          <a:noFill/>
          <a:ln w="381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4" name="Line 44">
            <a:extLst>
              <a:ext uri="{FF2B5EF4-FFF2-40B4-BE49-F238E27FC236}">
                <a16:creationId xmlns:a16="http://schemas.microsoft.com/office/drawing/2014/main" id="{BEF96FF3-186D-477C-B6E5-B58D19DDA53E}"/>
              </a:ext>
            </a:extLst>
          </p:cNvPr>
          <p:cNvSpPr>
            <a:spLocks noChangeShapeType="1"/>
          </p:cNvSpPr>
          <p:nvPr/>
        </p:nvSpPr>
        <p:spPr bwMode="auto">
          <a:xfrm flipV="1">
            <a:off x="3492500" y="4797425"/>
            <a:ext cx="2663825" cy="714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5" name="Line 45">
            <a:extLst>
              <a:ext uri="{FF2B5EF4-FFF2-40B4-BE49-F238E27FC236}">
                <a16:creationId xmlns:a16="http://schemas.microsoft.com/office/drawing/2014/main" id="{8BD61F95-F6DF-4A3B-8131-13F48321876F}"/>
              </a:ext>
            </a:extLst>
          </p:cNvPr>
          <p:cNvSpPr>
            <a:spLocks noChangeShapeType="1"/>
          </p:cNvSpPr>
          <p:nvPr/>
        </p:nvSpPr>
        <p:spPr bwMode="auto">
          <a:xfrm flipH="1">
            <a:off x="3492500" y="4941888"/>
            <a:ext cx="2663825" cy="714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26" name="Text Box 46">
            <a:extLst>
              <a:ext uri="{FF2B5EF4-FFF2-40B4-BE49-F238E27FC236}">
                <a16:creationId xmlns:a16="http://schemas.microsoft.com/office/drawing/2014/main" id="{F6C231EC-A248-4111-AAEA-CE3C186B8C4B}"/>
              </a:ext>
            </a:extLst>
          </p:cNvPr>
          <p:cNvSpPr txBox="1">
            <a:spLocks noChangeArrowheads="1"/>
          </p:cNvSpPr>
          <p:nvPr/>
        </p:nvSpPr>
        <p:spPr bwMode="auto">
          <a:xfrm>
            <a:off x="3276600" y="4581525"/>
            <a:ext cx="7254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Trunk</a:t>
            </a:r>
            <a:r>
              <a:rPr lang="zh-CN" altLang="en-US" sz="1200"/>
              <a:t>口</a:t>
            </a:r>
          </a:p>
        </p:txBody>
      </p:sp>
      <p:sp>
        <p:nvSpPr>
          <p:cNvPr id="71727" name="Text Box 47">
            <a:extLst>
              <a:ext uri="{FF2B5EF4-FFF2-40B4-BE49-F238E27FC236}">
                <a16:creationId xmlns:a16="http://schemas.microsoft.com/office/drawing/2014/main" id="{E6CACEDD-86F6-4F91-BAD7-D252AD3A1B47}"/>
              </a:ext>
            </a:extLst>
          </p:cNvPr>
          <p:cNvSpPr txBox="1">
            <a:spLocks noChangeArrowheads="1"/>
          </p:cNvSpPr>
          <p:nvPr/>
        </p:nvSpPr>
        <p:spPr bwMode="auto">
          <a:xfrm>
            <a:off x="5724525" y="4508500"/>
            <a:ext cx="7254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Trunk</a:t>
            </a:r>
            <a:r>
              <a:rPr lang="zh-CN" altLang="en-US" sz="1200"/>
              <a:t>口</a:t>
            </a:r>
          </a:p>
        </p:txBody>
      </p:sp>
      <p:sp>
        <p:nvSpPr>
          <p:cNvPr id="71728" name="Text Box 48">
            <a:extLst>
              <a:ext uri="{FF2B5EF4-FFF2-40B4-BE49-F238E27FC236}">
                <a16:creationId xmlns:a16="http://schemas.microsoft.com/office/drawing/2014/main" id="{084F6288-30DA-49CA-9E4A-0258757533B3}"/>
              </a:ext>
            </a:extLst>
          </p:cNvPr>
          <p:cNvSpPr txBox="1">
            <a:spLocks noChangeArrowheads="1"/>
          </p:cNvSpPr>
          <p:nvPr/>
        </p:nvSpPr>
        <p:spPr bwMode="auto">
          <a:xfrm>
            <a:off x="3348038" y="6381750"/>
            <a:ext cx="26050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不同交换机的同一</a:t>
            </a:r>
            <a:r>
              <a:rPr lang="en-US" altLang="zh-CN" sz="1400"/>
              <a:t>VLAN</a:t>
            </a:r>
            <a:r>
              <a:rPr lang="zh-CN" altLang="en-US" sz="1400"/>
              <a:t>间通讯</a:t>
            </a:r>
          </a:p>
        </p:txBody>
      </p:sp>
      <p:pic>
        <p:nvPicPr>
          <p:cNvPr id="71729" name="Picture 49" descr="墙">
            <a:extLst>
              <a:ext uri="{FF2B5EF4-FFF2-40B4-BE49-F238E27FC236}">
                <a16:creationId xmlns:a16="http://schemas.microsoft.com/office/drawing/2014/main" id="{47C15555-BBAC-4F56-9CC3-9DB34A1FB5F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4076700"/>
            <a:ext cx="388938"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0" name="Line 50">
            <a:extLst>
              <a:ext uri="{FF2B5EF4-FFF2-40B4-BE49-F238E27FC236}">
                <a16:creationId xmlns:a16="http://schemas.microsoft.com/office/drawing/2014/main" id="{8C9A4A29-7E4B-409D-AAC6-FDCD850F2ED6}"/>
              </a:ext>
            </a:extLst>
          </p:cNvPr>
          <p:cNvSpPr>
            <a:spLocks noChangeShapeType="1"/>
          </p:cNvSpPr>
          <p:nvPr/>
        </p:nvSpPr>
        <p:spPr bwMode="auto">
          <a:xfrm flipV="1">
            <a:off x="4787900" y="4149725"/>
            <a:ext cx="288925" cy="28892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31" name="Text Box 51">
            <a:extLst>
              <a:ext uri="{FF2B5EF4-FFF2-40B4-BE49-F238E27FC236}">
                <a16:creationId xmlns:a16="http://schemas.microsoft.com/office/drawing/2014/main" id="{CB0954B8-5222-4D3E-AE1A-2CAE250DFDF7}"/>
              </a:ext>
            </a:extLst>
          </p:cNvPr>
          <p:cNvSpPr txBox="1">
            <a:spLocks noChangeArrowheads="1"/>
          </p:cNvSpPr>
          <p:nvPr/>
        </p:nvSpPr>
        <p:spPr bwMode="auto">
          <a:xfrm>
            <a:off x="5003800" y="4005263"/>
            <a:ext cx="16398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防火墙要支持</a:t>
            </a:r>
            <a:r>
              <a:rPr lang="en-US" altLang="zh-CN" sz="1200"/>
              <a:t>Trunk</a:t>
            </a:r>
            <a:r>
              <a:rPr lang="zh-CN" altLang="en-US" sz="1200"/>
              <a:t>口</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1689"/>
                                        </p:tgtEl>
                                        <p:attrNameLst>
                                          <p:attrName>style.visibility</p:attrName>
                                        </p:attrNameLst>
                                      </p:cBhvr>
                                      <p:to>
                                        <p:strVal val="visible"/>
                                      </p:to>
                                    </p:set>
                                    <p:anim calcmode="lin" valueType="num">
                                      <p:cBhvr>
                                        <p:cTn id="7" dur="500" fill="hold"/>
                                        <p:tgtEl>
                                          <p:spTgt spid="71689"/>
                                        </p:tgtEl>
                                        <p:attrNameLst>
                                          <p:attrName>ppt_w</p:attrName>
                                        </p:attrNameLst>
                                      </p:cBhvr>
                                      <p:tavLst>
                                        <p:tav tm="0">
                                          <p:val>
                                            <p:fltVal val="0"/>
                                          </p:val>
                                        </p:tav>
                                        <p:tav tm="100000">
                                          <p:val>
                                            <p:strVal val="#ppt_w"/>
                                          </p:val>
                                        </p:tav>
                                      </p:tavLst>
                                    </p:anim>
                                    <p:anim calcmode="lin" valueType="num">
                                      <p:cBhvr>
                                        <p:cTn id="8" dur="500" fill="hold"/>
                                        <p:tgtEl>
                                          <p:spTgt spid="71689"/>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71692"/>
                                        </p:tgtEl>
                                        <p:attrNameLst>
                                          <p:attrName>style.visibility</p:attrName>
                                        </p:attrNameLst>
                                      </p:cBhvr>
                                      <p:to>
                                        <p:strVal val="visible"/>
                                      </p:to>
                                    </p:set>
                                    <p:anim calcmode="lin" valueType="num">
                                      <p:cBhvr>
                                        <p:cTn id="11" dur="500" fill="hold"/>
                                        <p:tgtEl>
                                          <p:spTgt spid="71692"/>
                                        </p:tgtEl>
                                        <p:attrNameLst>
                                          <p:attrName>ppt_w</p:attrName>
                                        </p:attrNameLst>
                                      </p:cBhvr>
                                      <p:tavLst>
                                        <p:tav tm="0">
                                          <p:val>
                                            <p:fltVal val="0"/>
                                          </p:val>
                                        </p:tav>
                                        <p:tav tm="100000">
                                          <p:val>
                                            <p:strVal val="#ppt_w"/>
                                          </p:val>
                                        </p:tav>
                                      </p:tavLst>
                                    </p:anim>
                                    <p:anim calcmode="lin" valueType="num">
                                      <p:cBhvr>
                                        <p:cTn id="12" dur="500" fill="hold"/>
                                        <p:tgtEl>
                                          <p:spTgt spid="71692"/>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1694"/>
                                        </p:tgtEl>
                                        <p:attrNameLst>
                                          <p:attrName>style.visibility</p:attrName>
                                        </p:attrNameLst>
                                      </p:cBhvr>
                                      <p:to>
                                        <p:strVal val="visible"/>
                                      </p:to>
                                    </p:set>
                                    <p:anim calcmode="lin" valueType="num">
                                      <p:cBhvr>
                                        <p:cTn id="15" dur="500" fill="hold"/>
                                        <p:tgtEl>
                                          <p:spTgt spid="71694"/>
                                        </p:tgtEl>
                                        <p:attrNameLst>
                                          <p:attrName>ppt_w</p:attrName>
                                        </p:attrNameLst>
                                      </p:cBhvr>
                                      <p:tavLst>
                                        <p:tav tm="0">
                                          <p:val>
                                            <p:fltVal val="0"/>
                                          </p:val>
                                        </p:tav>
                                        <p:tav tm="100000">
                                          <p:val>
                                            <p:strVal val="#ppt_w"/>
                                          </p:val>
                                        </p:tav>
                                      </p:tavLst>
                                    </p:anim>
                                    <p:anim calcmode="lin" valueType="num">
                                      <p:cBhvr>
                                        <p:cTn id="16" dur="500" fill="hold"/>
                                        <p:tgtEl>
                                          <p:spTgt spid="71694"/>
                                        </p:tgtEl>
                                        <p:attrNameLst>
                                          <p:attrName>ppt_h</p:attrName>
                                        </p:attrNameLst>
                                      </p:cBhvr>
                                      <p:tavLst>
                                        <p:tav tm="0">
                                          <p:val>
                                            <p:fltVal val="0"/>
                                          </p:val>
                                        </p:tav>
                                        <p:tav tm="100000">
                                          <p:val>
                                            <p:strVal val="#ppt_h"/>
                                          </p:val>
                                        </p:tav>
                                      </p:tavLst>
                                    </p:anim>
                                  </p:childTnLst>
                                </p:cTn>
                              </p:par>
                            </p:childTnLst>
                          </p:cTn>
                        </p:par>
                        <p:par>
                          <p:cTn id="17" fill="hold" nodeType="afterGroup">
                            <p:stCondLst>
                              <p:cond delay="500"/>
                            </p:stCondLst>
                            <p:childTnLst>
                              <p:par>
                                <p:cTn id="18" presetID="23" presetClass="entr" presetSubtype="16" fill="hold" nodeType="afterEffect">
                                  <p:stCondLst>
                                    <p:cond delay="0"/>
                                  </p:stCondLst>
                                  <p:childTnLst>
                                    <p:set>
                                      <p:cBhvr>
                                        <p:cTn id="19" dur="1" fill="hold">
                                          <p:stCondLst>
                                            <p:cond delay="0"/>
                                          </p:stCondLst>
                                        </p:cTn>
                                        <p:tgtEl>
                                          <p:spTgt spid="71690"/>
                                        </p:tgtEl>
                                        <p:attrNameLst>
                                          <p:attrName>style.visibility</p:attrName>
                                        </p:attrNameLst>
                                      </p:cBhvr>
                                      <p:to>
                                        <p:strVal val="visible"/>
                                      </p:to>
                                    </p:set>
                                    <p:anim calcmode="lin" valueType="num">
                                      <p:cBhvr>
                                        <p:cTn id="20" dur="500" fill="hold"/>
                                        <p:tgtEl>
                                          <p:spTgt spid="71690"/>
                                        </p:tgtEl>
                                        <p:attrNameLst>
                                          <p:attrName>ppt_w</p:attrName>
                                        </p:attrNameLst>
                                      </p:cBhvr>
                                      <p:tavLst>
                                        <p:tav tm="0">
                                          <p:val>
                                            <p:fltVal val="0"/>
                                          </p:val>
                                        </p:tav>
                                        <p:tav tm="100000">
                                          <p:val>
                                            <p:strVal val="#ppt_w"/>
                                          </p:val>
                                        </p:tav>
                                      </p:tavLst>
                                    </p:anim>
                                    <p:anim calcmode="lin" valueType="num">
                                      <p:cBhvr>
                                        <p:cTn id="21" dur="500" fill="hold"/>
                                        <p:tgtEl>
                                          <p:spTgt spid="71690"/>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71696"/>
                                        </p:tgtEl>
                                        <p:attrNameLst>
                                          <p:attrName>style.visibility</p:attrName>
                                        </p:attrNameLst>
                                      </p:cBhvr>
                                      <p:to>
                                        <p:strVal val="visible"/>
                                      </p:to>
                                    </p:set>
                                    <p:anim calcmode="lin" valueType="num">
                                      <p:cBhvr>
                                        <p:cTn id="24" dur="500" fill="hold"/>
                                        <p:tgtEl>
                                          <p:spTgt spid="71696"/>
                                        </p:tgtEl>
                                        <p:attrNameLst>
                                          <p:attrName>ppt_w</p:attrName>
                                        </p:attrNameLst>
                                      </p:cBhvr>
                                      <p:tavLst>
                                        <p:tav tm="0">
                                          <p:val>
                                            <p:fltVal val="0"/>
                                          </p:val>
                                        </p:tav>
                                        <p:tav tm="100000">
                                          <p:val>
                                            <p:strVal val="#ppt_w"/>
                                          </p:val>
                                        </p:tav>
                                      </p:tavLst>
                                    </p:anim>
                                    <p:anim calcmode="lin" valueType="num">
                                      <p:cBhvr>
                                        <p:cTn id="25" dur="500" fill="hold"/>
                                        <p:tgtEl>
                                          <p:spTgt spid="71696"/>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71697"/>
                                        </p:tgtEl>
                                        <p:attrNameLst>
                                          <p:attrName>style.visibility</p:attrName>
                                        </p:attrNameLst>
                                      </p:cBhvr>
                                      <p:to>
                                        <p:strVal val="visible"/>
                                      </p:to>
                                    </p:set>
                                    <p:anim calcmode="lin" valueType="num">
                                      <p:cBhvr>
                                        <p:cTn id="28" dur="500" fill="hold"/>
                                        <p:tgtEl>
                                          <p:spTgt spid="71697"/>
                                        </p:tgtEl>
                                        <p:attrNameLst>
                                          <p:attrName>ppt_w</p:attrName>
                                        </p:attrNameLst>
                                      </p:cBhvr>
                                      <p:tavLst>
                                        <p:tav tm="0">
                                          <p:val>
                                            <p:fltVal val="0"/>
                                          </p:val>
                                        </p:tav>
                                        <p:tav tm="100000">
                                          <p:val>
                                            <p:strVal val="#ppt_w"/>
                                          </p:val>
                                        </p:tav>
                                      </p:tavLst>
                                    </p:anim>
                                    <p:anim calcmode="lin" valueType="num">
                                      <p:cBhvr>
                                        <p:cTn id="29" dur="500" fill="hold"/>
                                        <p:tgtEl>
                                          <p:spTgt spid="71697"/>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71698"/>
                                        </p:tgtEl>
                                        <p:attrNameLst>
                                          <p:attrName>style.visibility</p:attrName>
                                        </p:attrNameLst>
                                      </p:cBhvr>
                                      <p:to>
                                        <p:strVal val="visible"/>
                                      </p:to>
                                    </p:set>
                                    <p:animEffect transition="in" filter="wipe(left)">
                                      <p:cBhvr>
                                        <p:cTn id="34" dur="500"/>
                                        <p:tgtEl>
                                          <p:spTgt spid="7169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1699"/>
                                        </p:tgtEl>
                                        <p:attrNameLst>
                                          <p:attrName>style.visibility</p:attrName>
                                        </p:attrNameLst>
                                      </p:cBhvr>
                                      <p:to>
                                        <p:strVal val="visible"/>
                                      </p:to>
                                    </p:set>
                                    <p:animEffect transition="in" filter="wipe(left)">
                                      <p:cBhvr>
                                        <p:cTn id="37" dur="500"/>
                                        <p:tgtEl>
                                          <p:spTgt spid="7169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1700"/>
                                        </p:tgtEl>
                                        <p:attrNameLst>
                                          <p:attrName>style.visibility</p:attrName>
                                        </p:attrNameLst>
                                      </p:cBhvr>
                                      <p:to>
                                        <p:strVal val="visible"/>
                                      </p:to>
                                    </p:set>
                                    <p:animEffect transition="in" filter="wipe(left)">
                                      <p:cBhvr>
                                        <p:cTn id="40" dur="500"/>
                                        <p:tgtEl>
                                          <p:spTgt spid="7170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4" fill="hold" nodeType="clickEffect">
                                  <p:stCondLst>
                                    <p:cond delay="0"/>
                                  </p:stCondLst>
                                  <p:childTnLst>
                                    <p:set>
                                      <p:cBhvr>
                                        <p:cTn id="44" dur="1" fill="hold">
                                          <p:stCondLst>
                                            <p:cond delay="0"/>
                                          </p:stCondLst>
                                        </p:cTn>
                                        <p:tgtEl>
                                          <p:spTgt spid="71701"/>
                                        </p:tgtEl>
                                        <p:attrNameLst>
                                          <p:attrName>style.visibility</p:attrName>
                                        </p:attrNameLst>
                                      </p:cBhvr>
                                      <p:to>
                                        <p:strVal val="visible"/>
                                      </p:to>
                                    </p:set>
                                    <p:animEffect transition="in" filter="wipe(down)">
                                      <p:cBhvr>
                                        <p:cTn id="45" dur="500"/>
                                        <p:tgtEl>
                                          <p:spTgt spid="71701"/>
                                        </p:tgtEl>
                                      </p:cBhvr>
                                    </p:animEffect>
                                  </p:childTnLst>
                                </p:cTn>
                              </p:par>
                              <p:par>
                                <p:cTn id="46" presetID="22" presetClass="entr" presetSubtype="4" fill="hold" nodeType="withEffect">
                                  <p:stCondLst>
                                    <p:cond delay="0"/>
                                  </p:stCondLst>
                                  <p:childTnLst>
                                    <p:set>
                                      <p:cBhvr>
                                        <p:cTn id="47" dur="1" fill="hold">
                                          <p:stCondLst>
                                            <p:cond delay="0"/>
                                          </p:stCondLst>
                                        </p:cTn>
                                        <p:tgtEl>
                                          <p:spTgt spid="71702"/>
                                        </p:tgtEl>
                                        <p:attrNameLst>
                                          <p:attrName>style.visibility</p:attrName>
                                        </p:attrNameLst>
                                      </p:cBhvr>
                                      <p:to>
                                        <p:strVal val="visible"/>
                                      </p:to>
                                    </p:set>
                                    <p:animEffect transition="in" filter="wipe(down)">
                                      <p:cBhvr>
                                        <p:cTn id="48" dur="500"/>
                                        <p:tgtEl>
                                          <p:spTgt spid="71702"/>
                                        </p:tgtEl>
                                      </p:cBhvr>
                                    </p:animEffect>
                                  </p:childTnLst>
                                </p:cTn>
                              </p:par>
                              <p:par>
                                <p:cTn id="49" presetID="22" presetClass="entr" presetSubtype="4" fill="hold" nodeType="withEffect">
                                  <p:stCondLst>
                                    <p:cond delay="0"/>
                                  </p:stCondLst>
                                  <p:childTnLst>
                                    <p:set>
                                      <p:cBhvr>
                                        <p:cTn id="50" dur="1" fill="hold">
                                          <p:stCondLst>
                                            <p:cond delay="0"/>
                                          </p:stCondLst>
                                        </p:cTn>
                                        <p:tgtEl>
                                          <p:spTgt spid="71703"/>
                                        </p:tgtEl>
                                        <p:attrNameLst>
                                          <p:attrName>style.visibility</p:attrName>
                                        </p:attrNameLst>
                                      </p:cBhvr>
                                      <p:to>
                                        <p:strVal val="visible"/>
                                      </p:to>
                                    </p:set>
                                    <p:animEffect transition="in" filter="wipe(down)">
                                      <p:cBhvr>
                                        <p:cTn id="51" dur="500"/>
                                        <p:tgtEl>
                                          <p:spTgt spid="71703"/>
                                        </p:tgtEl>
                                      </p:cBhvr>
                                    </p:animEffect>
                                  </p:childTnLst>
                                </p:cTn>
                              </p:par>
                              <p:par>
                                <p:cTn id="52" presetID="22" presetClass="entr" presetSubtype="4" fill="hold" nodeType="withEffect">
                                  <p:stCondLst>
                                    <p:cond delay="0"/>
                                  </p:stCondLst>
                                  <p:childTnLst>
                                    <p:set>
                                      <p:cBhvr>
                                        <p:cTn id="53" dur="1" fill="hold">
                                          <p:stCondLst>
                                            <p:cond delay="0"/>
                                          </p:stCondLst>
                                        </p:cTn>
                                        <p:tgtEl>
                                          <p:spTgt spid="71704"/>
                                        </p:tgtEl>
                                        <p:attrNameLst>
                                          <p:attrName>style.visibility</p:attrName>
                                        </p:attrNameLst>
                                      </p:cBhvr>
                                      <p:to>
                                        <p:strVal val="visible"/>
                                      </p:to>
                                    </p:set>
                                    <p:animEffect transition="in" filter="wipe(down)">
                                      <p:cBhvr>
                                        <p:cTn id="54" dur="500"/>
                                        <p:tgtEl>
                                          <p:spTgt spid="71704"/>
                                        </p:tgtEl>
                                      </p:cBhvr>
                                    </p:animEffect>
                                  </p:childTnLst>
                                </p:cTn>
                              </p:par>
                              <p:par>
                                <p:cTn id="55" presetID="22" presetClass="entr" presetSubtype="4" fill="hold" nodeType="withEffect">
                                  <p:stCondLst>
                                    <p:cond delay="0"/>
                                  </p:stCondLst>
                                  <p:childTnLst>
                                    <p:set>
                                      <p:cBhvr>
                                        <p:cTn id="56" dur="1" fill="hold">
                                          <p:stCondLst>
                                            <p:cond delay="0"/>
                                          </p:stCondLst>
                                        </p:cTn>
                                        <p:tgtEl>
                                          <p:spTgt spid="71705"/>
                                        </p:tgtEl>
                                        <p:attrNameLst>
                                          <p:attrName>style.visibility</p:attrName>
                                        </p:attrNameLst>
                                      </p:cBhvr>
                                      <p:to>
                                        <p:strVal val="visible"/>
                                      </p:to>
                                    </p:set>
                                    <p:animEffect transition="in" filter="wipe(down)">
                                      <p:cBhvr>
                                        <p:cTn id="57" dur="500"/>
                                        <p:tgtEl>
                                          <p:spTgt spid="71705"/>
                                        </p:tgtEl>
                                      </p:cBhvr>
                                    </p:animEffect>
                                  </p:childTnLst>
                                </p:cTn>
                              </p:par>
                              <p:par>
                                <p:cTn id="58" presetID="22" presetClass="entr" presetSubtype="4" fill="hold" nodeType="withEffect">
                                  <p:stCondLst>
                                    <p:cond delay="0"/>
                                  </p:stCondLst>
                                  <p:childTnLst>
                                    <p:set>
                                      <p:cBhvr>
                                        <p:cTn id="59" dur="1" fill="hold">
                                          <p:stCondLst>
                                            <p:cond delay="0"/>
                                          </p:stCondLst>
                                        </p:cTn>
                                        <p:tgtEl>
                                          <p:spTgt spid="71706"/>
                                        </p:tgtEl>
                                        <p:attrNameLst>
                                          <p:attrName>style.visibility</p:attrName>
                                        </p:attrNameLst>
                                      </p:cBhvr>
                                      <p:to>
                                        <p:strVal val="visible"/>
                                      </p:to>
                                    </p:set>
                                    <p:animEffect transition="in" filter="wipe(down)">
                                      <p:cBhvr>
                                        <p:cTn id="60" dur="500"/>
                                        <p:tgtEl>
                                          <p:spTgt spid="71706"/>
                                        </p:tgtEl>
                                      </p:cBhvr>
                                    </p:animEffect>
                                  </p:childTnLst>
                                </p:cTn>
                              </p:par>
                            </p:childTnLst>
                          </p:cTn>
                        </p:par>
                        <p:par>
                          <p:cTn id="61" fill="hold" nodeType="afterGroup">
                            <p:stCondLst>
                              <p:cond delay="500"/>
                            </p:stCondLst>
                            <p:childTnLst>
                              <p:par>
                                <p:cTn id="62" presetID="12" presetClass="entr" presetSubtype="4" fill="hold" grpId="0" nodeType="afterEffect">
                                  <p:stCondLst>
                                    <p:cond delay="0"/>
                                  </p:stCondLst>
                                  <p:childTnLst>
                                    <p:set>
                                      <p:cBhvr>
                                        <p:cTn id="63" dur="1" fill="hold">
                                          <p:stCondLst>
                                            <p:cond delay="0"/>
                                          </p:stCondLst>
                                        </p:cTn>
                                        <p:tgtEl>
                                          <p:spTgt spid="71709"/>
                                        </p:tgtEl>
                                        <p:attrNameLst>
                                          <p:attrName>style.visibility</p:attrName>
                                        </p:attrNameLst>
                                      </p:cBhvr>
                                      <p:to>
                                        <p:strVal val="visible"/>
                                      </p:to>
                                    </p:set>
                                    <p:animEffect transition="in" filter="slide(fromBottom)">
                                      <p:cBhvr>
                                        <p:cTn id="64" dur="500"/>
                                        <p:tgtEl>
                                          <p:spTgt spid="71709"/>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3" presetClass="entr" presetSubtype="16" fill="hold" nodeType="clickEffect">
                                  <p:stCondLst>
                                    <p:cond delay="0"/>
                                  </p:stCondLst>
                                  <p:childTnLst>
                                    <p:set>
                                      <p:cBhvr>
                                        <p:cTn id="68" dur="1" fill="hold">
                                          <p:stCondLst>
                                            <p:cond delay="0"/>
                                          </p:stCondLst>
                                        </p:cTn>
                                        <p:tgtEl>
                                          <p:spTgt spid="71707"/>
                                        </p:tgtEl>
                                        <p:attrNameLst>
                                          <p:attrName>style.visibility</p:attrName>
                                        </p:attrNameLst>
                                      </p:cBhvr>
                                      <p:to>
                                        <p:strVal val="visible"/>
                                      </p:to>
                                    </p:set>
                                    <p:anim calcmode="lin" valueType="num">
                                      <p:cBhvr>
                                        <p:cTn id="69" dur="500" fill="hold"/>
                                        <p:tgtEl>
                                          <p:spTgt spid="71707"/>
                                        </p:tgtEl>
                                        <p:attrNameLst>
                                          <p:attrName>ppt_w</p:attrName>
                                        </p:attrNameLst>
                                      </p:cBhvr>
                                      <p:tavLst>
                                        <p:tav tm="0">
                                          <p:val>
                                            <p:fltVal val="0"/>
                                          </p:val>
                                        </p:tav>
                                        <p:tav tm="100000">
                                          <p:val>
                                            <p:strVal val="#ppt_w"/>
                                          </p:val>
                                        </p:tav>
                                      </p:tavLst>
                                    </p:anim>
                                    <p:anim calcmode="lin" valueType="num">
                                      <p:cBhvr>
                                        <p:cTn id="70" dur="500" fill="hold"/>
                                        <p:tgtEl>
                                          <p:spTgt spid="71707"/>
                                        </p:tgtEl>
                                        <p:attrNameLst>
                                          <p:attrName>ppt_h</p:attrName>
                                        </p:attrNameLst>
                                      </p:cBhvr>
                                      <p:tavLst>
                                        <p:tav tm="0">
                                          <p:val>
                                            <p:fltVal val="0"/>
                                          </p:val>
                                        </p:tav>
                                        <p:tav tm="100000">
                                          <p:val>
                                            <p:strVal val="#ppt_h"/>
                                          </p:val>
                                        </p:tav>
                                      </p:tavLst>
                                    </p:anim>
                                  </p:childTnLst>
                                </p:cTn>
                              </p:par>
                              <p:par>
                                <p:cTn id="71" presetID="23" presetClass="entr" presetSubtype="16" fill="hold" nodeType="withEffect">
                                  <p:stCondLst>
                                    <p:cond delay="0"/>
                                  </p:stCondLst>
                                  <p:childTnLst>
                                    <p:set>
                                      <p:cBhvr>
                                        <p:cTn id="72" dur="1" fill="hold">
                                          <p:stCondLst>
                                            <p:cond delay="0"/>
                                          </p:stCondLst>
                                        </p:cTn>
                                        <p:tgtEl>
                                          <p:spTgt spid="71711"/>
                                        </p:tgtEl>
                                        <p:attrNameLst>
                                          <p:attrName>style.visibility</p:attrName>
                                        </p:attrNameLst>
                                      </p:cBhvr>
                                      <p:to>
                                        <p:strVal val="visible"/>
                                      </p:to>
                                    </p:set>
                                    <p:anim calcmode="lin" valueType="num">
                                      <p:cBhvr>
                                        <p:cTn id="73" dur="500" fill="hold"/>
                                        <p:tgtEl>
                                          <p:spTgt spid="71711"/>
                                        </p:tgtEl>
                                        <p:attrNameLst>
                                          <p:attrName>ppt_w</p:attrName>
                                        </p:attrNameLst>
                                      </p:cBhvr>
                                      <p:tavLst>
                                        <p:tav tm="0">
                                          <p:val>
                                            <p:fltVal val="0"/>
                                          </p:val>
                                        </p:tav>
                                        <p:tav tm="100000">
                                          <p:val>
                                            <p:strVal val="#ppt_w"/>
                                          </p:val>
                                        </p:tav>
                                      </p:tavLst>
                                    </p:anim>
                                    <p:anim calcmode="lin" valueType="num">
                                      <p:cBhvr>
                                        <p:cTn id="74" dur="500" fill="hold"/>
                                        <p:tgtEl>
                                          <p:spTgt spid="71711"/>
                                        </p:tgtEl>
                                        <p:attrNameLst>
                                          <p:attrName>ppt_h</p:attrName>
                                        </p:attrNameLst>
                                      </p:cBhvr>
                                      <p:tavLst>
                                        <p:tav tm="0">
                                          <p:val>
                                            <p:fltVal val="0"/>
                                          </p:val>
                                        </p:tav>
                                        <p:tav tm="100000">
                                          <p:val>
                                            <p:strVal val="#ppt_h"/>
                                          </p:val>
                                        </p:tav>
                                      </p:tavLst>
                                    </p:anim>
                                  </p:childTnLst>
                                </p:cTn>
                              </p:par>
                              <p:par>
                                <p:cTn id="75" presetID="23" presetClass="entr" presetSubtype="16" fill="hold" grpId="0" nodeType="withEffect">
                                  <p:stCondLst>
                                    <p:cond delay="0"/>
                                  </p:stCondLst>
                                  <p:childTnLst>
                                    <p:set>
                                      <p:cBhvr>
                                        <p:cTn id="76" dur="1" fill="hold">
                                          <p:stCondLst>
                                            <p:cond delay="0"/>
                                          </p:stCondLst>
                                        </p:cTn>
                                        <p:tgtEl>
                                          <p:spTgt spid="71710"/>
                                        </p:tgtEl>
                                        <p:attrNameLst>
                                          <p:attrName>style.visibility</p:attrName>
                                        </p:attrNameLst>
                                      </p:cBhvr>
                                      <p:to>
                                        <p:strVal val="visible"/>
                                      </p:to>
                                    </p:set>
                                    <p:anim calcmode="lin" valueType="num">
                                      <p:cBhvr>
                                        <p:cTn id="77" dur="500" fill="hold"/>
                                        <p:tgtEl>
                                          <p:spTgt spid="71710"/>
                                        </p:tgtEl>
                                        <p:attrNameLst>
                                          <p:attrName>ppt_w</p:attrName>
                                        </p:attrNameLst>
                                      </p:cBhvr>
                                      <p:tavLst>
                                        <p:tav tm="0">
                                          <p:val>
                                            <p:fltVal val="0"/>
                                          </p:val>
                                        </p:tav>
                                        <p:tav tm="100000">
                                          <p:val>
                                            <p:strVal val="#ppt_w"/>
                                          </p:val>
                                        </p:tav>
                                      </p:tavLst>
                                    </p:anim>
                                    <p:anim calcmode="lin" valueType="num">
                                      <p:cBhvr>
                                        <p:cTn id="78" dur="500" fill="hold"/>
                                        <p:tgtEl>
                                          <p:spTgt spid="71710"/>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3" presetClass="entr" presetSubtype="16" fill="hold" nodeType="clickEffect">
                                  <p:stCondLst>
                                    <p:cond delay="0"/>
                                  </p:stCondLst>
                                  <p:childTnLst>
                                    <p:set>
                                      <p:cBhvr>
                                        <p:cTn id="82" dur="1" fill="hold">
                                          <p:stCondLst>
                                            <p:cond delay="0"/>
                                          </p:stCondLst>
                                        </p:cTn>
                                        <p:tgtEl>
                                          <p:spTgt spid="71717"/>
                                        </p:tgtEl>
                                        <p:attrNameLst>
                                          <p:attrName>style.visibility</p:attrName>
                                        </p:attrNameLst>
                                      </p:cBhvr>
                                      <p:to>
                                        <p:strVal val="visible"/>
                                      </p:to>
                                    </p:set>
                                    <p:anim calcmode="lin" valueType="num">
                                      <p:cBhvr>
                                        <p:cTn id="83" dur="500" fill="hold"/>
                                        <p:tgtEl>
                                          <p:spTgt spid="71717"/>
                                        </p:tgtEl>
                                        <p:attrNameLst>
                                          <p:attrName>ppt_w</p:attrName>
                                        </p:attrNameLst>
                                      </p:cBhvr>
                                      <p:tavLst>
                                        <p:tav tm="0">
                                          <p:val>
                                            <p:fltVal val="0"/>
                                          </p:val>
                                        </p:tav>
                                        <p:tav tm="100000">
                                          <p:val>
                                            <p:strVal val="#ppt_w"/>
                                          </p:val>
                                        </p:tav>
                                      </p:tavLst>
                                    </p:anim>
                                    <p:anim calcmode="lin" valueType="num">
                                      <p:cBhvr>
                                        <p:cTn id="84" dur="500" fill="hold"/>
                                        <p:tgtEl>
                                          <p:spTgt spid="71717"/>
                                        </p:tgtEl>
                                        <p:attrNameLst>
                                          <p:attrName>ppt_h</p:attrName>
                                        </p:attrNameLst>
                                      </p:cBhvr>
                                      <p:tavLst>
                                        <p:tav tm="0">
                                          <p:val>
                                            <p:flt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71718"/>
                                        </p:tgtEl>
                                        <p:attrNameLst>
                                          <p:attrName>style.visibility</p:attrName>
                                        </p:attrNameLst>
                                      </p:cBhvr>
                                      <p:to>
                                        <p:strVal val="visible"/>
                                      </p:to>
                                    </p:set>
                                    <p:anim calcmode="lin" valueType="num">
                                      <p:cBhvr>
                                        <p:cTn id="87" dur="500" fill="hold"/>
                                        <p:tgtEl>
                                          <p:spTgt spid="71718"/>
                                        </p:tgtEl>
                                        <p:attrNameLst>
                                          <p:attrName>ppt_w</p:attrName>
                                        </p:attrNameLst>
                                      </p:cBhvr>
                                      <p:tavLst>
                                        <p:tav tm="0">
                                          <p:val>
                                            <p:fltVal val="0"/>
                                          </p:val>
                                        </p:tav>
                                        <p:tav tm="100000">
                                          <p:val>
                                            <p:strVal val="#ppt_w"/>
                                          </p:val>
                                        </p:tav>
                                      </p:tavLst>
                                    </p:anim>
                                    <p:anim calcmode="lin" valueType="num">
                                      <p:cBhvr>
                                        <p:cTn id="88" dur="500" fill="hold"/>
                                        <p:tgtEl>
                                          <p:spTgt spid="71718"/>
                                        </p:tgtEl>
                                        <p:attrNameLst>
                                          <p:attrName>ppt_h</p:attrName>
                                        </p:attrNameLst>
                                      </p:cBhvr>
                                      <p:tavLst>
                                        <p:tav tm="0">
                                          <p:val>
                                            <p:fltVal val="0"/>
                                          </p:val>
                                        </p:tav>
                                        <p:tav tm="100000">
                                          <p:val>
                                            <p:strVal val="#ppt_h"/>
                                          </p:val>
                                        </p:tav>
                                      </p:tavLst>
                                    </p:anim>
                                  </p:childTnLst>
                                </p:cTn>
                              </p:par>
                              <p:par>
                                <p:cTn id="89" presetID="23" presetClass="entr" presetSubtype="16" fill="hold" grpId="0" nodeType="withEffect">
                                  <p:stCondLst>
                                    <p:cond delay="0"/>
                                  </p:stCondLst>
                                  <p:childTnLst>
                                    <p:set>
                                      <p:cBhvr>
                                        <p:cTn id="90" dur="1" fill="hold">
                                          <p:stCondLst>
                                            <p:cond delay="0"/>
                                          </p:stCondLst>
                                        </p:cTn>
                                        <p:tgtEl>
                                          <p:spTgt spid="71719"/>
                                        </p:tgtEl>
                                        <p:attrNameLst>
                                          <p:attrName>style.visibility</p:attrName>
                                        </p:attrNameLst>
                                      </p:cBhvr>
                                      <p:to>
                                        <p:strVal val="visible"/>
                                      </p:to>
                                    </p:set>
                                    <p:anim calcmode="lin" valueType="num">
                                      <p:cBhvr>
                                        <p:cTn id="91" dur="500" fill="hold"/>
                                        <p:tgtEl>
                                          <p:spTgt spid="71719"/>
                                        </p:tgtEl>
                                        <p:attrNameLst>
                                          <p:attrName>ppt_w</p:attrName>
                                        </p:attrNameLst>
                                      </p:cBhvr>
                                      <p:tavLst>
                                        <p:tav tm="0">
                                          <p:val>
                                            <p:fltVal val="0"/>
                                          </p:val>
                                        </p:tav>
                                        <p:tav tm="100000">
                                          <p:val>
                                            <p:strVal val="#ppt_w"/>
                                          </p:val>
                                        </p:tav>
                                      </p:tavLst>
                                    </p:anim>
                                    <p:anim calcmode="lin" valueType="num">
                                      <p:cBhvr>
                                        <p:cTn id="92" dur="500" fill="hold"/>
                                        <p:tgtEl>
                                          <p:spTgt spid="71719"/>
                                        </p:tgtEl>
                                        <p:attrNameLst>
                                          <p:attrName>ppt_h</p:attrName>
                                        </p:attrNameLst>
                                      </p:cBhvr>
                                      <p:tavLst>
                                        <p:tav tm="0">
                                          <p:val>
                                            <p:flt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71720"/>
                                        </p:tgtEl>
                                        <p:attrNameLst>
                                          <p:attrName>style.visibility</p:attrName>
                                        </p:attrNameLst>
                                      </p:cBhvr>
                                      <p:to>
                                        <p:strVal val="visible"/>
                                      </p:to>
                                    </p:set>
                                    <p:anim calcmode="lin" valueType="num">
                                      <p:cBhvr>
                                        <p:cTn id="95" dur="500" fill="hold"/>
                                        <p:tgtEl>
                                          <p:spTgt spid="71720"/>
                                        </p:tgtEl>
                                        <p:attrNameLst>
                                          <p:attrName>ppt_w</p:attrName>
                                        </p:attrNameLst>
                                      </p:cBhvr>
                                      <p:tavLst>
                                        <p:tav tm="0">
                                          <p:val>
                                            <p:fltVal val="0"/>
                                          </p:val>
                                        </p:tav>
                                        <p:tav tm="100000">
                                          <p:val>
                                            <p:strVal val="#ppt_w"/>
                                          </p:val>
                                        </p:tav>
                                      </p:tavLst>
                                    </p:anim>
                                    <p:anim calcmode="lin" valueType="num">
                                      <p:cBhvr>
                                        <p:cTn id="96" dur="500" fill="hold"/>
                                        <p:tgtEl>
                                          <p:spTgt spid="71720"/>
                                        </p:tgtEl>
                                        <p:attrNameLst>
                                          <p:attrName>ppt_h</p:attrName>
                                        </p:attrNameLst>
                                      </p:cBhvr>
                                      <p:tavLst>
                                        <p:tav tm="0">
                                          <p:val>
                                            <p:flt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71721"/>
                                        </p:tgtEl>
                                        <p:attrNameLst>
                                          <p:attrName>style.visibility</p:attrName>
                                        </p:attrNameLst>
                                      </p:cBhvr>
                                      <p:to>
                                        <p:strVal val="visible"/>
                                      </p:to>
                                    </p:set>
                                    <p:anim calcmode="lin" valueType="num">
                                      <p:cBhvr>
                                        <p:cTn id="99" dur="500" fill="hold"/>
                                        <p:tgtEl>
                                          <p:spTgt spid="71721"/>
                                        </p:tgtEl>
                                        <p:attrNameLst>
                                          <p:attrName>ppt_w</p:attrName>
                                        </p:attrNameLst>
                                      </p:cBhvr>
                                      <p:tavLst>
                                        <p:tav tm="0">
                                          <p:val>
                                            <p:fltVal val="0"/>
                                          </p:val>
                                        </p:tav>
                                        <p:tav tm="100000">
                                          <p:val>
                                            <p:strVal val="#ppt_w"/>
                                          </p:val>
                                        </p:tav>
                                      </p:tavLst>
                                    </p:anim>
                                    <p:anim calcmode="lin" valueType="num">
                                      <p:cBhvr>
                                        <p:cTn id="100" dur="500" fill="hold"/>
                                        <p:tgtEl>
                                          <p:spTgt spid="71721"/>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0"/>
                                  </p:stCondLst>
                                  <p:childTnLst>
                                    <p:set>
                                      <p:cBhvr>
                                        <p:cTn id="102" dur="1" fill="hold">
                                          <p:stCondLst>
                                            <p:cond delay="0"/>
                                          </p:stCondLst>
                                        </p:cTn>
                                        <p:tgtEl>
                                          <p:spTgt spid="71722"/>
                                        </p:tgtEl>
                                        <p:attrNameLst>
                                          <p:attrName>style.visibility</p:attrName>
                                        </p:attrNameLst>
                                      </p:cBhvr>
                                      <p:to>
                                        <p:strVal val="visible"/>
                                      </p:to>
                                    </p:set>
                                    <p:anim calcmode="lin" valueType="num">
                                      <p:cBhvr>
                                        <p:cTn id="103" dur="500" fill="hold"/>
                                        <p:tgtEl>
                                          <p:spTgt spid="71722"/>
                                        </p:tgtEl>
                                        <p:attrNameLst>
                                          <p:attrName>ppt_w</p:attrName>
                                        </p:attrNameLst>
                                      </p:cBhvr>
                                      <p:tavLst>
                                        <p:tav tm="0">
                                          <p:val>
                                            <p:fltVal val="0"/>
                                          </p:val>
                                        </p:tav>
                                        <p:tav tm="100000">
                                          <p:val>
                                            <p:strVal val="#ppt_w"/>
                                          </p:val>
                                        </p:tav>
                                      </p:tavLst>
                                    </p:anim>
                                    <p:anim calcmode="lin" valueType="num">
                                      <p:cBhvr>
                                        <p:cTn id="104" dur="500" fill="hold"/>
                                        <p:tgtEl>
                                          <p:spTgt spid="71722"/>
                                        </p:tgtEl>
                                        <p:attrNameLst>
                                          <p:attrName>ppt_h</p:attrName>
                                        </p:attrNameLst>
                                      </p:cBhvr>
                                      <p:tavLst>
                                        <p:tav tm="0">
                                          <p:val>
                                            <p:fltVal val="0"/>
                                          </p:val>
                                        </p:tav>
                                        <p:tav tm="100000">
                                          <p:val>
                                            <p:strVal val="#ppt_h"/>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71726"/>
                                        </p:tgtEl>
                                        <p:attrNameLst>
                                          <p:attrName>style.visibility</p:attrName>
                                        </p:attrNameLst>
                                      </p:cBhvr>
                                      <p:to>
                                        <p:strVal val="visible"/>
                                      </p:to>
                                    </p:set>
                                    <p:animEffect transition="in" filter="wipe(left)">
                                      <p:cBhvr>
                                        <p:cTn id="109" dur="500"/>
                                        <p:tgtEl>
                                          <p:spTgt spid="71726"/>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71727"/>
                                        </p:tgtEl>
                                        <p:attrNameLst>
                                          <p:attrName>style.visibility</p:attrName>
                                        </p:attrNameLst>
                                      </p:cBhvr>
                                      <p:to>
                                        <p:strVal val="visible"/>
                                      </p:to>
                                    </p:set>
                                    <p:animEffect transition="in" filter="wipe(left)">
                                      <p:cBhvr>
                                        <p:cTn id="112" dur="500"/>
                                        <p:tgtEl>
                                          <p:spTgt spid="71727"/>
                                        </p:tgtEl>
                                      </p:cBhvr>
                                    </p:animEffect>
                                  </p:childTnLst>
                                </p:cTn>
                              </p:par>
                              <p:par>
                                <p:cTn id="113" presetID="22" presetClass="entr" presetSubtype="8" fill="hold" nodeType="withEffect">
                                  <p:stCondLst>
                                    <p:cond delay="0"/>
                                  </p:stCondLst>
                                  <p:childTnLst>
                                    <p:set>
                                      <p:cBhvr>
                                        <p:cTn id="114" dur="1" fill="hold">
                                          <p:stCondLst>
                                            <p:cond delay="0"/>
                                          </p:stCondLst>
                                        </p:cTn>
                                        <p:tgtEl>
                                          <p:spTgt spid="71723"/>
                                        </p:tgtEl>
                                        <p:attrNameLst>
                                          <p:attrName>style.visibility</p:attrName>
                                        </p:attrNameLst>
                                      </p:cBhvr>
                                      <p:to>
                                        <p:strVal val="visible"/>
                                      </p:to>
                                    </p:set>
                                    <p:animEffect transition="in" filter="wipe(left)">
                                      <p:cBhvr>
                                        <p:cTn id="115" dur="500"/>
                                        <p:tgtEl>
                                          <p:spTgt spid="7172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22" presetClass="entr" presetSubtype="8" fill="hold" nodeType="clickEffect">
                                  <p:stCondLst>
                                    <p:cond delay="0"/>
                                  </p:stCondLst>
                                  <p:childTnLst>
                                    <p:set>
                                      <p:cBhvr>
                                        <p:cTn id="119" dur="1" fill="hold">
                                          <p:stCondLst>
                                            <p:cond delay="0"/>
                                          </p:stCondLst>
                                        </p:cTn>
                                        <p:tgtEl>
                                          <p:spTgt spid="71724"/>
                                        </p:tgtEl>
                                        <p:attrNameLst>
                                          <p:attrName>style.visibility</p:attrName>
                                        </p:attrNameLst>
                                      </p:cBhvr>
                                      <p:to>
                                        <p:strVal val="visible"/>
                                      </p:to>
                                    </p:set>
                                    <p:animEffect transition="in" filter="wipe(left)">
                                      <p:cBhvr>
                                        <p:cTn id="120" dur="500"/>
                                        <p:tgtEl>
                                          <p:spTgt spid="71724"/>
                                        </p:tgtEl>
                                      </p:cBhvr>
                                    </p:animEffect>
                                  </p:childTnLst>
                                </p:cTn>
                              </p:par>
                            </p:childTnLst>
                          </p:cTn>
                        </p:par>
                        <p:par>
                          <p:cTn id="121" fill="hold" nodeType="afterGroup">
                            <p:stCondLst>
                              <p:cond delay="500"/>
                            </p:stCondLst>
                            <p:childTnLst>
                              <p:par>
                                <p:cTn id="122" presetID="22" presetClass="entr" presetSubtype="2" fill="hold" nodeType="afterEffect">
                                  <p:stCondLst>
                                    <p:cond delay="0"/>
                                  </p:stCondLst>
                                  <p:childTnLst>
                                    <p:set>
                                      <p:cBhvr>
                                        <p:cTn id="123" dur="1" fill="hold">
                                          <p:stCondLst>
                                            <p:cond delay="0"/>
                                          </p:stCondLst>
                                        </p:cTn>
                                        <p:tgtEl>
                                          <p:spTgt spid="71725"/>
                                        </p:tgtEl>
                                        <p:attrNameLst>
                                          <p:attrName>style.visibility</p:attrName>
                                        </p:attrNameLst>
                                      </p:cBhvr>
                                      <p:to>
                                        <p:strVal val="visible"/>
                                      </p:to>
                                    </p:set>
                                    <p:animEffect transition="in" filter="wipe(right)">
                                      <p:cBhvr>
                                        <p:cTn id="124" dur="500"/>
                                        <p:tgtEl>
                                          <p:spTgt spid="71725"/>
                                        </p:tgtEl>
                                      </p:cBhvr>
                                    </p:animEffect>
                                  </p:childTnLst>
                                </p:cTn>
                              </p:par>
                            </p:childTnLst>
                          </p:cTn>
                        </p:par>
                        <p:par>
                          <p:cTn id="125" fill="hold" nodeType="afterGroup">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71728"/>
                                        </p:tgtEl>
                                        <p:attrNameLst>
                                          <p:attrName>style.visibility</p:attrName>
                                        </p:attrNameLst>
                                      </p:cBhvr>
                                      <p:to>
                                        <p:strVal val="visible"/>
                                      </p:to>
                                    </p:set>
                                    <p:animEffect transition="in" filter="slide(fromBottom)">
                                      <p:cBhvr>
                                        <p:cTn id="128" dur="500"/>
                                        <p:tgtEl>
                                          <p:spTgt spid="71728"/>
                                        </p:tgtEl>
                                      </p:cBhvr>
                                    </p:animEffec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3" presetClass="entr" presetSubtype="16" fill="hold" nodeType="clickEffect">
                                  <p:stCondLst>
                                    <p:cond delay="0"/>
                                  </p:stCondLst>
                                  <p:childTnLst>
                                    <p:set>
                                      <p:cBhvr>
                                        <p:cTn id="132" dur="1" fill="hold">
                                          <p:stCondLst>
                                            <p:cond delay="0"/>
                                          </p:stCondLst>
                                        </p:cTn>
                                        <p:tgtEl>
                                          <p:spTgt spid="71729"/>
                                        </p:tgtEl>
                                        <p:attrNameLst>
                                          <p:attrName>style.visibility</p:attrName>
                                        </p:attrNameLst>
                                      </p:cBhvr>
                                      <p:to>
                                        <p:strVal val="visible"/>
                                      </p:to>
                                    </p:set>
                                    <p:anim calcmode="lin" valueType="num">
                                      <p:cBhvr>
                                        <p:cTn id="133" dur="500" fill="hold"/>
                                        <p:tgtEl>
                                          <p:spTgt spid="71729"/>
                                        </p:tgtEl>
                                        <p:attrNameLst>
                                          <p:attrName>ppt_w</p:attrName>
                                        </p:attrNameLst>
                                      </p:cBhvr>
                                      <p:tavLst>
                                        <p:tav tm="0">
                                          <p:val>
                                            <p:fltVal val="0"/>
                                          </p:val>
                                        </p:tav>
                                        <p:tav tm="100000">
                                          <p:val>
                                            <p:strVal val="#ppt_w"/>
                                          </p:val>
                                        </p:tav>
                                      </p:tavLst>
                                    </p:anim>
                                    <p:anim calcmode="lin" valueType="num">
                                      <p:cBhvr>
                                        <p:cTn id="134" dur="500" fill="hold"/>
                                        <p:tgtEl>
                                          <p:spTgt spid="71729"/>
                                        </p:tgtEl>
                                        <p:attrNameLst>
                                          <p:attrName>ppt_h</p:attrName>
                                        </p:attrNameLst>
                                      </p:cBhvr>
                                      <p:tavLst>
                                        <p:tav tm="0">
                                          <p:val>
                                            <p:fltVal val="0"/>
                                          </p:val>
                                        </p:tav>
                                        <p:tav tm="100000">
                                          <p:val>
                                            <p:strVal val="#ppt_h"/>
                                          </p:val>
                                        </p:tav>
                                      </p:tavLst>
                                    </p:anim>
                                  </p:childTnLst>
                                </p:cTn>
                              </p:par>
                              <p:par>
                                <p:cTn id="135" presetID="23" presetClass="entr" presetSubtype="16" fill="hold" grpId="0" nodeType="withEffect">
                                  <p:stCondLst>
                                    <p:cond delay="0"/>
                                  </p:stCondLst>
                                  <p:childTnLst>
                                    <p:set>
                                      <p:cBhvr>
                                        <p:cTn id="136" dur="1" fill="hold">
                                          <p:stCondLst>
                                            <p:cond delay="0"/>
                                          </p:stCondLst>
                                        </p:cTn>
                                        <p:tgtEl>
                                          <p:spTgt spid="71731"/>
                                        </p:tgtEl>
                                        <p:attrNameLst>
                                          <p:attrName>style.visibility</p:attrName>
                                        </p:attrNameLst>
                                      </p:cBhvr>
                                      <p:to>
                                        <p:strVal val="visible"/>
                                      </p:to>
                                    </p:set>
                                    <p:anim calcmode="lin" valueType="num">
                                      <p:cBhvr>
                                        <p:cTn id="137" dur="500" fill="hold"/>
                                        <p:tgtEl>
                                          <p:spTgt spid="71731"/>
                                        </p:tgtEl>
                                        <p:attrNameLst>
                                          <p:attrName>ppt_w</p:attrName>
                                        </p:attrNameLst>
                                      </p:cBhvr>
                                      <p:tavLst>
                                        <p:tav tm="0">
                                          <p:val>
                                            <p:fltVal val="0"/>
                                          </p:val>
                                        </p:tav>
                                        <p:tav tm="100000">
                                          <p:val>
                                            <p:strVal val="#ppt_w"/>
                                          </p:val>
                                        </p:tav>
                                      </p:tavLst>
                                    </p:anim>
                                    <p:anim calcmode="lin" valueType="num">
                                      <p:cBhvr>
                                        <p:cTn id="138" dur="500" fill="hold"/>
                                        <p:tgtEl>
                                          <p:spTgt spid="71731"/>
                                        </p:tgtEl>
                                        <p:attrNameLst>
                                          <p:attrName>ppt_h</p:attrName>
                                        </p:attrNameLst>
                                      </p:cBhvr>
                                      <p:tavLst>
                                        <p:tav tm="0">
                                          <p:val>
                                            <p:fltVal val="0"/>
                                          </p:val>
                                        </p:tav>
                                        <p:tav tm="100000">
                                          <p:val>
                                            <p:strVal val="#ppt_h"/>
                                          </p:val>
                                        </p:tav>
                                      </p:tavLst>
                                    </p:anim>
                                  </p:childTnLst>
                                </p:cTn>
                              </p:par>
                              <p:par>
                                <p:cTn id="139" presetID="23" presetClass="entr" presetSubtype="16" fill="hold" nodeType="withEffect">
                                  <p:stCondLst>
                                    <p:cond delay="0"/>
                                  </p:stCondLst>
                                  <p:childTnLst>
                                    <p:set>
                                      <p:cBhvr>
                                        <p:cTn id="140" dur="1" fill="hold">
                                          <p:stCondLst>
                                            <p:cond delay="0"/>
                                          </p:stCondLst>
                                        </p:cTn>
                                        <p:tgtEl>
                                          <p:spTgt spid="71730"/>
                                        </p:tgtEl>
                                        <p:attrNameLst>
                                          <p:attrName>style.visibility</p:attrName>
                                        </p:attrNameLst>
                                      </p:cBhvr>
                                      <p:to>
                                        <p:strVal val="visible"/>
                                      </p:to>
                                    </p:set>
                                    <p:anim calcmode="lin" valueType="num">
                                      <p:cBhvr>
                                        <p:cTn id="141" dur="500" fill="hold"/>
                                        <p:tgtEl>
                                          <p:spTgt spid="71730"/>
                                        </p:tgtEl>
                                        <p:attrNameLst>
                                          <p:attrName>ppt_w</p:attrName>
                                        </p:attrNameLst>
                                      </p:cBhvr>
                                      <p:tavLst>
                                        <p:tav tm="0">
                                          <p:val>
                                            <p:fltVal val="0"/>
                                          </p:val>
                                        </p:tav>
                                        <p:tav tm="100000">
                                          <p:val>
                                            <p:strVal val="#ppt_w"/>
                                          </p:val>
                                        </p:tav>
                                      </p:tavLst>
                                    </p:anim>
                                    <p:anim calcmode="lin" valueType="num">
                                      <p:cBhvr>
                                        <p:cTn id="142" dur="500" fill="hold"/>
                                        <p:tgtEl>
                                          <p:spTgt spid="717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4" grpId="0"/>
      <p:bldP spid="71697" grpId="0"/>
      <p:bldP spid="71699" grpId="0"/>
      <p:bldP spid="71700" grpId="0"/>
      <p:bldP spid="71709" grpId="0"/>
      <p:bldP spid="71710" grpId="0"/>
      <p:bldP spid="71719" grpId="0"/>
      <p:bldP spid="71722" grpId="0"/>
      <p:bldP spid="71726" grpId="0"/>
      <p:bldP spid="71727" grpId="0"/>
      <p:bldP spid="71728" grpId="0"/>
      <p:bldP spid="71731"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F3F968F4-B936-4660-97D1-A1562E31A957}"/>
              </a:ext>
            </a:extLst>
          </p:cNvPr>
          <p:cNvSpPr>
            <a:spLocks noGrp="1" noChangeArrowheads="1"/>
          </p:cNvSpPr>
          <p:nvPr>
            <p:ph type="title"/>
          </p:nvPr>
        </p:nvSpPr>
        <p:spPr>
          <a:xfrm>
            <a:off x="684213" y="549275"/>
            <a:ext cx="8229600" cy="719138"/>
          </a:xfrm>
        </p:spPr>
        <p:txBody>
          <a:bodyPr/>
          <a:lstStyle/>
          <a:p>
            <a:pPr eaLnBrk="1" hangingPunct="1"/>
            <a:r>
              <a:rPr lang="en-US" altLang="zh-CN" sz="1800" b="1"/>
              <a:t>VPN</a:t>
            </a:r>
            <a:r>
              <a:rPr lang="zh-CN" altLang="en-US" sz="1800" b="1"/>
              <a:t>功能</a:t>
            </a:r>
          </a:p>
        </p:txBody>
      </p:sp>
      <p:sp>
        <p:nvSpPr>
          <p:cNvPr id="73731" name="Rectangle 4">
            <a:extLst>
              <a:ext uri="{FF2B5EF4-FFF2-40B4-BE49-F238E27FC236}">
                <a16:creationId xmlns:a16="http://schemas.microsoft.com/office/drawing/2014/main" id="{2A59BD8A-B89B-4304-84A3-C3F0AF506DC5}"/>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73732" name="Picture 6" descr="vpn">
            <a:extLst>
              <a:ext uri="{FF2B5EF4-FFF2-40B4-BE49-F238E27FC236}">
                <a16:creationId xmlns:a16="http://schemas.microsoft.com/office/drawing/2014/main" id="{C4204C8A-260B-4A54-95F9-321CD0B433C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7813" y="1484313"/>
            <a:ext cx="54006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4">
            <a:extLst>
              <a:ext uri="{FF2B5EF4-FFF2-40B4-BE49-F238E27FC236}">
                <a16:creationId xmlns:a16="http://schemas.microsoft.com/office/drawing/2014/main" id="{5628B192-33D9-4D06-B397-B20B1EA6B97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378" y="980728"/>
            <a:ext cx="80565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pic>
        <p:nvPicPr>
          <p:cNvPr id="6" name="图片 5">
            <a:extLst>
              <a:ext uri="{FF2B5EF4-FFF2-40B4-BE49-F238E27FC236}">
                <a16:creationId xmlns:a16="http://schemas.microsoft.com/office/drawing/2014/main" id="{92BEB59D-2BBF-4A32-B5A3-99E480AF8422}"/>
              </a:ext>
            </a:extLst>
          </p:cNvPr>
          <p:cNvPicPr>
            <a:picLocks noChangeAspect="1"/>
          </p:cNvPicPr>
          <p:nvPr/>
        </p:nvPicPr>
        <p:blipFill>
          <a:blip r:embed="rId3"/>
          <a:stretch>
            <a:fillRect/>
          </a:stretch>
        </p:blipFill>
        <p:spPr>
          <a:xfrm>
            <a:off x="35496" y="2976881"/>
            <a:ext cx="9144000" cy="3699378"/>
          </a:xfrm>
          <a:prstGeom prst="rect">
            <a:avLst/>
          </a:prstGeom>
        </p:spPr>
      </p:pic>
      <p:sp>
        <p:nvSpPr>
          <p:cNvPr id="12" name="文本框 11">
            <a:extLst>
              <a:ext uri="{FF2B5EF4-FFF2-40B4-BE49-F238E27FC236}">
                <a16:creationId xmlns:a16="http://schemas.microsoft.com/office/drawing/2014/main" id="{6AF443B1-3947-4E88-903D-CB4AF0693A19}"/>
              </a:ext>
            </a:extLst>
          </p:cNvPr>
          <p:cNvSpPr txBox="1"/>
          <p:nvPr/>
        </p:nvSpPr>
        <p:spPr>
          <a:xfrm>
            <a:off x="1979712" y="6330683"/>
            <a:ext cx="4588778" cy="523220"/>
          </a:xfrm>
          <a:prstGeom prst="rect">
            <a:avLst/>
          </a:prstGeom>
          <a:noFill/>
        </p:spPr>
        <p:txBody>
          <a:bodyPr wrap="square">
            <a:spAutoFit/>
          </a:bodyPr>
          <a:lstStyle/>
          <a:p>
            <a:r>
              <a:rPr lang="zh-CN" altLang="en-US" sz="2800" dirty="0">
                <a:solidFill>
                  <a:srgbClr val="00B0F0"/>
                </a:solidFill>
                <a:latin typeface="微软雅黑" panose="020B0503020204020204" pitchFamily="34" charset="-122"/>
                <a:ea typeface="微软雅黑" panose="020B0503020204020204" pitchFamily="34" charset="-122"/>
              </a:rPr>
              <a:t>允许、拒绝或丢弃数据流</a:t>
            </a:r>
          </a:p>
        </p:txBody>
      </p:sp>
    </p:spTree>
    <p:extLst>
      <p:ext uri="{BB962C8B-B14F-4D97-AF65-F5344CB8AC3E}">
        <p14:creationId xmlns:p14="http://schemas.microsoft.com/office/powerpoint/2010/main" val="154736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AC016AE-F629-4D49-BE00-95C2BF079C3D}"/>
              </a:ext>
            </a:extLst>
          </p:cNvPr>
          <p:cNvSpPr>
            <a:spLocks noGrp="1" noChangeArrowheads="1"/>
          </p:cNvSpPr>
          <p:nvPr>
            <p:ph type="title"/>
          </p:nvPr>
        </p:nvSpPr>
        <p:spPr>
          <a:xfrm>
            <a:off x="755650" y="549275"/>
            <a:ext cx="8229600" cy="576263"/>
          </a:xfrm>
        </p:spPr>
        <p:txBody>
          <a:bodyPr/>
          <a:lstStyle/>
          <a:p>
            <a:pPr eaLnBrk="1" hangingPunct="1"/>
            <a:r>
              <a:rPr lang="zh-CN" altLang="en-US" sz="1800" b="1"/>
              <a:t>双机热备</a:t>
            </a:r>
          </a:p>
        </p:txBody>
      </p:sp>
      <p:sp>
        <p:nvSpPr>
          <p:cNvPr id="74755" name="Rectangle 4">
            <a:extLst>
              <a:ext uri="{FF2B5EF4-FFF2-40B4-BE49-F238E27FC236}">
                <a16:creationId xmlns:a16="http://schemas.microsoft.com/office/drawing/2014/main" id="{CC4C3174-7170-4B6E-A428-445C976867C9}"/>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防火墙的功能</a:t>
            </a:r>
          </a:p>
        </p:txBody>
      </p:sp>
      <p:pic>
        <p:nvPicPr>
          <p:cNvPr id="74756" name="Picture 5" descr="交换">
            <a:extLst>
              <a:ext uri="{FF2B5EF4-FFF2-40B4-BE49-F238E27FC236}">
                <a16:creationId xmlns:a16="http://schemas.microsoft.com/office/drawing/2014/main" id="{E4CB69E9-5CD1-479D-96A6-D55C2665FB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76475"/>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6" descr="交换">
            <a:extLst>
              <a:ext uri="{FF2B5EF4-FFF2-40B4-BE49-F238E27FC236}">
                <a16:creationId xmlns:a16="http://schemas.microsoft.com/office/drawing/2014/main" id="{DDC8B1F1-C982-4D06-81AA-5B552B136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221163"/>
            <a:ext cx="971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8" name="Picture 7" descr="墙">
            <a:extLst>
              <a:ext uri="{FF2B5EF4-FFF2-40B4-BE49-F238E27FC236}">
                <a16:creationId xmlns:a16="http://schemas.microsoft.com/office/drawing/2014/main" id="{4196DB23-8CAB-4BFB-8B56-C67EEDE60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141663"/>
            <a:ext cx="1800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9" name="Picture 8" descr="墙">
            <a:extLst>
              <a:ext uri="{FF2B5EF4-FFF2-40B4-BE49-F238E27FC236}">
                <a16:creationId xmlns:a16="http://schemas.microsoft.com/office/drawing/2014/main" id="{39455516-EE15-4F72-BC73-C922E5C6732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6463" y="3068638"/>
            <a:ext cx="18002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0" name="Picture 9" descr="internet">
            <a:extLst>
              <a:ext uri="{FF2B5EF4-FFF2-40B4-BE49-F238E27FC236}">
                <a16:creationId xmlns:a16="http://schemas.microsoft.com/office/drawing/2014/main" id="{F8FE1234-6AB6-422F-B701-2E03113C1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765175"/>
            <a:ext cx="1257300"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10" descr="台组">
            <a:extLst>
              <a:ext uri="{FF2B5EF4-FFF2-40B4-BE49-F238E27FC236}">
                <a16:creationId xmlns:a16="http://schemas.microsoft.com/office/drawing/2014/main" id="{85014042-835B-4AF8-A684-A28B8480A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700" y="5516563"/>
            <a:ext cx="1400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2" name="Line 11">
            <a:extLst>
              <a:ext uri="{FF2B5EF4-FFF2-40B4-BE49-F238E27FC236}">
                <a16:creationId xmlns:a16="http://schemas.microsoft.com/office/drawing/2014/main" id="{601AFF60-74A4-42DB-86F1-A54C5EDC1999}"/>
              </a:ext>
            </a:extLst>
          </p:cNvPr>
          <p:cNvSpPr>
            <a:spLocks noChangeShapeType="1"/>
          </p:cNvSpPr>
          <p:nvPr/>
        </p:nvSpPr>
        <p:spPr bwMode="auto">
          <a:xfrm>
            <a:off x="2124075" y="3500438"/>
            <a:ext cx="0" cy="865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3" name="Line 12">
            <a:extLst>
              <a:ext uri="{FF2B5EF4-FFF2-40B4-BE49-F238E27FC236}">
                <a16:creationId xmlns:a16="http://schemas.microsoft.com/office/drawing/2014/main" id="{2F8518C9-90F3-4DAE-A616-8A829BDC81A8}"/>
              </a:ext>
            </a:extLst>
          </p:cNvPr>
          <p:cNvSpPr>
            <a:spLocks noChangeShapeType="1"/>
          </p:cNvSpPr>
          <p:nvPr/>
        </p:nvSpPr>
        <p:spPr bwMode="auto">
          <a:xfrm>
            <a:off x="2124075" y="4365625"/>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4" name="Line 13">
            <a:extLst>
              <a:ext uri="{FF2B5EF4-FFF2-40B4-BE49-F238E27FC236}">
                <a16:creationId xmlns:a16="http://schemas.microsoft.com/office/drawing/2014/main" id="{B5A794FC-CB61-4003-BA5C-1399D3EFDC7B}"/>
              </a:ext>
            </a:extLst>
          </p:cNvPr>
          <p:cNvSpPr>
            <a:spLocks noChangeShapeType="1"/>
          </p:cNvSpPr>
          <p:nvPr/>
        </p:nvSpPr>
        <p:spPr bwMode="auto">
          <a:xfrm>
            <a:off x="3636963" y="4508500"/>
            <a:ext cx="0" cy="11525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5" name="Line 14">
            <a:extLst>
              <a:ext uri="{FF2B5EF4-FFF2-40B4-BE49-F238E27FC236}">
                <a16:creationId xmlns:a16="http://schemas.microsoft.com/office/drawing/2014/main" id="{229BAB7E-B734-4319-88C5-1CFDFBA7E00F}"/>
              </a:ext>
            </a:extLst>
          </p:cNvPr>
          <p:cNvSpPr>
            <a:spLocks noChangeShapeType="1"/>
          </p:cNvSpPr>
          <p:nvPr/>
        </p:nvSpPr>
        <p:spPr bwMode="auto">
          <a:xfrm flipV="1">
            <a:off x="2124075" y="2492375"/>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6" name="Line 15">
            <a:extLst>
              <a:ext uri="{FF2B5EF4-FFF2-40B4-BE49-F238E27FC236}">
                <a16:creationId xmlns:a16="http://schemas.microsoft.com/office/drawing/2014/main" id="{9EB93D44-C7BC-4557-948C-C51A3C287A81}"/>
              </a:ext>
            </a:extLst>
          </p:cNvPr>
          <p:cNvSpPr>
            <a:spLocks noChangeShapeType="1"/>
          </p:cNvSpPr>
          <p:nvPr/>
        </p:nvSpPr>
        <p:spPr bwMode="auto">
          <a:xfrm>
            <a:off x="2124075" y="2492375"/>
            <a:ext cx="11525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7" name="Line 16">
            <a:extLst>
              <a:ext uri="{FF2B5EF4-FFF2-40B4-BE49-F238E27FC236}">
                <a16:creationId xmlns:a16="http://schemas.microsoft.com/office/drawing/2014/main" id="{06868624-D227-416D-8764-52FEC534FF4F}"/>
              </a:ext>
            </a:extLst>
          </p:cNvPr>
          <p:cNvSpPr>
            <a:spLocks noChangeShapeType="1"/>
          </p:cNvSpPr>
          <p:nvPr/>
        </p:nvSpPr>
        <p:spPr bwMode="auto">
          <a:xfrm>
            <a:off x="4213225" y="2420938"/>
            <a:ext cx="1223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8" name="Line 17">
            <a:extLst>
              <a:ext uri="{FF2B5EF4-FFF2-40B4-BE49-F238E27FC236}">
                <a16:creationId xmlns:a16="http://schemas.microsoft.com/office/drawing/2014/main" id="{CDF95618-928E-4EA5-B7B5-0087B17A6183}"/>
              </a:ext>
            </a:extLst>
          </p:cNvPr>
          <p:cNvSpPr>
            <a:spLocks noChangeShapeType="1"/>
          </p:cNvSpPr>
          <p:nvPr/>
        </p:nvSpPr>
        <p:spPr bwMode="auto">
          <a:xfrm>
            <a:off x="5437188" y="2420938"/>
            <a:ext cx="0" cy="7207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69" name="Line 18">
            <a:extLst>
              <a:ext uri="{FF2B5EF4-FFF2-40B4-BE49-F238E27FC236}">
                <a16:creationId xmlns:a16="http://schemas.microsoft.com/office/drawing/2014/main" id="{65C29F0A-744B-47FB-8714-AF6D9F1B4A16}"/>
              </a:ext>
            </a:extLst>
          </p:cNvPr>
          <p:cNvSpPr>
            <a:spLocks noChangeShapeType="1"/>
          </p:cNvSpPr>
          <p:nvPr/>
        </p:nvSpPr>
        <p:spPr bwMode="auto">
          <a:xfrm>
            <a:off x="5437188" y="3357563"/>
            <a:ext cx="0" cy="9350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0" name="Line 19">
            <a:extLst>
              <a:ext uri="{FF2B5EF4-FFF2-40B4-BE49-F238E27FC236}">
                <a16:creationId xmlns:a16="http://schemas.microsoft.com/office/drawing/2014/main" id="{42374B28-3291-48D5-A0BF-ED018290A829}"/>
              </a:ext>
            </a:extLst>
          </p:cNvPr>
          <p:cNvSpPr>
            <a:spLocks noChangeShapeType="1"/>
          </p:cNvSpPr>
          <p:nvPr/>
        </p:nvSpPr>
        <p:spPr bwMode="auto">
          <a:xfrm>
            <a:off x="4213225" y="4292600"/>
            <a:ext cx="122396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1" name="Line 20">
            <a:extLst>
              <a:ext uri="{FF2B5EF4-FFF2-40B4-BE49-F238E27FC236}">
                <a16:creationId xmlns:a16="http://schemas.microsoft.com/office/drawing/2014/main" id="{399A2757-3D56-4E16-BCA5-06E618581AB1}"/>
              </a:ext>
            </a:extLst>
          </p:cNvPr>
          <p:cNvSpPr>
            <a:spLocks noChangeShapeType="1"/>
          </p:cNvSpPr>
          <p:nvPr/>
        </p:nvSpPr>
        <p:spPr bwMode="auto">
          <a:xfrm flipH="1">
            <a:off x="3492500" y="1484313"/>
            <a:ext cx="647700" cy="8651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2" name="Line 21">
            <a:extLst>
              <a:ext uri="{FF2B5EF4-FFF2-40B4-BE49-F238E27FC236}">
                <a16:creationId xmlns:a16="http://schemas.microsoft.com/office/drawing/2014/main" id="{2B4CE9AE-F98B-4CD7-BEC2-7DC8551E7C16}"/>
              </a:ext>
            </a:extLst>
          </p:cNvPr>
          <p:cNvSpPr>
            <a:spLocks noChangeShapeType="1"/>
          </p:cNvSpPr>
          <p:nvPr/>
        </p:nvSpPr>
        <p:spPr bwMode="auto">
          <a:xfrm>
            <a:off x="2844800" y="3284538"/>
            <a:ext cx="20161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73" name="Text Box 22">
            <a:extLst>
              <a:ext uri="{FF2B5EF4-FFF2-40B4-BE49-F238E27FC236}">
                <a16:creationId xmlns:a16="http://schemas.microsoft.com/office/drawing/2014/main" id="{416B9C07-14F0-4336-820F-B7C2017F39C5}"/>
              </a:ext>
            </a:extLst>
          </p:cNvPr>
          <p:cNvSpPr txBox="1">
            <a:spLocks noChangeArrowheads="1"/>
          </p:cNvSpPr>
          <p:nvPr/>
        </p:nvSpPr>
        <p:spPr bwMode="auto">
          <a:xfrm>
            <a:off x="323850" y="3213100"/>
            <a:ext cx="1163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Active Firewall</a:t>
            </a:r>
          </a:p>
        </p:txBody>
      </p:sp>
      <p:sp>
        <p:nvSpPr>
          <p:cNvPr id="74774" name="Text Box 23">
            <a:extLst>
              <a:ext uri="{FF2B5EF4-FFF2-40B4-BE49-F238E27FC236}">
                <a16:creationId xmlns:a16="http://schemas.microsoft.com/office/drawing/2014/main" id="{E2CA395E-E861-44DA-A5F7-AC9A26F9C737}"/>
              </a:ext>
            </a:extLst>
          </p:cNvPr>
          <p:cNvSpPr txBox="1">
            <a:spLocks noChangeArrowheads="1"/>
          </p:cNvSpPr>
          <p:nvPr/>
        </p:nvSpPr>
        <p:spPr bwMode="auto">
          <a:xfrm>
            <a:off x="6067425" y="3068638"/>
            <a:ext cx="1349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Standby  Firewall</a:t>
            </a:r>
          </a:p>
        </p:txBody>
      </p:sp>
      <p:sp>
        <p:nvSpPr>
          <p:cNvPr id="74775" name="Text Box 24">
            <a:extLst>
              <a:ext uri="{FF2B5EF4-FFF2-40B4-BE49-F238E27FC236}">
                <a16:creationId xmlns:a16="http://schemas.microsoft.com/office/drawing/2014/main" id="{A83DC36B-6F81-4F5D-BDCD-710382E94983}"/>
              </a:ext>
            </a:extLst>
          </p:cNvPr>
          <p:cNvSpPr txBox="1">
            <a:spLocks noChangeArrowheads="1"/>
          </p:cNvSpPr>
          <p:nvPr/>
        </p:nvSpPr>
        <p:spPr bwMode="auto">
          <a:xfrm>
            <a:off x="2051050" y="2924175"/>
            <a:ext cx="4968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Eth0</a:t>
            </a:r>
          </a:p>
        </p:txBody>
      </p:sp>
      <p:sp>
        <p:nvSpPr>
          <p:cNvPr id="74776" name="Text Box 25">
            <a:extLst>
              <a:ext uri="{FF2B5EF4-FFF2-40B4-BE49-F238E27FC236}">
                <a16:creationId xmlns:a16="http://schemas.microsoft.com/office/drawing/2014/main" id="{D9100BCE-3B25-45E7-9ED1-B4755FA61BDF}"/>
              </a:ext>
            </a:extLst>
          </p:cNvPr>
          <p:cNvSpPr txBox="1">
            <a:spLocks noChangeArrowheads="1"/>
          </p:cNvSpPr>
          <p:nvPr/>
        </p:nvSpPr>
        <p:spPr bwMode="auto">
          <a:xfrm>
            <a:off x="2843213" y="3068638"/>
            <a:ext cx="496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Eth1</a:t>
            </a:r>
          </a:p>
        </p:txBody>
      </p:sp>
      <p:sp>
        <p:nvSpPr>
          <p:cNvPr id="74777" name="Text Box 26">
            <a:extLst>
              <a:ext uri="{FF2B5EF4-FFF2-40B4-BE49-F238E27FC236}">
                <a16:creationId xmlns:a16="http://schemas.microsoft.com/office/drawing/2014/main" id="{8BE6D01D-9E23-4711-B195-BFB4F8485EF8}"/>
              </a:ext>
            </a:extLst>
          </p:cNvPr>
          <p:cNvSpPr txBox="1">
            <a:spLocks noChangeArrowheads="1"/>
          </p:cNvSpPr>
          <p:nvPr/>
        </p:nvSpPr>
        <p:spPr bwMode="auto">
          <a:xfrm>
            <a:off x="2051050" y="3500438"/>
            <a:ext cx="4968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Eth2</a:t>
            </a:r>
          </a:p>
        </p:txBody>
      </p:sp>
      <p:sp>
        <p:nvSpPr>
          <p:cNvPr id="74778" name="Text Box 27">
            <a:extLst>
              <a:ext uri="{FF2B5EF4-FFF2-40B4-BE49-F238E27FC236}">
                <a16:creationId xmlns:a16="http://schemas.microsoft.com/office/drawing/2014/main" id="{084B8304-012C-481F-B9CA-BB2E9C861555}"/>
              </a:ext>
            </a:extLst>
          </p:cNvPr>
          <p:cNvSpPr txBox="1">
            <a:spLocks noChangeArrowheads="1"/>
          </p:cNvSpPr>
          <p:nvPr/>
        </p:nvSpPr>
        <p:spPr bwMode="auto">
          <a:xfrm>
            <a:off x="5364163" y="2852738"/>
            <a:ext cx="496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Eth0</a:t>
            </a:r>
          </a:p>
        </p:txBody>
      </p:sp>
      <p:sp>
        <p:nvSpPr>
          <p:cNvPr id="74779" name="Text Box 28">
            <a:extLst>
              <a:ext uri="{FF2B5EF4-FFF2-40B4-BE49-F238E27FC236}">
                <a16:creationId xmlns:a16="http://schemas.microsoft.com/office/drawing/2014/main" id="{8CBE64F8-BA81-4F50-B4A8-3412F7381E34}"/>
              </a:ext>
            </a:extLst>
          </p:cNvPr>
          <p:cNvSpPr txBox="1">
            <a:spLocks noChangeArrowheads="1"/>
          </p:cNvSpPr>
          <p:nvPr/>
        </p:nvSpPr>
        <p:spPr bwMode="auto">
          <a:xfrm>
            <a:off x="4427538" y="3068638"/>
            <a:ext cx="496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Eth1</a:t>
            </a:r>
          </a:p>
        </p:txBody>
      </p:sp>
      <p:sp>
        <p:nvSpPr>
          <p:cNvPr id="74780" name="Text Box 29">
            <a:extLst>
              <a:ext uri="{FF2B5EF4-FFF2-40B4-BE49-F238E27FC236}">
                <a16:creationId xmlns:a16="http://schemas.microsoft.com/office/drawing/2014/main" id="{FA5E0818-643A-4451-9C5E-3F01AFBCE7B7}"/>
              </a:ext>
            </a:extLst>
          </p:cNvPr>
          <p:cNvSpPr txBox="1">
            <a:spLocks noChangeArrowheads="1"/>
          </p:cNvSpPr>
          <p:nvPr/>
        </p:nvSpPr>
        <p:spPr bwMode="auto">
          <a:xfrm>
            <a:off x="5364163" y="3429000"/>
            <a:ext cx="4968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1200"/>
              <a:t>Eth2</a:t>
            </a:r>
          </a:p>
        </p:txBody>
      </p:sp>
      <p:sp>
        <p:nvSpPr>
          <p:cNvPr id="74781" name="Text Box 30">
            <a:extLst>
              <a:ext uri="{FF2B5EF4-FFF2-40B4-BE49-F238E27FC236}">
                <a16:creationId xmlns:a16="http://schemas.microsoft.com/office/drawing/2014/main" id="{9B220204-B987-49CA-A926-6DD9881F9673}"/>
              </a:ext>
            </a:extLst>
          </p:cNvPr>
          <p:cNvSpPr txBox="1">
            <a:spLocks noChangeArrowheads="1"/>
          </p:cNvSpPr>
          <p:nvPr/>
        </p:nvSpPr>
        <p:spPr bwMode="auto">
          <a:xfrm>
            <a:off x="3419475" y="3068638"/>
            <a:ext cx="641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solidFill>
                  <a:srgbClr val="FF3300"/>
                </a:solidFill>
              </a:rPr>
              <a:t>心跳线</a:t>
            </a:r>
          </a:p>
        </p:txBody>
      </p:sp>
      <p:sp>
        <p:nvSpPr>
          <p:cNvPr id="74782" name="Text Box 31">
            <a:extLst>
              <a:ext uri="{FF2B5EF4-FFF2-40B4-BE49-F238E27FC236}">
                <a16:creationId xmlns:a16="http://schemas.microsoft.com/office/drawing/2014/main" id="{43A1D270-6EE9-47A5-AD77-C2B08E582B9E}"/>
              </a:ext>
            </a:extLst>
          </p:cNvPr>
          <p:cNvSpPr txBox="1">
            <a:spLocks noChangeArrowheads="1"/>
          </p:cNvSpPr>
          <p:nvPr/>
        </p:nvSpPr>
        <p:spPr bwMode="auto">
          <a:xfrm>
            <a:off x="5003800" y="5734050"/>
            <a:ext cx="391795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t>当一台防火墙故障时，这台防火墙的连接不需要</a:t>
            </a:r>
          </a:p>
          <a:p>
            <a:pPr eaLnBrk="1" hangingPunct="1">
              <a:spcBef>
                <a:spcPct val="0"/>
              </a:spcBef>
              <a:buFontTx/>
              <a:buNone/>
            </a:pPr>
            <a:r>
              <a:rPr lang="zh-CN" altLang="en-US" sz="1400"/>
              <a:t>重新建立就可以透明的迁移到另一台防火墙上</a:t>
            </a:r>
          </a:p>
        </p:txBody>
      </p:sp>
      <p:sp>
        <p:nvSpPr>
          <p:cNvPr id="73760" name="Line 32">
            <a:extLst>
              <a:ext uri="{FF2B5EF4-FFF2-40B4-BE49-F238E27FC236}">
                <a16:creationId xmlns:a16="http://schemas.microsoft.com/office/drawing/2014/main" id="{2CA0A348-95C0-4DE0-969B-551297D72558}"/>
              </a:ext>
            </a:extLst>
          </p:cNvPr>
          <p:cNvSpPr>
            <a:spLocks noChangeShapeType="1"/>
          </p:cNvSpPr>
          <p:nvPr/>
        </p:nvSpPr>
        <p:spPr bwMode="auto">
          <a:xfrm flipV="1">
            <a:off x="3492500" y="4508500"/>
            <a:ext cx="0" cy="1152525"/>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1" name="Line 33">
            <a:extLst>
              <a:ext uri="{FF2B5EF4-FFF2-40B4-BE49-F238E27FC236}">
                <a16:creationId xmlns:a16="http://schemas.microsoft.com/office/drawing/2014/main" id="{2F4E1360-0B3B-4734-911D-05C464B85616}"/>
              </a:ext>
            </a:extLst>
          </p:cNvPr>
          <p:cNvSpPr>
            <a:spLocks noChangeShapeType="1"/>
          </p:cNvSpPr>
          <p:nvPr/>
        </p:nvSpPr>
        <p:spPr bwMode="auto">
          <a:xfrm flipH="1" flipV="1">
            <a:off x="1979613" y="4437063"/>
            <a:ext cx="1296987" cy="0"/>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2" name="Line 34">
            <a:extLst>
              <a:ext uri="{FF2B5EF4-FFF2-40B4-BE49-F238E27FC236}">
                <a16:creationId xmlns:a16="http://schemas.microsoft.com/office/drawing/2014/main" id="{5F6231E4-C335-4575-987F-D756EA587DD5}"/>
              </a:ext>
            </a:extLst>
          </p:cNvPr>
          <p:cNvSpPr>
            <a:spLocks noChangeShapeType="1"/>
          </p:cNvSpPr>
          <p:nvPr/>
        </p:nvSpPr>
        <p:spPr bwMode="auto">
          <a:xfrm flipV="1">
            <a:off x="1979613" y="3500438"/>
            <a:ext cx="0" cy="936625"/>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3" name="Text Box 35">
            <a:extLst>
              <a:ext uri="{FF2B5EF4-FFF2-40B4-BE49-F238E27FC236}">
                <a16:creationId xmlns:a16="http://schemas.microsoft.com/office/drawing/2014/main" id="{44F6C2DE-AAA0-461E-87E9-BC657E858A56}"/>
              </a:ext>
            </a:extLst>
          </p:cNvPr>
          <p:cNvSpPr txBox="1">
            <a:spLocks noChangeArrowheads="1"/>
          </p:cNvSpPr>
          <p:nvPr/>
        </p:nvSpPr>
        <p:spPr bwMode="auto">
          <a:xfrm>
            <a:off x="827088" y="38608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t>正常情况下由</a:t>
            </a:r>
          </a:p>
          <a:p>
            <a:pPr eaLnBrk="1" hangingPunct="1">
              <a:spcBef>
                <a:spcPct val="0"/>
              </a:spcBef>
              <a:buFontTx/>
              <a:buNone/>
            </a:pPr>
            <a:r>
              <a:rPr lang="zh-CN" altLang="en-US" sz="1200"/>
              <a:t>主防火墙工作</a:t>
            </a:r>
          </a:p>
        </p:txBody>
      </p:sp>
      <p:sp>
        <p:nvSpPr>
          <p:cNvPr id="73764" name="Line 36">
            <a:extLst>
              <a:ext uri="{FF2B5EF4-FFF2-40B4-BE49-F238E27FC236}">
                <a16:creationId xmlns:a16="http://schemas.microsoft.com/office/drawing/2014/main" id="{4B0CDEB6-3C88-4C8B-9EA1-67EE6CA6CB0F}"/>
              </a:ext>
            </a:extLst>
          </p:cNvPr>
          <p:cNvSpPr>
            <a:spLocks noChangeShapeType="1"/>
          </p:cNvSpPr>
          <p:nvPr/>
        </p:nvSpPr>
        <p:spPr bwMode="auto">
          <a:xfrm flipV="1">
            <a:off x="1979613" y="2349500"/>
            <a:ext cx="0" cy="792163"/>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5" name="Line 37">
            <a:extLst>
              <a:ext uri="{FF2B5EF4-FFF2-40B4-BE49-F238E27FC236}">
                <a16:creationId xmlns:a16="http://schemas.microsoft.com/office/drawing/2014/main" id="{C8ECE200-CA75-439E-AA6C-B675D4CE80B4}"/>
              </a:ext>
            </a:extLst>
          </p:cNvPr>
          <p:cNvSpPr>
            <a:spLocks noChangeShapeType="1"/>
          </p:cNvSpPr>
          <p:nvPr/>
        </p:nvSpPr>
        <p:spPr bwMode="auto">
          <a:xfrm flipV="1">
            <a:off x="1979613" y="2349500"/>
            <a:ext cx="1296987" cy="0"/>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6" name="Line 38">
            <a:extLst>
              <a:ext uri="{FF2B5EF4-FFF2-40B4-BE49-F238E27FC236}">
                <a16:creationId xmlns:a16="http://schemas.microsoft.com/office/drawing/2014/main" id="{5B53C77E-C653-4552-AFA3-D8C80D1CB82F}"/>
              </a:ext>
            </a:extLst>
          </p:cNvPr>
          <p:cNvSpPr>
            <a:spLocks noChangeShapeType="1"/>
          </p:cNvSpPr>
          <p:nvPr/>
        </p:nvSpPr>
        <p:spPr bwMode="auto">
          <a:xfrm flipV="1">
            <a:off x="3419475" y="1484313"/>
            <a:ext cx="576263" cy="793750"/>
          </a:xfrm>
          <a:prstGeom prst="line">
            <a:avLst/>
          </a:prstGeom>
          <a:noFill/>
          <a:ln w="38100" cmpd="dbl">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7" name="Line 39">
            <a:extLst>
              <a:ext uri="{FF2B5EF4-FFF2-40B4-BE49-F238E27FC236}">
                <a16:creationId xmlns:a16="http://schemas.microsoft.com/office/drawing/2014/main" id="{AB970093-D064-44BB-817E-B1EF2160DFFE}"/>
              </a:ext>
            </a:extLst>
          </p:cNvPr>
          <p:cNvSpPr>
            <a:spLocks noChangeShapeType="1"/>
          </p:cNvSpPr>
          <p:nvPr/>
        </p:nvSpPr>
        <p:spPr bwMode="auto">
          <a:xfrm flipH="1">
            <a:off x="2916238" y="3357563"/>
            <a:ext cx="1871662" cy="0"/>
          </a:xfrm>
          <a:prstGeom prst="line">
            <a:avLst/>
          </a:prstGeom>
          <a:noFill/>
          <a:ln w="38100" cmpd="dbl">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68" name="Text Box 40">
            <a:extLst>
              <a:ext uri="{FF2B5EF4-FFF2-40B4-BE49-F238E27FC236}">
                <a16:creationId xmlns:a16="http://schemas.microsoft.com/office/drawing/2014/main" id="{FA7E5134-C639-4152-A2A9-C6D7071259BE}"/>
              </a:ext>
            </a:extLst>
          </p:cNvPr>
          <p:cNvSpPr txBox="1">
            <a:spLocks noChangeArrowheads="1"/>
          </p:cNvSpPr>
          <p:nvPr/>
        </p:nvSpPr>
        <p:spPr bwMode="auto">
          <a:xfrm>
            <a:off x="2822575" y="3429000"/>
            <a:ext cx="19256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检测</a:t>
            </a:r>
            <a:r>
              <a:rPr lang="en-US" altLang="zh-CN" sz="1200"/>
              <a:t>Active Firewall</a:t>
            </a:r>
            <a:r>
              <a:rPr lang="zh-CN" altLang="en-US" sz="1200"/>
              <a:t>的状态</a:t>
            </a:r>
          </a:p>
        </p:txBody>
      </p:sp>
      <p:sp>
        <p:nvSpPr>
          <p:cNvPr id="73769" name="Text Box 41">
            <a:extLst>
              <a:ext uri="{FF2B5EF4-FFF2-40B4-BE49-F238E27FC236}">
                <a16:creationId xmlns:a16="http://schemas.microsoft.com/office/drawing/2014/main" id="{2E3206BB-BE62-47CC-8E05-50CF5B4B03A6}"/>
              </a:ext>
            </a:extLst>
          </p:cNvPr>
          <p:cNvSpPr txBox="1">
            <a:spLocks noChangeArrowheads="1"/>
          </p:cNvSpPr>
          <p:nvPr/>
        </p:nvSpPr>
        <p:spPr bwMode="auto">
          <a:xfrm>
            <a:off x="2771775" y="2852738"/>
            <a:ext cx="21653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200"/>
              <a:t>发现出故障，立即接管其工作</a:t>
            </a:r>
          </a:p>
        </p:txBody>
      </p:sp>
      <p:sp>
        <p:nvSpPr>
          <p:cNvPr id="73770" name="Line 42">
            <a:extLst>
              <a:ext uri="{FF2B5EF4-FFF2-40B4-BE49-F238E27FC236}">
                <a16:creationId xmlns:a16="http://schemas.microsoft.com/office/drawing/2014/main" id="{D6FD04CF-3C02-4E68-8C13-2E60FA63474D}"/>
              </a:ext>
            </a:extLst>
          </p:cNvPr>
          <p:cNvSpPr>
            <a:spLocks noChangeShapeType="1"/>
          </p:cNvSpPr>
          <p:nvPr/>
        </p:nvSpPr>
        <p:spPr bwMode="auto">
          <a:xfrm>
            <a:off x="2843213" y="3141663"/>
            <a:ext cx="2089150" cy="0"/>
          </a:xfrm>
          <a:prstGeom prst="line">
            <a:avLst/>
          </a:prstGeom>
          <a:noFill/>
          <a:ln w="38100" cmpd="dbl">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1" name="Line 43">
            <a:extLst>
              <a:ext uri="{FF2B5EF4-FFF2-40B4-BE49-F238E27FC236}">
                <a16:creationId xmlns:a16="http://schemas.microsoft.com/office/drawing/2014/main" id="{B77FC277-3967-41DB-85FB-59763FC25060}"/>
              </a:ext>
            </a:extLst>
          </p:cNvPr>
          <p:cNvSpPr>
            <a:spLocks noChangeShapeType="1"/>
          </p:cNvSpPr>
          <p:nvPr/>
        </p:nvSpPr>
        <p:spPr bwMode="auto">
          <a:xfrm flipV="1">
            <a:off x="3779838" y="4508500"/>
            <a:ext cx="0" cy="1081088"/>
          </a:xfrm>
          <a:prstGeom prst="line">
            <a:avLst/>
          </a:prstGeom>
          <a:noFill/>
          <a:ln w="38100" cmpd="dbl">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2" name="Line 44">
            <a:extLst>
              <a:ext uri="{FF2B5EF4-FFF2-40B4-BE49-F238E27FC236}">
                <a16:creationId xmlns:a16="http://schemas.microsoft.com/office/drawing/2014/main" id="{18C26012-0C57-4FA5-8DF1-501718096C98}"/>
              </a:ext>
            </a:extLst>
          </p:cNvPr>
          <p:cNvSpPr>
            <a:spLocks noChangeShapeType="1"/>
          </p:cNvSpPr>
          <p:nvPr/>
        </p:nvSpPr>
        <p:spPr bwMode="auto">
          <a:xfrm>
            <a:off x="4211638" y="4437063"/>
            <a:ext cx="1368425" cy="0"/>
          </a:xfrm>
          <a:prstGeom prst="line">
            <a:avLst/>
          </a:prstGeom>
          <a:noFill/>
          <a:ln w="38100" cmpd="dbl">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3" name="Line 45">
            <a:extLst>
              <a:ext uri="{FF2B5EF4-FFF2-40B4-BE49-F238E27FC236}">
                <a16:creationId xmlns:a16="http://schemas.microsoft.com/office/drawing/2014/main" id="{6D25DDB3-A005-47D3-AAF2-EE384D97DBA1}"/>
              </a:ext>
            </a:extLst>
          </p:cNvPr>
          <p:cNvSpPr>
            <a:spLocks noChangeShapeType="1"/>
          </p:cNvSpPr>
          <p:nvPr/>
        </p:nvSpPr>
        <p:spPr bwMode="auto">
          <a:xfrm flipV="1">
            <a:off x="5580063" y="3357563"/>
            <a:ext cx="0" cy="1081087"/>
          </a:xfrm>
          <a:prstGeom prst="line">
            <a:avLst/>
          </a:prstGeom>
          <a:noFill/>
          <a:ln w="38100" cmpd="dbl">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4" name="Line 46">
            <a:extLst>
              <a:ext uri="{FF2B5EF4-FFF2-40B4-BE49-F238E27FC236}">
                <a16:creationId xmlns:a16="http://schemas.microsoft.com/office/drawing/2014/main" id="{44400384-C5D0-4D2D-8771-8622C9B7D906}"/>
              </a:ext>
            </a:extLst>
          </p:cNvPr>
          <p:cNvSpPr>
            <a:spLocks noChangeShapeType="1"/>
          </p:cNvSpPr>
          <p:nvPr/>
        </p:nvSpPr>
        <p:spPr bwMode="auto">
          <a:xfrm flipV="1">
            <a:off x="5580063" y="2349500"/>
            <a:ext cx="0" cy="792163"/>
          </a:xfrm>
          <a:prstGeom prst="line">
            <a:avLst/>
          </a:prstGeom>
          <a:noFill/>
          <a:ln w="38100" cmpd="dbl">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5" name="Line 47">
            <a:extLst>
              <a:ext uri="{FF2B5EF4-FFF2-40B4-BE49-F238E27FC236}">
                <a16:creationId xmlns:a16="http://schemas.microsoft.com/office/drawing/2014/main" id="{65A32A7E-BC1E-4FD8-906B-3184BA64AA62}"/>
              </a:ext>
            </a:extLst>
          </p:cNvPr>
          <p:cNvSpPr>
            <a:spLocks noChangeShapeType="1"/>
          </p:cNvSpPr>
          <p:nvPr/>
        </p:nvSpPr>
        <p:spPr bwMode="auto">
          <a:xfrm flipH="1" flipV="1">
            <a:off x="4211638" y="2349500"/>
            <a:ext cx="1368425" cy="1588"/>
          </a:xfrm>
          <a:prstGeom prst="line">
            <a:avLst/>
          </a:prstGeom>
          <a:noFill/>
          <a:ln w="38100" cmpd="dbl">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6" name="Line 48">
            <a:extLst>
              <a:ext uri="{FF2B5EF4-FFF2-40B4-BE49-F238E27FC236}">
                <a16:creationId xmlns:a16="http://schemas.microsoft.com/office/drawing/2014/main" id="{F3F4D2E5-5690-4AC8-B8C6-2A43FD8352BF}"/>
              </a:ext>
            </a:extLst>
          </p:cNvPr>
          <p:cNvSpPr>
            <a:spLocks noChangeShapeType="1"/>
          </p:cNvSpPr>
          <p:nvPr/>
        </p:nvSpPr>
        <p:spPr bwMode="auto">
          <a:xfrm flipV="1">
            <a:off x="3708400" y="1557338"/>
            <a:ext cx="503238" cy="719137"/>
          </a:xfrm>
          <a:prstGeom prst="line">
            <a:avLst/>
          </a:prstGeom>
          <a:noFill/>
          <a:ln w="38100" cmpd="dbl">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77" name="Text Box 49">
            <a:extLst>
              <a:ext uri="{FF2B5EF4-FFF2-40B4-BE49-F238E27FC236}">
                <a16:creationId xmlns:a16="http://schemas.microsoft.com/office/drawing/2014/main" id="{5BC86543-CBA4-4ECF-A20C-565B7016B370}"/>
              </a:ext>
            </a:extLst>
          </p:cNvPr>
          <p:cNvSpPr txBox="1">
            <a:spLocks noChangeArrowheads="1"/>
          </p:cNvSpPr>
          <p:nvPr/>
        </p:nvSpPr>
        <p:spPr bwMode="auto">
          <a:xfrm>
            <a:off x="5580063" y="378936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t>主防火墙出故障以</a:t>
            </a:r>
          </a:p>
          <a:p>
            <a:pPr eaLnBrk="1" hangingPunct="1">
              <a:spcBef>
                <a:spcPct val="0"/>
              </a:spcBef>
              <a:buFontTx/>
              <a:buNone/>
            </a:pPr>
            <a:r>
              <a:rPr lang="zh-CN" altLang="en-US" sz="1200"/>
              <a:t>后，接管它的工作</a:t>
            </a:r>
          </a:p>
        </p:txBody>
      </p:sp>
      <p:sp>
        <p:nvSpPr>
          <p:cNvPr id="73778" name="Rectangle 50">
            <a:extLst>
              <a:ext uri="{FF2B5EF4-FFF2-40B4-BE49-F238E27FC236}">
                <a16:creationId xmlns:a16="http://schemas.microsoft.com/office/drawing/2014/main" id="{BBFBAC33-0120-4F75-9DE2-F6EB15D4B64F}"/>
              </a:ext>
            </a:extLst>
          </p:cNvPr>
          <p:cNvSpPr>
            <a:spLocks noChangeArrowheads="1"/>
          </p:cNvSpPr>
          <p:nvPr/>
        </p:nvSpPr>
        <p:spPr bwMode="auto">
          <a:xfrm>
            <a:off x="1763713" y="2924175"/>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4000" b="1">
                <a:solidFill>
                  <a:srgbClr val="FF33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3760"/>
                                        </p:tgtEl>
                                        <p:attrNameLst>
                                          <p:attrName>style.visibility</p:attrName>
                                        </p:attrNameLst>
                                      </p:cBhvr>
                                      <p:to>
                                        <p:strVal val="visible"/>
                                      </p:to>
                                    </p:set>
                                    <p:animEffect transition="in" filter="wipe(down)">
                                      <p:cBhvr>
                                        <p:cTn id="7" dur="500"/>
                                        <p:tgtEl>
                                          <p:spTgt spid="73760"/>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73761"/>
                                        </p:tgtEl>
                                        <p:attrNameLst>
                                          <p:attrName>style.visibility</p:attrName>
                                        </p:attrNameLst>
                                      </p:cBhvr>
                                      <p:to>
                                        <p:strVal val="visible"/>
                                      </p:to>
                                    </p:set>
                                    <p:animEffect transition="in" filter="wipe(right)">
                                      <p:cBhvr>
                                        <p:cTn id="11" dur="500"/>
                                        <p:tgtEl>
                                          <p:spTgt spid="73761"/>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73762"/>
                                        </p:tgtEl>
                                        <p:attrNameLst>
                                          <p:attrName>style.visibility</p:attrName>
                                        </p:attrNameLst>
                                      </p:cBhvr>
                                      <p:to>
                                        <p:strVal val="visible"/>
                                      </p:to>
                                    </p:set>
                                    <p:animEffect transition="in" filter="wipe(down)">
                                      <p:cBhvr>
                                        <p:cTn id="15" dur="500"/>
                                        <p:tgtEl>
                                          <p:spTgt spid="73762"/>
                                        </p:tgtEl>
                                      </p:cBhvr>
                                    </p:animEffect>
                                  </p:childTnLst>
                                </p:cTn>
                              </p:par>
                              <p:par>
                                <p:cTn id="16" presetID="23" presetClass="entr" presetSubtype="16" fill="hold" grpId="0" nodeType="withEffect">
                                  <p:stCondLst>
                                    <p:cond delay="0"/>
                                  </p:stCondLst>
                                  <p:childTnLst>
                                    <p:set>
                                      <p:cBhvr>
                                        <p:cTn id="17" dur="1" fill="hold">
                                          <p:stCondLst>
                                            <p:cond delay="0"/>
                                          </p:stCondLst>
                                        </p:cTn>
                                        <p:tgtEl>
                                          <p:spTgt spid="73763"/>
                                        </p:tgtEl>
                                        <p:attrNameLst>
                                          <p:attrName>style.visibility</p:attrName>
                                        </p:attrNameLst>
                                      </p:cBhvr>
                                      <p:to>
                                        <p:strVal val="visible"/>
                                      </p:to>
                                    </p:set>
                                    <p:anim calcmode="lin" valueType="num">
                                      <p:cBhvr>
                                        <p:cTn id="18" dur="500" fill="hold"/>
                                        <p:tgtEl>
                                          <p:spTgt spid="73763"/>
                                        </p:tgtEl>
                                        <p:attrNameLst>
                                          <p:attrName>ppt_w</p:attrName>
                                        </p:attrNameLst>
                                      </p:cBhvr>
                                      <p:tavLst>
                                        <p:tav tm="0">
                                          <p:val>
                                            <p:fltVal val="0"/>
                                          </p:val>
                                        </p:tav>
                                        <p:tav tm="100000">
                                          <p:val>
                                            <p:strVal val="#ppt_w"/>
                                          </p:val>
                                        </p:tav>
                                      </p:tavLst>
                                    </p:anim>
                                    <p:anim calcmode="lin" valueType="num">
                                      <p:cBhvr>
                                        <p:cTn id="19" dur="500" fill="hold"/>
                                        <p:tgtEl>
                                          <p:spTgt spid="73763"/>
                                        </p:tgtEl>
                                        <p:attrNameLst>
                                          <p:attrName>ppt_h</p:attrName>
                                        </p:attrNameLst>
                                      </p:cBhvr>
                                      <p:tavLst>
                                        <p:tav tm="0">
                                          <p:val>
                                            <p:fltVal val="0"/>
                                          </p:val>
                                        </p:tav>
                                        <p:tav tm="100000">
                                          <p:val>
                                            <p:strVal val="#ppt_h"/>
                                          </p:val>
                                        </p:tav>
                                      </p:tavLst>
                                    </p:anim>
                                  </p:childTnLst>
                                </p:cTn>
                              </p:par>
                            </p:childTnLst>
                          </p:cTn>
                        </p:par>
                        <p:par>
                          <p:cTn id="20" fill="hold" nodeType="afterGroup">
                            <p:stCondLst>
                              <p:cond delay="1500"/>
                            </p:stCondLst>
                            <p:childTnLst>
                              <p:par>
                                <p:cTn id="21" presetID="22" presetClass="entr" presetSubtype="4" fill="hold" nodeType="afterEffect">
                                  <p:stCondLst>
                                    <p:cond delay="0"/>
                                  </p:stCondLst>
                                  <p:childTnLst>
                                    <p:set>
                                      <p:cBhvr>
                                        <p:cTn id="22" dur="1" fill="hold">
                                          <p:stCondLst>
                                            <p:cond delay="0"/>
                                          </p:stCondLst>
                                        </p:cTn>
                                        <p:tgtEl>
                                          <p:spTgt spid="73764"/>
                                        </p:tgtEl>
                                        <p:attrNameLst>
                                          <p:attrName>style.visibility</p:attrName>
                                        </p:attrNameLst>
                                      </p:cBhvr>
                                      <p:to>
                                        <p:strVal val="visible"/>
                                      </p:to>
                                    </p:set>
                                    <p:animEffect transition="in" filter="wipe(down)">
                                      <p:cBhvr>
                                        <p:cTn id="23" dur="500"/>
                                        <p:tgtEl>
                                          <p:spTgt spid="73764"/>
                                        </p:tgtEl>
                                      </p:cBhvr>
                                    </p:animEffect>
                                  </p:childTnLst>
                                </p:cTn>
                              </p:par>
                            </p:childTnLst>
                          </p:cTn>
                        </p:par>
                        <p:par>
                          <p:cTn id="24" fill="hold" nodeType="afterGroup">
                            <p:stCondLst>
                              <p:cond delay="2000"/>
                            </p:stCondLst>
                            <p:childTnLst>
                              <p:par>
                                <p:cTn id="25" presetID="22" presetClass="entr" presetSubtype="8" fill="hold" nodeType="afterEffect">
                                  <p:stCondLst>
                                    <p:cond delay="0"/>
                                  </p:stCondLst>
                                  <p:childTnLst>
                                    <p:set>
                                      <p:cBhvr>
                                        <p:cTn id="26" dur="1" fill="hold">
                                          <p:stCondLst>
                                            <p:cond delay="0"/>
                                          </p:stCondLst>
                                        </p:cTn>
                                        <p:tgtEl>
                                          <p:spTgt spid="73765"/>
                                        </p:tgtEl>
                                        <p:attrNameLst>
                                          <p:attrName>style.visibility</p:attrName>
                                        </p:attrNameLst>
                                      </p:cBhvr>
                                      <p:to>
                                        <p:strVal val="visible"/>
                                      </p:to>
                                    </p:set>
                                    <p:animEffect transition="in" filter="wipe(left)">
                                      <p:cBhvr>
                                        <p:cTn id="27" dur="500"/>
                                        <p:tgtEl>
                                          <p:spTgt spid="73765"/>
                                        </p:tgtEl>
                                      </p:cBhvr>
                                    </p:animEffect>
                                  </p:childTnLst>
                                </p:cTn>
                              </p:par>
                            </p:childTnLst>
                          </p:cTn>
                        </p:par>
                        <p:par>
                          <p:cTn id="28" fill="hold" nodeType="afterGroup">
                            <p:stCondLst>
                              <p:cond delay="2500"/>
                            </p:stCondLst>
                            <p:childTnLst>
                              <p:par>
                                <p:cTn id="29" presetID="22" presetClass="entr" presetSubtype="4" fill="hold" nodeType="afterEffect">
                                  <p:stCondLst>
                                    <p:cond delay="0"/>
                                  </p:stCondLst>
                                  <p:childTnLst>
                                    <p:set>
                                      <p:cBhvr>
                                        <p:cTn id="30" dur="1" fill="hold">
                                          <p:stCondLst>
                                            <p:cond delay="0"/>
                                          </p:stCondLst>
                                        </p:cTn>
                                        <p:tgtEl>
                                          <p:spTgt spid="73766"/>
                                        </p:tgtEl>
                                        <p:attrNameLst>
                                          <p:attrName>style.visibility</p:attrName>
                                        </p:attrNameLst>
                                      </p:cBhvr>
                                      <p:to>
                                        <p:strVal val="visible"/>
                                      </p:to>
                                    </p:set>
                                    <p:animEffect transition="in" filter="wipe(down)">
                                      <p:cBhvr>
                                        <p:cTn id="31" dur="500"/>
                                        <p:tgtEl>
                                          <p:spTgt spid="7376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73767"/>
                                        </p:tgtEl>
                                        <p:attrNameLst>
                                          <p:attrName>style.visibility</p:attrName>
                                        </p:attrNameLst>
                                      </p:cBhvr>
                                      <p:to>
                                        <p:strVal val="visible"/>
                                      </p:to>
                                    </p:set>
                                    <p:animEffect transition="in" filter="wipe(right)">
                                      <p:cBhvr>
                                        <p:cTn id="36" dur="500"/>
                                        <p:tgtEl>
                                          <p:spTgt spid="73767"/>
                                        </p:tgtEl>
                                      </p:cBhvr>
                                    </p:animEffect>
                                  </p:childTnLst>
                                </p:cTn>
                              </p:par>
                            </p:childTnLst>
                          </p:cTn>
                        </p:par>
                        <p:par>
                          <p:cTn id="37" fill="hold" nodeType="afterGroup">
                            <p:stCondLst>
                              <p:cond delay="500"/>
                            </p:stCondLst>
                            <p:childTnLst>
                              <p:par>
                                <p:cTn id="38" presetID="22" presetClass="entr" presetSubtype="2" fill="hold" grpId="0" nodeType="afterEffect">
                                  <p:stCondLst>
                                    <p:cond delay="0"/>
                                  </p:stCondLst>
                                  <p:childTnLst>
                                    <p:set>
                                      <p:cBhvr>
                                        <p:cTn id="39" dur="1" fill="hold">
                                          <p:stCondLst>
                                            <p:cond delay="0"/>
                                          </p:stCondLst>
                                        </p:cTn>
                                        <p:tgtEl>
                                          <p:spTgt spid="73768"/>
                                        </p:tgtEl>
                                        <p:attrNameLst>
                                          <p:attrName>style.visibility</p:attrName>
                                        </p:attrNameLst>
                                      </p:cBhvr>
                                      <p:to>
                                        <p:strVal val="visible"/>
                                      </p:to>
                                    </p:set>
                                    <p:animEffect transition="in" filter="wipe(right)">
                                      <p:cBhvr>
                                        <p:cTn id="40" dur="500"/>
                                        <p:tgtEl>
                                          <p:spTgt spid="7376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73770"/>
                                        </p:tgtEl>
                                        <p:attrNameLst>
                                          <p:attrName>style.visibility</p:attrName>
                                        </p:attrNameLst>
                                      </p:cBhvr>
                                      <p:to>
                                        <p:strVal val="visible"/>
                                      </p:to>
                                    </p:set>
                                    <p:animEffect transition="in" filter="wipe(left)">
                                      <p:cBhvr>
                                        <p:cTn id="45" dur="500"/>
                                        <p:tgtEl>
                                          <p:spTgt spid="73770"/>
                                        </p:tgtEl>
                                      </p:cBhvr>
                                    </p:animEffect>
                                  </p:childTnLst>
                                </p:cTn>
                              </p:par>
                            </p:childTnLst>
                          </p:cTn>
                        </p:par>
                        <p:par>
                          <p:cTn id="46" fill="hold" nodeType="afterGroup">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73769"/>
                                        </p:tgtEl>
                                        <p:attrNameLst>
                                          <p:attrName>style.visibility</p:attrName>
                                        </p:attrNameLst>
                                      </p:cBhvr>
                                      <p:to>
                                        <p:strVal val="visible"/>
                                      </p:to>
                                    </p:set>
                                    <p:animEffect transition="in" filter="wipe(left)">
                                      <p:cBhvr>
                                        <p:cTn id="49" dur="500"/>
                                        <p:tgtEl>
                                          <p:spTgt spid="7376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5" presetClass="entr" presetSubtype="0" fill="hold" grpId="0" nodeType="clickEffect">
                                  <p:stCondLst>
                                    <p:cond delay="0"/>
                                  </p:stCondLst>
                                  <p:childTnLst>
                                    <p:set>
                                      <p:cBhvr>
                                        <p:cTn id="53" dur="1" fill="hold">
                                          <p:stCondLst>
                                            <p:cond delay="0"/>
                                          </p:stCondLst>
                                        </p:cTn>
                                        <p:tgtEl>
                                          <p:spTgt spid="73778"/>
                                        </p:tgtEl>
                                        <p:attrNameLst>
                                          <p:attrName>style.visibility</p:attrName>
                                        </p:attrNameLst>
                                      </p:cBhvr>
                                      <p:to>
                                        <p:strVal val="visible"/>
                                      </p:to>
                                    </p:set>
                                    <p:anim calcmode="lin" valueType="num">
                                      <p:cBhvr>
                                        <p:cTn id="54" dur="1000" fill="hold"/>
                                        <p:tgtEl>
                                          <p:spTgt spid="73778"/>
                                        </p:tgtEl>
                                        <p:attrNameLst>
                                          <p:attrName>ppt_w</p:attrName>
                                        </p:attrNameLst>
                                      </p:cBhvr>
                                      <p:tavLst>
                                        <p:tav tm="0">
                                          <p:val>
                                            <p:fltVal val="0"/>
                                          </p:val>
                                        </p:tav>
                                        <p:tav tm="100000">
                                          <p:val>
                                            <p:strVal val="#ppt_w"/>
                                          </p:val>
                                        </p:tav>
                                      </p:tavLst>
                                    </p:anim>
                                    <p:anim calcmode="lin" valueType="num">
                                      <p:cBhvr>
                                        <p:cTn id="55" dur="1000" fill="hold"/>
                                        <p:tgtEl>
                                          <p:spTgt spid="73778"/>
                                        </p:tgtEl>
                                        <p:attrNameLst>
                                          <p:attrName>ppt_h</p:attrName>
                                        </p:attrNameLst>
                                      </p:cBhvr>
                                      <p:tavLst>
                                        <p:tav tm="0">
                                          <p:val>
                                            <p:fltVal val="0"/>
                                          </p:val>
                                        </p:tav>
                                        <p:tav tm="100000">
                                          <p:val>
                                            <p:strVal val="#ppt_h"/>
                                          </p:val>
                                        </p:tav>
                                      </p:tavLst>
                                    </p:anim>
                                    <p:anim calcmode="lin" valueType="num">
                                      <p:cBhvr>
                                        <p:cTn id="56" dur="1000" fill="hold"/>
                                        <p:tgtEl>
                                          <p:spTgt spid="73778"/>
                                        </p:tgtEl>
                                        <p:attrNameLst>
                                          <p:attrName>ppt_x</p:attrName>
                                        </p:attrNameLst>
                                      </p:cBhvr>
                                      <p:tavLst>
                                        <p:tav tm="0" fmla="#ppt_x+(cos(-2*pi*(1-$))*-#ppt_x-sin(-2*pi*(1-$))*(1-#ppt_y))*(1-$)">
                                          <p:val>
                                            <p:fltVal val="0"/>
                                          </p:val>
                                        </p:tav>
                                        <p:tav tm="100000">
                                          <p:val>
                                            <p:fltVal val="1"/>
                                          </p:val>
                                        </p:tav>
                                      </p:tavLst>
                                    </p:anim>
                                    <p:anim calcmode="lin" valueType="num">
                                      <p:cBhvr>
                                        <p:cTn id="57" dur="1000" fill="hold"/>
                                        <p:tgtEl>
                                          <p:spTgt spid="73778"/>
                                        </p:tgtEl>
                                        <p:attrNameLst>
                                          <p:attrName>ppt_y</p:attrName>
                                        </p:attrNameLst>
                                      </p:cBhvr>
                                      <p:tavLst>
                                        <p:tav tm="0" fmla="#ppt_y+(sin(-2*pi*(1-$))*-#ppt_x+cos(-2*pi*(1-$))*(1-#ppt_y))*(1-$)">
                                          <p:val>
                                            <p:fltVal val="0"/>
                                          </p:val>
                                        </p:tav>
                                        <p:tav tm="100000">
                                          <p:val>
                                            <p:fltVal val="1"/>
                                          </p:val>
                                        </p:tav>
                                      </p:tavLst>
                                    </p:anim>
                                  </p:childTnLst>
                                </p:cTn>
                              </p:par>
                            </p:childTnLst>
                          </p:cTn>
                        </p:par>
                        <p:par>
                          <p:cTn id="58" fill="hold" nodeType="afterGroup">
                            <p:stCondLst>
                              <p:cond delay="1000"/>
                            </p:stCondLst>
                            <p:childTnLst>
                              <p:par>
                                <p:cTn id="59" presetID="1" presetClass="exit" presetSubtype="0" fill="hold" nodeType="afterEffect">
                                  <p:stCondLst>
                                    <p:cond delay="0"/>
                                  </p:stCondLst>
                                  <p:childTnLst>
                                    <p:set>
                                      <p:cBhvr>
                                        <p:cTn id="60" dur="1" fill="hold">
                                          <p:stCondLst>
                                            <p:cond delay="0"/>
                                          </p:stCondLst>
                                        </p:cTn>
                                        <p:tgtEl>
                                          <p:spTgt spid="73760"/>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73761"/>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7376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3763"/>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7376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7376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73766"/>
                                        </p:tgtEl>
                                        <p:attrNameLst>
                                          <p:attrName>style.visibility</p:attrName>
                                        </p:attrNameLst>
                                      </p:cBhvr>
                                      <p:to>
                                        <p:strVal val="hidden"/>
                                      </p:to>
                                    </p:set>
                                  </p:childTnLst>
                                </p:cTn>
                              </p:par>
                            </p:childTnLst>
                          </p:cTn>
                        </p:par>
                        <p:par>
                          <p:cTn id="73" fill="hold" nodeType="afterGroup">
                            <p:stCondLst>
                              <p:cond delay="1000"/>
                            </p:stCondLst>
                            <p:childTnLst>
                              <p:par>
                                <p:cTn id="74" presetID="22" presetClass="entr" presetSubtype="4" fill="hold" nodeType="afterEffect">
                                  <p:stCondLst>
                                    <p:cond delay="0"/>
                                  </p:stCondLst>
                                  <p:childTnLst>
                                    <p:set>
                                      <p:cBhvr>
                                        <p:cTn id="75" dur="1" fill="hold">
                                          <p:stCondLst>
                                            <p:cond delay="0"/>
                                          </p:stCondLst>
                                        </p:cTn>
                                        <p:tgtEl>
                                          <p:spTgt spid="73771"/>
                                        </p:tgtEl>
                                        <p:attrNameLst>
                                          <p:attrName>style.visibility</p:attrName>
                                        </p:attrNameLst>
                                      </p:cBhvr>
                                      <p:to>
                                        <p:strVal val="visible"/>
                                      </p:to>
                                    </p:set>
                                    <p:animEffect transition="in" filter="wipe(down)">
                                      <p:cBhvr>
                                        <p:cTn id="76" dur="500"/>
                                        <p:tgtEl>
                                          <p:spTgt spid="73771"/>
                                        </p:tgtEl>
                                      </p:cBhvr>
                                    </p:animEffect>
                                  </p:childTnLst>
                                </p:cTn>
                              </p:par>
                            </p:childTnLst>
                          </p:cTn>
                        </p:par>
                        <p:par>
                          <p:cTn id="77" fill="hold" nodeType="afterGroup">
                            <p:stCondLst>
                              <p:cond delay="1500"/>
                            </p:stCondLst>
                            <p:childTnLst>
                              <p:par>
                                <p:cTn id="78" presetID="22" presetClass="entr" presetSubtype="8" fill="hold" nodeType="afterEffect">
                                  <p:stCondLst>
                                    <p:cond delay="0"/>
                                  </p:stCondLst>
                                  <p:childTnLst>
                                    <p:set>
                                      <p:cBhvr>
                                        <p:cTn id="79" dur="1" fill="hold">
                                          <p:stCondLst>
                                            <p:cond delay="0"/>
                                          </p:stCondLst>
                                        </p:cTn>
                                        <p:tgtEl>
                                          <p:spTgt spid="73772"/>
                                        </p:tgtEl>
                                        <p:attrNameLst>
                                          <p:attrName>style.visibility</p:attrName>
                                        </p:attrNameLst>
                                      </p:cBhvr>
                                      <p:to>
                                        <p:strVal val="visible"/>
                                      </p:to>
                                    </p:set>
                                    <p:animEffect transition="in" filter="wipe(left)">
                                      <p:cBhvr>
                                        <p:cTn id="80" dur="500"/>
                                        <p:tgtEl>
                                          <p:spTgt spid="73772"/>
                                        </p:tgtEl>
                                      </p:cBhvr>
                                    </p:animEffect>
                                  </p:childTnLst>
                                </p:cTn>
                              </p:par>
                            </p:childTnLst>
                          </p:cTn>
                        </p:par>
                        <p:par>
                          <p:cTn id="81" fill="hold" nodeType="afterGroup">
                            <p:stCondLst>
                              <p:cond delay="2000"/>
                            </p:stCondLst>
                            <p:childTnLst>
                              <p:par>
                                <p:cTn id="82" presetID="22" presetClass="entr" presetSubtype="4" fill="hold" nodeType="afterEffect">
                                  <p:stCondLst>
                                    <p:cond delay="0"/>
                                  </p:stCondLst>
                                  <p:childTnLst>
                                    <p:set>
                                      <p:cBhvr>
                                        <p:cTn id="83" dur="1" fill="hold">
                                          <p:stCondLst>
                                            <p:cond delay="0"/>
                                          </p:stCondLst>
                                        </p:cTn>
                                        <p:tgtEl>
                                          <p:spTgt spid="73773"/>
                                        </p:tgtEl>
                                        <p:attrNameLst>
                                          <p:attrName>style.visibility</p:attrName>
                                        </p:attrNameLst>
                                      </p:cBhvr>
                                      <p:to>
                                        <p:strVal val="visible"/>
                                      </p:to>
                                    </p:set>
                                    <p:animEffect transition="in" filter="wipe(down)">
                                      <p:cBhvr>
                                        <p:cTn id="84" dur="500"/>
                                        <p:tgtEl>
                                          <p:spTgt spid="73773"/>
                                        </p:tgtEl>
                                      </p:cBhvr>
                                    </p:animEffect>
                                  </p:childTnLst>
                                </p:cTn>
                              </p:par>
                              <p:par>
                                <p:cTn id="85" presetID="23" presetClass="entr" presetSubtype="16" fill="hold" grpId="0" nodeType="withEffect">
                                  <p:stCondLst>
                                    <p:cond delay="0"/>
                                  </p:stCondLst>
                                  <p:childTnLst>
                                    <p:set>
                                      <p:cBhvr>
                                        <p:cTn id="86" dur="1" fill="hold">
                                          <p:stCondLst>
                                            <p:cond delay="0"/>
                                          </p:stCondLst>
                                        </p:cTn>
                                        <p:tgtEl>
                                          <p:spTgt spid="73777"/>
                                        </p:tgtEl>
                                        <p:attrNameLst>
                                          <p:attrName>style.visibility</p:attrName>
                                        </p:attrNameLst>
                                      </p:cBhvr>
                                      <p:to>
                                        <p:strVal val="visible"/>
                                      </p:to>
                                    </p:set>
                                    <p:anim calcmode="lin" valueType="num">
                                      <p:cBhvr>
                                        <p:cTn id="87" dur="500" fill="hold"/>
                                        <p:tgtEl>
                                          <p:spTgt spid="73777"/>
                                        </p:tgtEl>
                                        <p:attrNameLst>
                                          <p:attrName>ppt_w</p:attrName>
                                        </p:attrNameLst>
                                      </p:cBhvr>
                                      <p:tavLst>
                                        <p:tav tm="0">
                                          <p:val>
                                            <p:fltVal val="0"/>
                                          </p:val>
                                        </p:tav>
                                        <p:tav tm="100000">
                                          <p:val>
                                            <p:strVal val="#ppt_w"/>
                                          </p:val>
                                        </p:tav>
                                      </p:tavLst>
                                    </p:anim>
                                    <p:anim calcmode="lin" valueType="num">
                                      <p:cBhvr>
                                        <p:cTn id="88" dur="500" fill="hold"/>
                                        <p:tgtEl>
                                          <p:spTgt spid="73777"/>
                                        </p:tgtEl>
                                        <p:attrNameLst>
                                          <p:attrName>ppt_h</p:attrName>
                                        </p:attrNameLst>
                                      </p:cBhvr>
                                      <p:tavLst>
                                        <p:tav tm="0">
                                          <p:val>
                                            <p:fltVal val="0"/>
                                          </p:val>
                                        </p:tav>
                                        <p:tav tm="100000">
                                          <p:val>
                                            <p:strVal val="#ppt_h"/>
                                          </p:val>
                                        </p:tav>
                                      </p:tavLst>
                                    </p:anim>
                                  </p:childTnLst>
                                </p:cTn>
                              </p:par>
                            </p:childTnLst>
                          </p:cTn>
                        </p:par>
                        <p:par>
                          <p:cTn id="89" fill="hold" nodeType="afterGroup">
                            <p:stCondLst>
                              <p:cond delay="2500"/>
                            </p:stCondLst>
                            <p:childTnLst>
                              <p:par>
                                <p:cTn id="90" presetID="22" presetClass="entr" presetSubtype="4" fill="hold" nodeType="afterEffect">
                                  <p:stCondLst>
                                    <p:cond delay="0"/>
                                  </p:stCondLst>
                                  <p:childTnLst>
                                    <p:set>
                                      <p:cBhvr>
                                        <p:cTn id="91" dur="1" fill="hold">
                                          <p:stCondLst>
                                            <p:cond delay="0"/>
                                          </p:stCondLst>
                                        </p:cTn>
                                        <p:tgtEl>
                                          <p:spTgt spid="73774"/>
                                        </p:tgtEl>
                                        <p:attrNameLst>
                                          <p:attrName>style.visibility</p:attrName>
                                        </p:attrNameLst>
                                      </p:cBhvr>
                                      <p:to>
                                        <p:strVal val="visible"/>
                                      </p:to>
                                    </p:set>
                                    <p:animEffect transition="in" filter="wipe(down)">
                                      <p:cBhvr>
                                        <p:cTn id="92" dur="500"/>
                                        <p:tgtEl>
                                          <p:spTgt spid="73774"/>
                                        </p:tgtEl>
                                      </p:cBhvr>
                                    </p:animEffect>
                                  </p:childTnLst>
                                </p:cTn>
                              </p:par>
                            </p:childTnLst>
                          </p:cTn>
                        </p:par>
                        <p:par>
                          <p:cTn id="93" fill="hold" nodeType="afterGroup">
                            <p:stCondLst>
                              <p:cond delay="3000"/>
                            </p:stCondLst>
                            <p:childTnLst>
                              <p:par>
                                <p:cTn id="94" presetID="22" presetClass="entr" presetSubtype="2" fill="hold" nodeType="afterEffect">
                                  <p:stCondLst>
                                    <p:cond delay="0"/>
                                  </p:stCondLst>
                                  <p:childTnLst>
                                    <p:set>
                                      <p:cBhvr>
                                        <p:cTn id="95" dur="1" fill="hold">
                                          <p:stCondLst>
                                            <p:cond delay="0"/>
                                          </p:stCondLst>
                                        </p:cTn>
                                        <p:tgtEl>
                                          <p:spTgt spid="73775"/>
                                        </p:tgtEl>
                                        <p:attrNameLst>
                                          <p:attrName>style.visibility</p:attrName>
                                        </p:attrNameLst>
                                      </p:cBhvr>
                                      <p:to>
                                        <p:strVal val="visible"/>
                                      </p:to>
                                    </p:set>
                                    <p:animEffect transition="in" filter="wipe(right)">
                                      <p:cBhvr>
                                        <p:cTn id="96" dur="500"/>
                                        <p:tgtEl>
                                          <p:spTgt spid="73775"/>
                                        </p:tgtEl>
                                      </p:cBhvr>
                                    </p:animEffect>
                                  </p:childTnLst>
                                </p:cTn>
                              </p:par>
                            </p:childTnLst>
                          </p:cTn>
                        </p:par>
                        <p:par>
                          <p:cTn id="97" fill="hold" nodeType="afterGroup">
                            <p:stCondLst>
                              <p:cond delay="3500"/>
                            </p:stCondLst>
                            <p:childTnLst>
                              <p:par>
                                <p:cTn id="98" presetID="22" presetClass="entr" presetSubtype="4" fill="hold" nodeType="afterEffect">
                                  <p:stCondLst>
                                    <p:cond delay="0"/>
                                  </p:stCondLst>
                                  <p:childTnLst>
                                    <p:set>
                                      <p:cBhvr>
                                        <p:cTn id="99" dur="1" fill="hold">
                                          <p:stCondLst>
                                            <p:cond delay="0"/>
                                          </p:stCondLst>
                                        </p:cTn>
                                        <p:tgtEl>
                                          <p:spTgt spid="73776"/>
                                        </p:tgtEl>
                                        <p:attrNameLst>
                                          <p:attrName>style.visibility</p:attrName>
                                        </p:attrNameLst>
                                      </p:cBhvr>
                                      <p:to>
                                        <p:strVal val="visible"/>
                                      </p:to>
                                    </p:set>
                                    <p:animEffect transition="in" filter="wipe(down)">
                                      <p:cBhvr>
                                        <p:cTn id="100" dur="500"/>
                                        <p:tgtEl>
                                          <p:spTgt spid="73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63" grpId="0"/>
      <p:bldP spid="73763" grpId="1"/>
      <p:bldP spid="73768" grpId="0"/>
      <p:bldP spid="73769" grpId="0"/>
      <p:bldP spid="73777" grpId="0"/>
      <p:bldP spid="73778"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Text Box 3">
            <a:extLst>
              <a:ext uri="{FF2B5EF4-FFF2-40B4-BE49-F238E27FC236}">
                <a16:creationId xmlns:a16="http://schemas.microsoft.com/office/drawing/2014/main" id="{82A04A7D-F7B3-4144-8520-AD56B9031718}"/>
              </a:ext>
            </a:extLst>
          </p:cNvPr>
          <p:cNvSpPr txBox="1">
            <a:spLocks noChangeArrowheads="1"/>
          </p:cNvSpPr>
          <p:nvPr/>
        </p:nvSpPr>
        <p:spPr bwMode="auto">
          <a:xfrm>
            <a:off x="1258888" y="1841500"/>
            <a:ext cx="69342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防火墙简介</a:t>
            </a:r>
            <a:endParaRPr kumimoji="1" lang="en-US" altLang="zh-CN" b="1">
              <a:latin typeface="Times New Roman" panose="02020603050405020304" pitchFamily="18" charset="0"/>
            </a:endParaRPr>
          </a:p>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防火墙工作模式</a:t>
            </a:r>
          </a:p>
          <a:p>
            <a:pPr eaLnBrk="1" hangingPunct="1">
              <a:spcBef>
                <a:spcPct val="50000"/>
              </a:spcBef>
              <a:buClr>
                <a:srgbClr val="FF6600"/>
              </a:buClr>
              <a:buFontTx/>
              <a:buAutoNum type="arabicPeriod"/>
            </a:pPr>
            <a:r>
              <a:rPr kumimoji="1" lang="zh-CN" altLang="en-US" b="1">
                <a:latin typeface="Times New Roman" panose="02020603050405020304" pitchFamily="18" charset="0"/>
              </a:rPr>
              <a:t>   防火墙功能  </a:t>
            </a:r>
          </a:p>
          <a:p>
            <a:pPr eaLnBrk="1" hangingPunct="1">
              <a:spcBef>
                <a:spcPct val="50000"/>
              </a:spcBef>
              <a:buClr>
                <a:srgbClr val="FF6600"/>
              </a:buClr>
              <a:buFontTx/>
              <a:buAutoNum type="arabicPeriod"/>
            </a:pPr>
            <a:r>
              <a:rPr kumimoji="1" lang="zh-CN" altLang="en-US" b="1">
                <a:solidFill>
                  <a:srgbClr val="FF0000"/>
                </a:solidFill>
                <a:latin typeface="Times New Roman" panose="02020603050405020304" pitchFamily="18" charset="0"/>
              </a:rPr>
              <a:t>   防火墙性能</a:t>
            </a:r>
            <a:endParaRPr kumimoji="1" lang="en-US" altLang="zh-CN" b="1">
              <a:solidFill>
                <a:srgbClr val="FF0000"/>
              </a:solidFill>
              <a:latin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089EA529-60A3-4302-9721-C108317318B4}"/>
              </a:ext>
            </a:extLst>
          </p:cNvPr>
          <p:cNvSpPr>
            <a:spLocks noGrp="1" noChangeArrowheads="1"/>
          </p:cNvSpPr>
          <p:nvPr>
            <p:ph type="title"/>
          </p:nvPr>
        </p:nvSpPr>
        <p:spPr>
          <a:xfrm>
            <a:off x="684213" y="549275"/>
            <a:ext cx="8229600" cy="576263"/>
          </a:xfrm>
        </p:spPr>
        <p:txBody>
          <a:bodyPr/>
          <a:lstStyle/>
          <a:p>
            <a:pPr eaLnBrk="1" hangingPunct="1"/>
            <a:r>
              <a:rPr lang="zh-CN" altLang="en-US" sz="1800" b="1"/>
              <a:t>常见的防火墙性能指标</a:t>
            </a:r>
          </a:p>
        </p:txBody>
      </p:sp>
      <p:sp>
        <p:nvSpPr>
          <p:cNvPr id="77827" name="Rectangle 3">
            <a:extLst>
              <a:ext uri="{FF2B5EF4-FFF2-40B4-BE49-F238E27FC236}">
                <a16:creationId xmlns:a16="http://schemas.microsoft.com/office/drawing/2014/main" id="{7D1BC47A-7429-48D1-A0F2-11F2377F8A7A}"/>
              </a:ext>
            </a:extLst>
          </p:cNvPr>
          <p:cNvSpPr>
            <a:spLocks noGrp="1" noChangeArrowheads="1"/>
          </p:cNvSpPr>
          <p:nvPr>
            <p:ph type="body" idx="1"/>
          </p:nvPr>
        </p:nvSpPr>
        <p:spPr>
          <a:xfrm>
            <a:off x="2843213" y="1557338"/>
            <a:ext cx="3898900" cy="4525962"/>
          </a:xfrm>
        </p:spPr>
        <p:txBody>
          <a:bodyPr/>
          <a:lstStyle/>
          <a:p>
            <a:pPr eaLnBrk="1" hangingPunct="1">
              <a:buFontTx/>
              <a:buNone/>
            </a:pPr>
            <a:r>
              <a:rPr lang="en-US" altLang="zh-CN" sz="2400" b="1"/>
              <a:t>1</a:t>
            </a:r>
            <a:r>
              <a:rPr lang="zh-CN" altLang="en-US" sz="2400" b="1"/>
              <a:t>、最大位转发率</a:t>
            </a:r>
          </a:p>
          <a:p>
            <a:pPr eaLnBrk="1" hangingPunct="1">
              <a:buFontTx/>
              <a:buNone/>
            </a:pPr>
            <a:r>
              <a:rPr lang="en-US" altLang="zh-CN" sz="2400" b="1"/>
              <a:t>2</a:t>
            </a:r>
            <a:r>
              <a:rPr lang="zh-CN" altLang="en-US" sz="2400" b="1"/>
              <a:t>、吞吐量</a:t>
            </a:r>
          </a:p>
          <a:p>
            <a:pPr eaLnBrk="1" hangingPunct="1">
              <a:buFontTx/>
              <a:buNone/>
            </a:pPr>
            <a:r>
              <a:rPr lang="en-US" altLang="zh-CN" sz="2400" b="1"/>
              <a:t>3</a:t>
            </a:r>
            <a:r>
              <a:rPr lang="zh-CN" altLang="en-US" sz="2400" b="1"/>
              <a:t>、延迟</a:t>
            </a:r>
          </a:p>
          <a:p>
            <a:pPr eaLnBrk="1" hangingPunct="1">
              <a:buFontTx/>
              <a:buNone/>
            </a:pPr>
            <a:r>
              <a:rPr lang="en-US" altLang="zh-CN" sz="2400" b="1"/>
              <a:t>4</a:t>
            </a:r>
            <a:r>
              <a:rPr lang="zh-CN" altLang="en-US" sz="2400" b="1"/>
              <a:t>、丢包率</a:t>
            </a:r>
          </a:p>
          <a:p>
            <a:pPr eaLnBrk="1" hangingPunct="1">
              <a:buFontTx/>
              <a:buNone/>
            </a:pPr>
            <a:r>
              <a:rPr lang="en-US" altLang="zh-CN" sz="2400" b="1"/>
              <a:t>5</a:t>
            </a:r>
            <a:r>
              <a:rPr lang="zh-CN" altLang="en-US" sz="2400" b="1"/>
              <a:t>、背靠背</a:t>
            </a:r>
          </a:p>
          <a:p>
            <a:pPr eaLnBrk="1" hangingPunct="1">
              <a:buFontTx/>
              <a:buNone/>
            </a:pPr>
            <a:r>
              <a:rPr lang="en-US" altLang="zh-CN" sz="2400" b="1"/>
              <a:t>6</a:t>
            </a:r>
            <a:r>
              <a:rPr lang="zh-CN" altLang="en-US" sz="2400" b="1"/>
              <a:t>、最大并发连接数</a:t>
            </a:r>
          </a:p>
          <a:p>
            <a:pPr eaLnBrk="1" hangingPunct="1">
              <a:buFontTx/>
              <a:buNone/>
            </a:pPr>
            <a:r>
              <a:rPr lang="en-US" altLang="zh-CN" sz="2400" b="1"/>
              <a:t>7</a:t>
            </a:r>
            <a:r>
              <a:rPr lang="zh-CN" altLang="en-US" sz="2400" b="1"/>
              <a:t>、最大并发连接建立速率</a:t>
            </a:r>
          </a:p>
          <a:p>
            <a:pPr eaLnBrk="1" hangingPunct="1">
              <a:buFontTx/>
              <a:buNone/>
            </a:pPr>
            <a:r>
              <a:rPr lang="en-US" altLang="zh-CN" sz="2400" b="1"/>
              <a:t>8</a:t>
            </a:r>
            <a:r>
              <a:rPr lang="zh-CN" altLang="en-US" sz="2400" b="1"/>
              <a:t>、最大策略数</a:t>
            </a:r>
          </a:p>
          <a:p>
            <a:pPr eaLnBrk="1" hangingPunct="1">
              <a:buFontTx/>
              <a:buNone/>
            </a:pPr>
            <a:r>
              <a:rPr lang="en-US" altLang="zh-CN" sz="2400" b="1"/>
              <a:t>9</a:t>
            </a:r>
            <a:r>
              <a:rPr lang="zh-CN" altLang="en-US" sz="2400" b="1"/>
              <a:t>、平均无故障间隔时间</a:t>
            </a:r>
          </a:p>
          <a:p>
            <a:pPr eaLnBrk="1" hangingPunct="1">
              <a:buFontTx/>
              <a:buNone/>
            </a:pPr>
            <a:r>
              <a:rPr lang="en-US" altLang="zh-CN" sz="2400" b="1"/>
              <a:t>10</a:t>
            </a:r>
            <a:r>
              <a:rPr lang="zh-CN" altLang="en-US" sz="2400" b="1"/>
              <a:t>、支持的最大用户数</a:t>
            </a:r>
          </a:p>
        </p:txBody>
      </p:sp>
      <p:sp>
        <p:nvSpPr>
          <p:cNvPr id="77828" name="Rectangle 4">
            <a:extLst>
              <a:ext uri="{FF2B5EF4-FFF2-40B4-BE49-F238E27FC236}">
                <a16:creationId xmlns:a16="http://schemas.microsoft.com/office/drawing/2014/main" id="{12D190F7-996D-4EC3-8C4A-F7AEA6B024B0}"/>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B6B628CC-95FD-40C2-B74F-D6FBA993508B}"/>
              </a:ext>
            </a:extLst>
          </p:cNvPr>
          <p:cNvSpPr>
            <a:spLocks noGrp="1" noChangeArrowheads="1"/>
          </p:cNvSpPr>
          <p:nvPr>
            <p:ph type="title"/>
          </p:nvPr>
        </p:nvSpPr>
        <p:spPr>
          <a:xfrm>
            <a:off x="914400" y="549275"/>
            <a:ext cx="8229600" cy="647700"/>
          </a:xfrm>
        </p:spPr>
        <p:txBody>
          <a:bodyPr/>
          <a:lstStyle/>
          <a:p>
            <a:pPr eaLnBrk="1" hangingPunct="1"/>
            <a:r>
              <a:rPr lang="zh-CN" altLang="en-US" sz="2400" b="1"/>
              <a:t>最大位转发率</a:t>
            </a:r>
          </a:p>
        </p:txBody>
      </p:sp>
      <p:sp>
        <p:nvSpPr>
          <p:cNvPr id="78851" name="Rectangle 3">
            <a:extLst>
              <a:ext uri="{FF2B5EF4-FFF2-40B4-BE49-F238E27FC236}">
                <a16:creationId xmlns:a16="http://schemas.microsoft.com/office/drawing/2014/main" id="{B37D62A8-C314-4E9B-A597-C0F0C99453A8}"/>
              </a:ext>
            </a:extLst>
          </p:cNvPr>
          <p:cNvSpPr>
            <a:spLocks noGrp="1" noChangeArrowheads="1"/>
          </p:cNvSpPr>
          <p:nvPr>
            <p:ph type="body" idx="1"/>
          </p:nvPr>
        </p:nvSpPr>
        <p:spPr>
          <a:xfrm>
            <a:off x="911225" y="2133600"/>
            <a:ext cx="7704138" cy="2736850"/>
          </a:xfrm>
        </p:spPr>
        <p:txBody>
          <a:bodyPr/>
          <a:lstStyle/>
          <a:p>
            <a:pPr eaLnBrk="1" hangingPunct="1">
              <a:buFontTx/>
              <a:buNone/>
            </a:pPr>
            <a:r>
              <a:rPr lang="en-US" altLang="zh-CN" sz="2400" b="1"/>
              <a:t>1</a:t>
            </a:r>
            <a:r>
              <a:rPr lang="zh-CN" altLang="en-US" sz="2400" b="1"/>
              <a:t>、定义：防火墙的位转发率指在特定负载下每秒钟防火墙将允许的数据流转发至正确的目的接口的位数</a:t>
            </a:r>
          </a:p>
          <a:p>
            <a:pPr eaLnBrk="1" hangingPunct="1">
              <a:buFontTx/>
              <a:buNone/>
            </a:pPr>
            <a:endParaRPr lang="zh-CN" altLang="en-US" sz="2400" b="1"/>
          </a:p>
          <a:p>
            <a:pPr eaLnBrk="1" hangingPunct="1">
              <a:buFontTx/>
              <a:buNone/>
            </a:pPr>
            <a:r>
              <a:rPr lang="en-US" altLang="zh-CN" sz="2400" b="1"/>
              <a:t>2</a:t>
            </a:r>
            <a:r>
              <a:rPr lang="zh-CN" altLang="en-US" sz="2400" b="1"/>
              <a:t>、最大位转发率指在不同的负载下反复测量得出的位转发率数值中的最大值</a:t>
            </a:r>
          </a:p>
        </p:txBody>
      </p:sp>
      <p:sp>
        <p:nvSpPr>
          <p:cNvPr id="78852" name="Rectangle 4">
            <a:extLst>
              <a:ext uri="{FF2B5EF4-FFF2-40B4-BE49-F238E27FC236}">
                <a16:creationId xmlns:a16="http://schemas.microsoft.com/office/drawing/2014/main" id="{24695281-45FD-4A21-9C60-69DBFDD0E2F1}"/>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DF165B53-94CD-4E12-A05E-21FDC8485D5D}"/>
              </a:ext>
            </a:extLst>
          </p:cNvPr>
          <p:cNvSpPr>
            <a:spLocks noGrp="1" noChangeArrowheads="1"/>
          </p:cNvSpPr>
          <p:nvPr>
            <p:ph type="title"/>
          </p:nvPr>
        </p:nvSpPr>
        <p:spPr>
          <a:xfrm>
            <a:off x="914400" y="549275"/>
            <a:ext cx="8229600" cy="647700"/>
          </a:xfrm>
        </p:spPr>
        <p:txBody>
          <a:bodyPr/>
          <a:lstStyle/>
          <a:p>
            <a:pPr eaLnBrk="1" hangingPunct="1"/>
            <a:r>
              <a:rPr lang="zh-CN" altLang="en-US" sz="2400" b="1"/>
              <a:t>吞吐量</a:t>
            </a:r>
          </a:p>
        </p:txBody>
      </p:sp>
      <p:sp>
        <p:nvSpPr>
          <p:cNvPr id="79875" name="Rectangle 3">
            <a:extLst>
              <a:ext uri="{FF2B5EF4-FFF2-40B4-BE49-F238E27FC236}">
                <a16:creationId xmlns:a16="http://schemas.microsoft.com/office/drawing/2014/main" id="{AAD8A339-288D-40D5-94A8-756E1BDC8E13}"/>
              </a:ext>
            </a:extLst>
          </p:cNvPr>
          <p:cNvSpPr>
            <a:spLocks noGrp="1" noChangeArrowheads="1"/>
          </p:cNvSpPr>
          <p:nvPr>
            <p:ph type="body" idx="1"/>
          </p:nvPr>
        </p:nvSpPr>
        <p:spPr>
          <a:xfrm>
            <a:off x="468313" y="1341438"/>
            <a:ext cx="7848600" cy="3384550"/>
          </a:xfrm>
        </p:spPr>
        <p:txBody>
          <a:bodyPr/>
          <a:lstStyle/>
          <a:p>
            <a:pPr eaLnBrk="1" hangingPunct="1">
              <a:buFontTx/>
              <a:buNone/>
            </a:pPr>
            <a:r>
              <a:rPr lang="en-US" altLang="zh-CN" sz="2400"/>
              <a:t>1</a:t>
            </a:r>
            <a:r>
              <a:rPr lang="zh-CN" altLang="en-US" sz="2400"/>
              <a:t>、定义：在不丢包的情况下能够达到的最大包转发率。</a:t>
            </a:r>
          </a:p>
          <a:p>
            <a:pPr eaLnBrk="1" hangingPunct="1">
              <a:buFontTx/>
              <a:buNone/>
            </a:pPr>
            <a:endParaRPr lang="zh-CN" altLang="en-US" sz="2400"/>
          </a:p>
          <a:p>
            <a:pPr eaLnBrk="1" hangingPunct="1">
              <a:buFontTx/>
              <a:buNone/>
            </a:pPr>
            <a:r>
              <a:rPr lang="en-US" altLang="zh-CN" sz="2400"/>
              <a:t>2</a:t>
            </a:r>
            <a:r>
              <a:rPr lang="zh-CN" altLang="en-US" sz="2400"/>
              <a:t>、衡量标准：吞吐量越大，说明防火墙数据处理能力越强；吞吐量小就会造成网络新的瓶颈，以至影响到整个网络的性能。</a:t>
            </a:r>
          </a:p>
          <a:p>
            <a:pPr eaLnBrk="1" hangingPunct="1">
              <a:buFontTx/>
              <a:buNone/>
            </a:pPr>
            <a:endParaRPr lang="zh-CN" altLang="en-US" sz="2400"/>
          </a:p>
          <a:p>
            <a:pPr eaLnBrk="1" hangingPunct="1">
              <a:buFontTx/>
              <a:buNone/>
            </a:pPr>
            <a:r>
              <a:rPr lang="en-US" altLang="zh-CN" sz="2400"/>
              <a:t>3</a:t>
            </a:r>
            <a:r>
              <a:rPr lang="zh-CN" altLang="en-US" sz="2400"/>
              <a:t>、吞吐量是防火墙在各种帧长的满负载（</a:t>
            </a:r>
            <a:r>
              <a:rPr lang="en-US" altLang="zh-CN" sz="2400"/>
              <a:t>100M</a:t>
            </a:r>
            <a:r>
              <a:rPr lang="zh-CN" altLang="en-US" sz="2400"/>
              <a:t>或</a:t>
            </a:r>
            <a:r>
              <a:rPr lang="en-US" altLang="zh-CN" sz="2400"/>
              <a:t>1000M</a:t>
            </a:r>
            <a:r>
              <a:rPr lang="zh-CN" altLang="en-US" sz="2400"/>
              <a:t>）双向</a:t>
            </a:r>
            <a:r>
              <a:rPr lang="en-US" altLang="zh-CN" sz="2400"/>
              <a:t>UDP</a:t>
            </a:r>
            <a:r>
              <a:rPr lang="zh-CN" altLang="en-US" sz="2400"/>
              <a:t>数据包情况下的稳定性表现，是其它指标的基础。</a:t>
            </a:r>
          </a:p>
          <a:p>
            <a:pPr eaLnBrk="1" hangingPunct="1">
              <a:buFontTx/>
              <a:buNone/>
            </a:pPr>
            <a:endParaRPr lang="zh-CN" altLang="en-US" sz="2400"/>
          </a:p>
          <a:p>
            <a:pPr eaLnBrk="1" hangingPunct="1">
              <a:buFontTx/>
              <a:buNone/>
            </a:pPr>
            <a:r>
              <a:rPr lang="en-US" altLang="zh-CN" sz="2400"/>
              <a:t>4</a:t>
            </a:r>
            <a:r>
              <a:rPr lang="zh-CN" altLang="en-US" sz="2400"/>
              <a:t>、以太网吞吐量最大理论值称为线速，即指网络设备有足够的能力以全速处理最小的数据封包转发。</a:t>
            </a:r>
          </a:p>
        </p:txBody>
      </p:sp>
      <p:sp>
        <p:nvSpPr>
          <p:cNvPr id="79876" name="Rectangle 4">
            <a:extLst>
              <a:ext uri="{FF2B5EF4-FFF2-40B4-BE49-F238E27FC236}">
                <a16:creationId xmlns:a16="http://schemas.microsoft.com/office/drawing/2014/main" id="{7EC1A87F-D2FD-4DC0-BAE2-514DFE904AA1}"/>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EF86B4B7-A233-4D2F-B87A-9A4F3A769DE6}"/>
              </a:ext>
            </a:extLst>
          </p:cNvPr>
          <p:cNvSpPr>
            <a:spLocks noGrp="1" noChangeArrowheads="1"/>
          </p:cNvSpPr>
          <p:nvPr>
            <p:ph type="title"/>
          </p:nvPr>
        </p:nvSpPr>
        <p:spPr>
          <a:xfrm>
            <a:off x="914400" y="549275"/>
            <a:ext cx="8229600" cy="647700"/>
          </a:xfrm>
        </p:spPr>
        <p:txBody>
          <a:bodyPr/>
          <a:lstStyle/>
          <a:p>
            <a:pPr eaLnBrk="1" hangingPunct="1"/>
            <a:r>
              <a:rPr lang="zh-CN" altLang="en-US" sz="2400" b="1"/>
              <a:t>延迟</a:t>
            </a:r>
          </a:p>
        </p:txBody>
      </p:sp>
      <p:sp>
        <p:nvSpPr>
          <p:cNvPr id="80899" name="Rectangle 3">
            <a:extLst>
              <a:ext uri="{FF2B5EF4-FFF2-40B4-BE49-F238E27FC236}">
                <a16:creationId xmlns:a16="http://schemas.microsoft.com/office/drawing/2014/main" id="{B8BBED11-48BD-4749-A97D-5B8ADA110637}"/>
              </a:ext>
            </a:extLst>
          </p:cNvPr>
          <p:cNvSpPr>
            <a:spLocks noGrp="1" noChangeArrowheads="1"/>
          </p:cNvSpPr>
          <p:nvPr>
            <p:ph type="body" idx="1"/>
          </p:nvPr>
        </p:nvSpPr>
        <p:spPr>
          <a:xfrm>
            <a:off x="468313" y="2060575"/>
            <a:ext cx="7559675" cy="2736850"/>
          </a:xfrm>
        </p:spPr>
        <p:txBody>
          <a:bodyPr/>
          <a:lstStyle/>
          <a:p>
            <a:pPr eaLnBrk="1" hangingPunct="1">
              <a:buFontTx/>
              <a:buNone/>
            </a:pPr>
            <a:r>
              <a:rPr lang="en-US" altLang="zh-CN" sz="2400"/>
              <a:t>1</a:t>
            </a:r>
            <a:r>
              <a:rPr lang="zh-CN" altLang="en-US" sz="2400"/>
              <a:t>、定义：延迟通常是指从测试数据帧的最后一个比特进入被测设备端口开始，至测试数据包的第一个比特从被测设备另一端口离开的时间间隔。</a:t>
            </a:r>
          </a:p>
          <a:p>
            <a:pPr eaLnBrk="1" hangingPunct="1">
              <a:buFontTx/>
              <a:buNone/>
            </a:pPr>
            <a:endParaRPr lang="zh-CN" altLang="en-US" sz="2400"/>
          </a:p>
          <a:p>
            <a:pPr eaLnBrk="1" hangingPunct="1">
              <a:buFontTx/>
              <a:buNone/>
            </a:pPr>
            <a:r>
              <a:rPr lang="en-US" altLang="zh-CN" sz="2400"/>
              <a:t>2</a:t>
            </a:r>
            <a:r>
              <a:rPr lang="zh-CN" altLang="en-US" sz="2400"/>
              <a:t>、衡量标准：现在的网络应用种类非常复杂，许多应用对延迟非常敏感（如音频、视频等）而网络中加入防火墙必然会增加传输延迟，所以较低的延迟对防火墙来说也是不可或缺的。</a:t>
            </a:r>
          </a:p>
        </p:txBody>
      </p:sp>
      <p:sp>
        <p:nvSpPr>
          <p:cNvPr id="80900" name="Rectangle 4">
            <a:extLst>
              <a:ext uri="{FF2B5EF4-FFF2-40B4-BE49-F238E27FC236}">
                <a16:creationId xmlns:a16="http://schemas.microsoft.com/office/drawing/2014/main" id="{CB894FFE-7CAB-4C5A-99F7-0AEDF7138D6C}"/>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476333EB-7850-44D1-B60F-665A99FC825F}"/>
              </a:ext>
            </a:extLst>
          </p:cNvPr>
          <p:cNvSpPr>
            <a:spLocks noGrp="1" noChangeArrowheads="1"/>
          </p:cNvSpPr>
          <p:nvPr>
            <p:ph type="title"/>
          </p:nvPr>
        </p:nvSpPr>
        <p:spPr>
          <a:xfrm>
            <a:off x="914400" y="549275"/>
            <a:ext cx="8229600" cy="647700"/>
          </a:xfrm>
        </p:spPr>
        <p:txBody>
          <a:bodyPr/>
          <a:lstStyle/>
          <a:p>
            <a:pPr eaLnBrk="1" hangingPunct="1"/>
            <a:r>
              <a:rPr lang="zh-CN" altLang="en-US" sz="2400" b="1"/>
              <a:t>丢包率</a:t>
            </a:r>
          </a:p>
        </p:txBody>
      </p:sp>
      <p:sp>
        <p:nvSpPr>
          <p:cNvPr id="81923" name="Rectangle 3">
            <a:extLst>
              <a:ext uri="{FF2B5EF4-FFF2-40B4-BE49-F238E27FC236}">
                <a16:creationId xmlns:a16="http://schemas.microsoft.com/office/drawing/2014/main" id="{C50EAA5F-FB09-492B-9A72-7A0931A0B12D}"/>
              </a:ext>
            </a:extLst>
          </p:cNvPr>
          <p:cNvSpPr>
            <a:spLocks noGrp="1" noChangeArrowheads="1"/>
          </p:cNvSpPr>
          <p:nvPr>
            <p:ph type="body" idx="1"/>
          </p:nvPr>
        </p:nvSpPr>
        <p:spPr>
          <a:xfrm>
            <a:off x="539750" y="2060575"/>
            <a:ext cx="7488238" cy="2736850"/>
          </a:xfrm>
        </p:spPr>
        <p:txBody>
          <a:bodyPr/>
          <a:lstStyle/>
          <a:p>
            <a:pPr eaLnBrk="1" hangingPunct="1">
              <a:buFontTx/>
              <a:buNone/>
            </a:pPr>
            <a:r>
              <a:rPr lang="en-US" altLang="zh-CN" sz="2400"/>
              <a:t>1</a:t>
            </a:r>
            <a:r>
              <a:rPr lang="zh-CN" altLang="en-US" sz="2400"/>
              <a:t>、定义：在连续负载的情况下，防火墙设备由于资源不足应转发但是未转发的帧百分比。</a:t>
            </a:r>
          </a:p>
          <a:p>
            <a:pPr eaLnBrk="1" hangingPunct="1">
              <a:buFontTx/>
              <a:buNone/>
            </a:pPr>
            <a:endParaRPr lang="zh-CN" altLang="en-US" sz="2400"/>
          </a:p>
          <a:p>
            <a:pPr eaLnBrk="1" hangingPunct="1">
              <a:buFontTx/>
              <a:buNone/>
            </a:pPr>
            <a:r>
              <a:rPr lang="en-US" altLang="zh-CN" sz="2400"/>
              <a:t>2</a:t>
            </a:r>
            <a:r>
              <a:rPr lang="zh-CN" altLang="en-US" sz="2400"/>
              <a:t>、衡量标准：是用来确定防火墙在不同传输速率下丢失数据包的百分数，目的在于测试防火墙在超负载情况下的性能。</a:t>
            </a:r>
          </a:p>
          <a:p>
            <a:pPr eaLnBrk="1" hangingPunct="1">
              <a:buFontTx/>
              <a:buNone/>
            </a:pPr>
            <a:endParaRPr lang="zh-CN" altLang="en-US" sz="2400"/>
          </a:p>
          <a:p>
            <a:pPr eaLnBrk="1" hangingPunct="1">
              <a:buFontTx/>
              <a:buNone/>
            </a:pPr>
            <a:r>
              <a:rPr lang="en-US" altLang="zh-CN" sz="2400"/>
              <a:t>3</a:t>
            </a:r>
            <a:r>
              <a:rPr lang="zh-CN" altLang="en-US" sz="2400"/>
              <a:t>、较低的丢包率，意味着防火墙在强大的负载压力下，能够稳定地工作，以适应各种网络的复杂应用和较大数据流量对处理性能的高要求。</a:t>
            </a:r>
          </a:p>
        </p:txBody>
      </p:sp>
      <p:sp>
        <p:nvSpPr>
          <p:cNvPr id="81924" name="Rectangle 4">
            <a:extLst>
              <a:ext uri="{FF2B5EF4-FFF2-40B4-BE49-F238E27FC236}">
                <a16:creationId xmlns:a16="http://schemas.microsoft.com/office/drawing/2014/main" id="{AC43F60C-14B7-40BF-BEF4-FCD6058AE923}"/>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2B50DB6F-1C67-4F9F-B272-2513927932BD}"/>
              </a:ext>
            </a:extLst>
          </p:cNvPr>
          <p:cNvSpPr>
            <a:spLocks noGrp="1" noChangeArrowheads="1"/>
          </p:cNvSpPr>
          <p:nvPr>
            <p:ph type="title"/>
          </p:nvPr>
        </p:nvSpPr>
        <p:spPr>
          <a:xfrm>
            <a:off x="914400" y="549275"/>
            <a:ext cx="8229600" cy="647700"/>
          </a:xfrm>
        </p:spPr>
        <p:txBody>
          <a:bodyPr/>
          <a:lstStyle/>
          <a:p>
            <a:pPr eaLnBrk="1" hangingPunct="1"/>
            <a:r>
              <a:rPr lang="zh-CN" altLang="en-US" sz="2400" b="1"/>
              <a:t>背靠背	</a:t>
            </a:r>
          </a:p>
        </p:txBody>
      </p:sp>
      <p:sp>
        <p:nvSpPr>
          <p:cNvPr id="82947" name="Rectangle 3">
            <a:extLst>
              <a:ext uri="{FF2B5EF4-FFF2-40B4-BE49-F238E27FC236}">
                <a16:creationId xmlns:a16="http://schemas.microsoft.com/office/drawing/2014/main" id="{1670C695-0F39-49E0-B525-16139E7EB350}"/>
              </a:ext>
            </a:extLst>
          </p:cNvPr>
          <p:cNvSpPr>
            <a:spLocks noGrp="1" noChangeArrowheads="1"/>
          </p:cNvSpPr>
          <p:nvPr>
            <p:ph type="body" idx="1"/>
          </p:nvPr>
        </p:nvSpPr>
        <p:spPr>
          <a:xfrm>
            <a:off x="611188" y="1916113"/>
            <a:ext cx="8027987" cy="2736850"/>
          </a:xfrm>
        </p:spPr>
        <p:txBody>
          <a:bodyPr/>
          <a:lstStyle/>
          <a:p>
            <a:pPr eaLnBrk="1" hangingPunct="1">
              <a:buFontTx/>
              <a:buNone/>
            </a:pPr>
            <a:r>
              <a:rPr lang="en-US" altLang="zh-CN" sz="2400"/>
              <a:t>1</a:t>
            </a:r>
            <a:r>
              <a:rPr lang="zh-CN" altLang="en-US" sz="2400"/>
              <a:t>、定义：以最小帧间隔发送最多数据包而不引起丢包时的数据包数量。</a:t>
            </a:r>
          </a:p>
          <a:p>
            <a:pPr eaLnBrk="1" hangingPunct="1">
              <a:buFontTx/>
              <a:buNone/>
            </a:pPr>
            <a:endParaRPr lang="zh-CN" altLang="en-US" sz="2400"/>
          </a:p>
          <a:p>
            <a:pPr eaLnBrk="1" hangingPunct="1">
              <a:buFontTx/>
              <a:buNone/>
            </a:pPr>
            <a:r>
              <a:rPr lang="en-US" altLang="zh-CN" sz="2400"/>
              <a:t>2</a:t>
            </a:r>
            <a:r>
              <a:rPr lang="zh-CN" altLang="en-US" sz="2400"/>
              <a:t>、衡量标准：背对背包的测试结果能体现出被测防火墙的缓冲容量，网络上经常有一些应用会产生大量的突发数据包（例如：</a:t>
            </a:r>
            <a:r>
              <a:rPr lang="en-US" altLang="zh-CN" sz="2400"/>
              <a:t>NFS</a:t>
            </a:r>
            <a:r>
              <a:rPr lang="zh-CN" altLang="en-US" sz="2400"/>
              <a:t>、备份、路由更新等），而且这样的数据包的丢失可能会产生更多的数据包，强大缓冲能力可以减小这种突发对网络造成的影响</a:t>
            </a:r>
          </a:p>
        </p:txBody>
      </p:sp>
      <p:sp>
        <p:nvSpPr>
          <p:cNvPr id="82948" name="Rectangle 4">
            <a:extLst>
              <a:ext uri="{FF2B5EF4-FFF2-40B4-BE49-F238E27FC236}">
                <a16:creationId xmlns:a16="http://schemas.microsoft.com/office/drawing/2014/main" id="{F254B0A2-E95C-4B0E-93A0-0BD704CDCAAF}"/>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976122D7-4D27-407C-AA85-312016FE6A9D}"/>
              </a:ext>
            </a:extLst>
          </p:cNvPr>
          <p:cNvSpPr>
            <a:spLocks noGrp="1" noChangeArrowheads="1"/>
          </p:cNvSpPr>
          <p:nvPr>
            <p:ph type="title"/>
          </p:nvPr>
        </p:nvSpPr>
        <p:spPr>
          <a:xfrm>
            <a:off x="914400" y="549275"/>
            <a:ext cx="8229600" cy="647700"/>
          </a:xfrm>
        </p:spPr>
        <p:txBody>
          <a:bodyPr/>
          <a:lstStyle/>
          <a:p>
            <a:pPr eaLnBrk="1" hangingPunct="1"/>
            <a:r>
              <a:rPr lang="zh-CN" altLang="en-US" sz="2400" b="1"/>
              <a:t>最大并发连接数</a:t>
            </a:r>
          </a:p>
        </p:txBody>
      </p:sp>
      <p:sp>
        <p:nvSpPr>
          <p:cNvPr id="83971" name="Rectangle 3">
            <a:extLst>
              <a:ext uri="{FF2B5EF4-FFF2-40B4-BE49-F238E27FC236}">
                <a16:creationId xmlns:a16="http://schemas.microsoft.com/office/drawing/2014/main" id="{2F6E345C-7BC4-4774-B7E0-1B09F654E952}"/>
              </a:ext>
            </a:extLst>
          </p:cNvPr>
          <p:cNvSpPr>
            <a:spLocks noGrp="1" noChangeArrowheads="1"/>
          </p:cNvSpPr>
          <p:nvPr>
            <p:ph type="body" idx="1"/>
          </p:nvPr>
        </p:nvSpPr>
        <p:spPr>
          <a:xfrm>
            <a:off x="684213" y="1582738"/>
            <a:ext cx="8027987" cy="2736850"/>
          </a:xfrm>
        </p:spPr>
        <p:txBody>
          <a:bodyPr/>
          <a:lstStyle/>
          <a:p>
            <a:pPr eaLnBrk="1" hangingPunct="1">
              <a:buFontTx/>
              <a:buNone/>
            </a:pPr>
            <a:r>
              <a:rPr lang="en-US" altLang="zh-CN" sz="2400"/>
              <a:t>1</a:t>
            </a:r>
            <a:r>
              <a:rPr lang="zh-CN" altLang="en-US" sz="2400"/>
              <a:t>、定义：指穿越防火墙的主机之间或主机与防火墙之间能同时建立的最大连接数。</a:t>
            </a:r>
          </a:p>
          <a:p>
            <a:pPr eaLnBrk="1" hangingPunct="1">
              <a:buFontTx/>
              <a:buNone/>
            </a:pPr>
            <a:endParaRPr lang="zh-CN" altLang="en-US" sz="2400"/>
          </a:p>
          <a:p>
            <a:pPr eaLnBrk="1" hangingPunct="1">
              <a:buFontTx/>
              <a:buNone/>
            </a:pPr>
            <a:r>
              <a:rPr lang="en-US" altLang="zh-CN" sz="2400"/>
              <a:t>2</a:t>
            </a:r>
            <a:r>
              <a:rPr lang="zh-CN" altLang="en-US" sz="2400"/>
              <a:t>、衡量标准：并发连接数的测试主要用来测试被测防火墙建立和维持</a:t>
            </a:r>
            <a:r>
              <a:rPr lang="en-US" altLang="zh-CN" sz="2400"/>
              <a:t>TCP</a:t>
            </a:r>
            <a:r>
              <a:rPr lang="zh-CN" altLang="en-US" sz="2400"/>
              <a:t>连接的性能，同时也能通过并发连接数的大小体现被测防火墙对来自于客户端的</a:t>
            </a:r>
            <a:r>
              <a:rPr lang="en-US" altLang="zh-CN" sz="2400"/>
              <a:t>TCP</a:t>
            </a:r>
            <a:r>
              <a:rPr lang="zh-CN" altLang="en-US" sz="2400"/>
              <a:t>连接请求的响应能力。</a:t>
            </a:r>
          </a:p>
          <a:p>
            <a:pPr eaLnBrk="1" hangingPunct="1">
              <a:buFontTx/>
              <a:buNone/>
            </a:pPr>
            <a:endParaRPr lang="zh-CN" altLang="en-US" sz="2400"/>
          </a:p>
          <a:p>
            <a:pPr eaLnBrk="1" hangingPunct="1">
              <a:buFontTx/>
              <a:buNone/>
            </a:pPr>
            <a:r>
              <a:rPr lang="en-US" altLang="zh-CN" sz="2400"/>
              <a:t>3</a:t>
            </a:r>
            <a:r>
              <a:rPr lang="zh-CN" altLang="en-US" sz="2400"/>
              <a:t>、最大并发连接数是防火墙能够同时处理的点对点会话连接的最大数目，它反映防火墙对多个连接的访问控制能力和连接状态跟踪能力。这个参数的大小可以直接影响到防火墙所能支持的最大信息点数</a:t>
            </a:r>
          </a:p>
        </p:txBody>
      </p:sp>
      <p:sp>
        <p:nvSpPr>
          <p:cNvPr id="83972" name="Rectangle 4">
            <a:extLst>
              <a:ext uri="{FF2B5EF4-FFF2-40B4-BE49-F238E27FC236}">
                <a16:creationId xmlns:a16="http://schemas.microsoft.com/office/drawing/2014/main" id="{78B434D9-6E6C-4F43-A049-7E2EBFEF99C8}"/>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4BEBB20-72AA-4EC1-A254-57B9A22A5AD5}"/>
              </a:ext>
            </a:extLst>
          </p:cNvPr>
          <p:cNvSpPr>
            <a:spLocks noGrp="1" noChangeArrowheads="1"/>
          </p:cNvSpPr>
          <p:nvPr>
            <p:ph type="title"/>
          </p:nvPr>
        </p:nvSpPr>
        <p:spPr>
          <a:xfrm>
            <a:off x="914400" y="549275"/>
            <a:ext cx="8229600" cy="647700"/>
          </a:xfrm>
        </p:spPr>
        <p:txBody>
          <a:bodyPr/>
          <a:lstStyle/>
          <a:p>
            <a:pPr eaLnBrk="1" hangingPunct="1"/>
            <a:r>
              <a:rPr lang="zh-CN" altLang="en-US" sz="2400" b="1"/>
              <a:t>最大并发连接建立数率</a:t>
            </a:r>
          </a:p>
        </p:txBody>
      </p:sp>
      <p:sp>
        <p:nvSpPr>
          <p:cNvPr id="84995" name="Rectangle 3">
            <a:extLst>
              <a:ext uri="{FF2B5EF4-FFF2-40B4-BE49-F238E27FC236}">
                <a16:creationId xmlns:a16="http://schemas.microsoft.com/office/drawing/2014/main" id="{494675F4-09B3-4126-8254-9CFF10EA3A2A}"/>
              </a:ext>
            </a:extLst>
          </p:cNvPr>
          <p:cNvSpPr>
            <a:spLocks noGrp="1" noChangeArrowheads="1"/>
          </p:cNvSpPr>
          <p:nvPr>
            <p:ph type="body" idx="1"/>
          </p:nvPr>
        </p:nvSpPr>
        <p:spPr>
          <a:xfrm>
            <a:off x="1187450" y="2060575"/>
            <a:ext cx="6840538" cy="2736850"/>
          </a:xfrm>
        </p:spPr>
        <p:txBody>
          <a:bodyPr/>
          <a:lstStyle/>
          <a:p>
            <a:pPr eaLnBrk="1" hangingPunct="1">
              <a:buFontTx/>
              <a:buNone/>
            </a:pPr>
            <a:r>
              <a:rPr lang="en-US" altLang="zh-CN" sz="2400"/>
              <a:t>1</a:t>
            </a:r>
            <a:r>
              <a:rPr lang="zh-CN" altLang="en-US" sz="2400"/>
              <a:t>、定义：指穿越防火墙的主机之间或主机与防火墙之间单位时间内建立的最大连接数。</a:t>
            </a:r>
          </a:p>
          <a:p>
            <a:pPr eaLnBrk="1" hangingPunct="1">
              <a:buFontTx/>
              <a:buNone/>
            </a:pPr>
            <a:endParaRPr lang="zh-CN" altLang="en-US" sz="2400"/>
          </a:p>
          <a:p>
            <a:pPr eaLnBrk="1" hangingPunct="1">
              <a:buFontTx/>
              <a:buNone/>
            </a:pPr>
            <a:r>
              <a:rPr lang="en-US" altLang="zh-CN" sz="2400"/>
              <a:t>2</a:t>
            </a:r>
            <a:r>
              <a:rPr lang="zh-CN" altLang="en-US" sz="2400"/>
              <a:t>、衡量标准：最大并发连接数建立速率主要用来衡量防火墙单位时间内建立和维持</a:t>
            </a:r>
            <a:r>
              <a:rPr lang="en-US" altLang="zh-CN" sz="2400"/>
              <a:t>TCP</a:t>
            </a:r>
            <a:r>
              <a:rPr lang="zh-CN" altLang="en-US" sz="2400"/>
              <a:t>连接的能力。</a:t>
            </a:r>
          </a:p>
          <a:p>
            <a:pPr eaLnBrk="1" hangingPunct="1">
              <a:buFontTx/>
              <a:buNone/>
            </a:pPr>
            <a:endParaRPr lang="zh-CN" altLang="en-US" sz="2400"/>
          </a:p>
          <a:p>
            <a:pPr eaLnBrk="1" hangingPunct="1">
              <a:buFontTx/>
              <a:buNone/>
            </a:pPr>
            <a:r>
              <a:rPr lang="en-US" altLang="zh-CN" sz="2400"/>
              <a:t>3</a:t>
            </a:r>
            <a:r>
              <a:rPr lang="zh-CN" altLang="en-US" sz="2400"/>
              <a:t>、测试防火墙每秒所能建立起的</a:t>
            </a:r>
            <a:r>
              <a:rPr lang="en-US" altLang="zh-CN" sz="2400"/>
              <a:t>TCP/HTTP</a:t>
            </a:r>
            <a:r>
              <a:rPr lang="zh-CN" altLang="en-US" sz="2400"/>
              <a:t>连接数及防火墙所能保持的最大</a:t>
            </a:r>
            <a:r>
              <a:rPr lang="en-US" altLang="zh-CN" sz="2400"/>
              <a:t>TCP/HTTP</a:t>
            </a:r>
            <a:r>
              <a:rPr lang="zh-CN" altLang="en-US" sz="2400"/>
              <a:t>连接数</a:t>
            </a:r>
          </a:p>
        </p:txBody>
      </p:sp>
      <p:sp>
        <p:nvSpPr>
          <p:cNvPr id="84996" name="Rectangle 4">
            <a:extLst>
              <a:ext uri="{FF2B5EF4-FFF2-40B4-BE49-F238E27FC236}">
                <a16:creationId xmlns:a16="http://schemas.microsoft.com/office/drawing/2014/main" id="{A54A3479-6E3A-46D7-8714-C2349CA1E3BB}"/>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防火墙的性能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pic>
        <p:nvPicPr>
          <p:cNvPr id="2" name="图片 1">
            <a:extLst>
              <a:ext uri="{FF2B5EF4-FFF2-40B4-BE49-F238E27FC236}">
                <a16:creationId xmlns:a16="http://schemas.microsoft.com/office/drawing/2014/main" id="{94F75C9A-5186-4B22-83A2-7E0234CFE963}"/>
              </a:ext>
            </a:extLst>
          </p:cNvPr>
          <p:cNvPicPr>
            <a:picLocks noChangeAspect="1"/>
          </p:cNvPicPr>
          <p:nvPr/>
        </p:nvPicPr>
        <p:blipFill>
          <a:blip r:embed="rId3"/>
          <a:stretch>
            <a:fillRect/>
          </a:stretch>
        </p:blipFill>
        <p:spPr>
          <a:xfrm>
            <a:off x="28600" y="1052736"/>
            <a:ext cx="9144000" cy="4955770"/>
          </a:xfrm>
          <a:prstGeom prst="rect">
            <a:avLst/>
          </a:prstGeom>
        </p:spPr>
      </p:pic>
    </p:spTree>
    <p:extLst>
      <p:ext uri="{BB962C8B-B14F-4D97-AF65-F5344CB8AC3E}">
        <p14:creationId xmlns:p14="http://schemas.microsoft.com/office/powerpoint/2010/main" val="11830253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Rectangle 4">
            <a:extLst>
              <a:ext uri="{FF2B5EF4-FFF2-40B4-BE49-F238E27FC236}">
                <a16:creationId xmlns:a16="http://schemas.microsoft.com/office/drawing/2014/main" id="{CCDE208B-E323-4E87-9645-33BCFE30377E}"/>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防火墙的“胖”与“瘦”</a:t>
            </a:r>
          </a:p>
        </p:txBody>
      </p:sp>
      <p:sp>
        <p:nvSpPr>
          <p:cNvPr id="83974" name="Text Box 6">
            <a:extLst>
              <a:ext uri="{FF2B5EF4-FFF2-40B4-BE49-F238E27FC236}">
                <a16:creationId xmlns:a16="http://schemas.microsoft.com/office/drawing/2014/main" id="{D23C947C-5050-4523-9BAE-884A064D5458}"/>
              </a:ext>
            </a:extLst>
          </p:cNvPr>
          <p:cNvSpPr txBox="1">
            <a:spLocks noChangeArrowheads="1"/>
          </p:cNvSpPr>
          <p:nvPr/>
        </p:nvSpPr>
        <p:spPr bwMode="auto">
          <a:xfrm>
            <a:off x="682625" y="33575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访问控制</a:t>
            </a:r>
          </a:p>
        </p:txBody>
      </p:sp>
      <p:sp>
        <p:nvSpPr>
          <p:cNvPr id="83975" name="Text Box 7">
            <a:extLst>
              <a:ext uri="{FF2B5EF4-FFF2-40B4-BE49-F238E27FC236}">
                <a16:creationId xmlns:a16="http://schemas.microsoft.com/office/drawing/2014/main" id="{39A2B769-F560-442C-9915-40775A6608E5}"/>
              </a:ext>
            </a:extLst>
          </p:cNvPr>
          <p:cNvSpPr txBox="1">
            <a:spLocks noChangeArrowheads="1"/>
          </p:cNvSpPr>
          <p:nvPr/>
        </p:nvSpPr>
        <p:spPr bwMode="auto">
          <a:xfrm>
            <a:off x="2482850" y="33575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病毒防护</a:t>
            </a:r>
          </a:p>
        </p:txBody>
      </p:sp>
      <p:sp>
        <p:nvSpPr>
          <p:cNvPr id="83976" name="Text Box 8">
            <a:extLst>
              <a:ext uri="{FF2B5EF4-FFF2-40B4-BE49-F238E27FC236}">
                <a16:creationId xmlns:a16="http://schemas.microsoft.com/office/drawing/2014/main" id="{2AEBDB63-6914-4495-9FB0-D041EAEE1DED}"/>
              </a:ext>
            </a:extLst>
          </p:cNvPr>
          <p:cNvSpPr txBox="1">
            <a:spLocks noChangeArrowheads="1"/>
          </p:cNvSpPr>
          <p:nvPr/>
        </p:nvSpPr>
        <p:spPr bwMode="auto">
          <a:xfrm>
            <a:off x="4356100" y="33575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入侵检测</a:t>
            </a:r>
          </a:p>
        </p:txBody>
      </p:sp>
      <p:sp>
        <p:nvSpPr>
          <p:cNvPr id="83977" name="Text Box 9">
            <a:extLst>
              <a:ext uri="{FF2B5EF4-FFF2-40B4-BE49-F238E27FC236}">
                <a16:creationId xmlns:a16="http://schemas.microsoft.com/office/drawing/2014/main" id="{4AD01C4C-7B3B-4025-A9A0-B19E44118769}"/>
              </a:ext>
            </a:extLst>
          </p:cNvPr>
          <p:cNvSpPr txBox="1">
            <a:spLocks noChangeArrowheads="1"/>
          </p:cNvSpPr>
          <p:nvPr/>
        </p:nvSpPr>
        <p:spPr bwMode="auto">
          <a:xfrm>
            <a:off x="682625" y="42211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交换路由</a:t>
            </a:r>
          </a:p>
        </p:txBody>
      </p:sp>
      <p:sp>
        <p:nvSpPr>
          <p:cNvPr id="83978" name="Text Box 10">
            <a:extLst>
              <a:ext uri="{FF2B5EF4-FFF2-40B4-BE49-F238E27FC236}">
                <a16:creationId xmlns:a16="http://schemas.microsoft.com/office/drawing/2014/main" id="{C8849713-6331-4D6A-9AC5-4B7FFDAB1E73}"/>
              </a:ext>
            </a:extLst>
          </p:cNvPr>
          <p:cNvSpPr txBox="1">
            <a:spLocks noChangeArrowheads="1"/>
          </p:cNvSpPr>
          <p:nvPr/>
        </p:nvSpPr>
        <p:spPr bwMode="auto">
          <a:xfrm>
            <a:off x="4427538" y="4221163"/>
            <a:ext cx="1347787"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信息审计</a:t>
            </a:r>
          </a:p>
        </p:txBody>
      </p:sp>
      <p:sp>
        <p:nvSpPr>
          <p:cNvPr id="83979" name="Text Box 11">
            <a:extLst>
              <a:ext uri="{FF2B5EF4-FFF2-40B4-BE49-F238E27FC236}">
                <a16:creationId xmlns:a16="http://schemas.microsoft.com/office/drawing/2014/main" id="{29E63335-BF94-40C0-9D7D-9C1FDC82CF4D}"/>
              </a:ext>
            </a:extLst>
          </p:cNvPr>
          <p:cNvSpPr txBox="1">
            <a:spLocks noChangeArrowheads="1"/>
          </p:cNvSpPr>
          <p:nvPr/>
        </p:nvSpPr>
        <p:spPr bwMode="auto">
          <a:xfrm>
            <a:off x="682625" y="50847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内容过滤</a:t>
            </a:r>
          </a:p>
        </p:txBody>
      </p:sp>
      <p:sp>
        <p:nvSpPr>
          <p:cNvPr id="83980" name="Text Box 12">
            <a:extLst>
              <a:ext uri="{FF2B5EF4-FFF2-40B4-BE49-F238E27FC236}">
                <a16:creationId xmlns:a16="http://schemas.microsoft.com/office/drawing/2014/main" id="{A6E21F3A-CA3C-491F-8117-A46C19B38B5C}"/>
              </a:ext>
            </a:extLst>
          </p:cNvPr>
          <p:cNvSpPr txBox="1">
            <a:spLocks noChangeArrowheads="1"/>
          </p:cNvSpPr>
          <p:nvPr/>
        </p:nvSpPr>
        <p:spPr bwMode="auto">
          <a:xfrm>
            <a:off x="2555875" y="50847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传输加密</a:t>
            </a:r>
          </a:p>
        </p:txBody>
      </p:sp>
      <p:sp>
        <p:nvSpPr>
          <p:cNvPr id="83981" name="Text Box 13">
            <a:extLst>
              <a:ext uri="{FF2B5EF4-FFF2-40B4-BE49-F238E27FC236}">
                <a16:creationId xmlns:a16="http://schemas.microsoft.com/office/drawing/2014/main" id="{D8533272-EAEE-415F-BABA-03D1A47CE4B8}"/>
              </a:ext>
            </a:extLst>
          </p:cNvPr>
          <p:cNvSpPr txBox="1">
            <a:spLocks noChangeArrowheads="1"/>
          </p:cNvSpPr>
          <p:nvPr/>
        </p:nvSpPr>
        <p:spPr bwMode="auto">
          <a:xfrm>
            <a:off x="4427538" y="5084763"/>
            <a:ext cx="1347787"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其他</a:t>
            </a:r>
          </a:p>
        </p:txBody>
      </p:sp>
      <p:sp>
        <p:nvSpPr>
          <p:cNvPr id="83982" name="Rectangle 14">
            <a:extLst>
              <a:ext uri="{FF2B5EF4-FFF2-40B4-BE49-F238E27FC236}">
                <a16:creationId xmlns:a16="http://schemas.microsoft.com/office/drawing/2014/main" id="{9E1271CE-532E-43B3-B740-BB9CD6B9514F}"/>
              </a:ext>
            </a:extLst>
          </p:cNvPr>
          <p:cNvSpPr>
            <a:spLocks noChangeArrowheads="1"/>
          </p:cNvSpPr>
          <p:nvPr/>
        </p:nvSpPr>
        <p:spPr bwMode="auto">
          <a:xfrm>
            <a:off x="2698750" y="4005263"/>
            <a:ext cx="9350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a:solidFill>
                  <a:srgbClr val="FF3300"/>
                </a:solidFill>
              </a:rPr>
              <a:t>＋</a:t>
            </a:r>
          </a:p>
        </p:txBody>
      </p:sp>
      <p:sp>
        <p:nvSpPr>
          <p:cNvPr id="83983" name="Rectangle 15">
            <a:extLst>
              <a:ext uri="{FF2B5EF4-FFF2-40B4-BE49-F238E27FC236}">
                <a16:creationId xmlns:a16="http://schemas.microsoft.com/office/drawing/2014/main" id="{B7CCE616-AB9C-473C-8CBD-313F4C3933CC}"/>
              </a:ext>
            </a:extLst>
          </p:cNvPr>
          <p:cNvSpPr>
            <a:spLocks noChangeArrowheads="1"/>
          </p:cNvSpPr>
          <p:nvPr/>
        </p:nvSpPr>
        <p:spPr bwMode="auto">
          <a:xfrm>
            <a:off x="6011863" y="4005263"/>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a:solidFill>
                  <a:srgbClr val="FF3300"/>
                </a:solidFill>
              </a:rPr>
              <a:t>＝</a:t>
            </a:r>
          </a:p>
        </p:txBody>
      </p:sp>
      <p:sp>
        <p:nvSpPr>
          <p:cNvPr id="83984" name="Text Box 16">
            <a:extLst>
              <a:ext uri="{FF2B5EF4-FFF2-40B4-BE49-F238E27FC236}">
                <a16:creationId xmlns:a16="http://schemas.microsoft.com/office/drawing/2014/main" id="{5C0B5FAA-A9C5-4714-868C-EA34488013A2}"/>
              </a:ext>
            </a:extLst>
          </p:cNvPr>
          <p:cNvSpPr txBox="1">
            <a:spLocks noChangeArrowheads="1"/>
          </p:cNvSpPr>
          <p:nvPr/>
        </p:nvSpPr>
        <p:spPr bwMode="auto">
          <a:xfrm>
            <a:off x="6732588" y="4038600"/>
            <a:ext cx="181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胖防火墙</a:t>
            </a:r>
          </a:p>
        </p:txBody>
      </p:sp>
      <p:sp>
        <p:nvSpPr>
          <p:cNvPr id="83985" name="Text Box 17">
            <a:extLst>
              <a:ext uri="{FF2B5EF4-FFF2-40B4-BE49-F238E27FC236}">
                <a16:creationId xmlns:a16="http://schemas.microsoft.com/office/drawing/2014/main" id="{796819C6-DBE3-4145-9041-AFF8C730D137}"/>
              </a:ext>
            </a:extLst>
          </p:cNvPr>
          <p:cNvSpPr txBox="1">
            <a:spLocks noChangeArrowheads="1"/>
          </p:cNvSpPr>
          <p:nvPr/>
        </p:nvSpPr>
        <p:spPr bwMode="auto">
          <a:xfrm>
            <a:off x="900113" y="1557338"/>
            <a:ext cx="7056437"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a:t>1</a:t>
            </a:r>
            <a:r>
              <a:rPr lang="zh-CN" altLang="en-US" sz="1400"/>
              <a:t>、胖”防火墙是指功能大而全的防火墙，它力图将安全功能尽可能多地包含</a:t>
            </a:r>
          </a:p>
          <a:p>
            <a:pPr eaLnBrk="1" hangingPunct="1">
              <a:spcBef>
                <a:spcPct val="0"/>
              </a:spcBef>
              <a:buFontTx/>
              <a:buNone/>
            </a:pPr>
            <a:r>
              <a:rPr lang="zh-CN" altLang="en-US" sz="1400"/>
              <a:t>在内，从而成为用户网络的一个安全平台 </a:t>
            </a:r>
          </a:p>
          <a:p>
            <a:pPr eaLnBrk="1" hangingPunct="1">
              <a:spcBef>
                <a:spcPct val="0"/>
              </a:spcBef>
              <a:buFontTx/>
              <a:buNone/>
            </a:pPr>
            <a:endParaRPr lang="zh-CN" altLang="en-US" sz="1400"/>
          </a:p>
          <a:p>
            <a:pPr eaLnBrk="1" hangingPunct="1">
              <a:spcBef>
                <a:spcPct val="0"/>
              </a:spcBef>
              <a:buFontTx/>
              <a:buNone/>
            </a:pPr>
            <a:r>
              <a:rPr lang="en-US" altLang="zh-CN" sz="1400"/>
              <a:t>2</a:t>
            </a:r>
            <a:r>
              <a:rPr lang="zh-CN" altLang="en-US" sz="1400"/>
              <a:t>、“瘦”防火墙是指功能少而精的防火墙，它只作访问控制的专职工作，对于</a:t>
            </a:r>
          </a:p>
          <a:p>
            <a:pPr eaLnBrk="1" hangingPunct="1">
              <a:spcBef>
                <a:spcPct val="0"/>
              </a:spcBef>
              <a:buFontTx/>
              <a:buNone/>
            </a:pPr>
            <a:r>
              <a:rPr lang="zh-CN" altLang="en-US" sz="1400"/>
              <a:t>综合安全解决方案，则采用多家安全厂商联盟的方式来实现。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3974"/>
                                        </p:tgtEl>
                                        <p:attrNameLst>
                                          <p:attrName>style.visibility</p:attrName>
                                        </p:attrNameLst>
                                      </p:cBhvr>
                                      <p:to>
                                        <p:strVal val="visible"/>
                                      </p:to>
                                    </p:set>
                                    <p:anim calcmode="lin" valueType="num">
                                      <p:cBhvr>
                                        <p:cTn id="7" dur="500" fill="hold"/>
                                        <p:tgtEl>
                                          <p:spTgt spid="83974"/>
                                        </p:tgtEl>
                                        <p:attrNameLst>
                                          <p:attrName>ppt_w</p:attrName>
                                        </p:attrNameLst>
                                      </p:cBhvr>
                                      <p:tavLst>
                                        <p:tav tm="0">
                                          <p:val>
                                            <p:fltVal val="0"/>
                                          </p:val>
                                        </p:tav>
                                        <p:tav tm="100000">
                                          <p:val>
                                            <p:strVal val="#ppt_w"/>
                                          </p:val>
                                        </p:tav>
                                      </p:tavLst>
                                    </p:anim>
                                    <p:anim calcmode="lin" valueType="num">
                                      <p:cBhvr>
                                        <p:cTn id="8" dur="500" fill="hold"/>
                                        <p:tgtEl>
                                          <p:spTgt spid="83974"/>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3977"/>
                                        </p:tgtEl>
                                        <p:attrNameLst>
                                          <p:attrName>style.visibility</p:attrName>
                                        </p:attrNameLst>
                                      </p:cBhvr>
                                      <p:to>
                                        <p:strVal val="visible"/>
                                      </p:to>
                                    </p:set>
                                    <p:anim calcmode="lin" valueType="num">
                                      <p:cBhvr>
                                        <p:cTn id="11" dur="500" fill="hold"/>
                                        <p:tgtEl>
                                          <p:spTgt spid="83977"/>
                                        </p:tgtEl>
                                        <p:attrNameLst>
                                          <p:attrName>ppt_w</p:attrName>
                                        </p:attrNameLst>
                                      </p:cBhvr>
                                      <p:tavLst>
                                        <p:tav tm="0">
                                          <p:val>
                                            <p:fltVal val="0"/>
                                          </p:val>
                                        </p:tav>
                                        <p:tav tm="100000">
                                          <p:val>
                                            <p:strVal val="#ppt_w"/>
                                          </p:val>
                                        </p:tav>
                                      </p:tavLst>
                                    </p:anim>
                                    <p:anim calcmode="lin" valueType="num">
                                      <p:cBhvr>
                                        <p:cTn id="12" dur="500" fill="hold"/>
                                        <p:tgtEl>
                                          <p:spTgt spid="83977"/>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83975"/>
                                        </p:tgtEl>
                                        <p:attrNameLst>
                                          <p:attrName>style.visibility</p:attrName>
                                        </p:attrNameLst>
                                      </p:cBhvr>
                                      <p:to>
                                        <p:strVal val="visible"/>
                                      </p:to>
                                    </p:set>
                                    <p:anim calcmode="lin" valueType="num">
                                      <p:cBhvr>
                                        <p:cTn id="15" dur="500" fill="hold"/>
                                        <p:tgtEl>
                                          <p:spTgt spid="83975"/>
                                        </p:tgtEl>
                                        <p:attrNameLst>
                                          <p:attrName>ppt_w</p:attrName>
                                        </p:attrNameLst>
                                      </p:cBhvr>
                                      <p:tavLst>
                                        <p:tav tm="0">
                                          <p:val>
                                            <p:fltVal val="0"/>
                                          </p:val>
                                        </p:tav>
                                        <p:tav tm="100000">
                                          <p:val>
                                            <p:strVal val="#ppt_w"/>
                                          </p:val>
                                        </p:tav>
                                      </p:tavLst>
                                    </p:anim>
                                    <p:anim calcmode="lin" valueType="num">
                                      <p:cBhvr>
                                        <p:cTn id="16" dur="500" fill="hold"/>
                                        <p:tgtEl>
                                          <p:spTgt spid="83975"/>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83976"/>
                                        </p:tgtEl>
                                        <p:attrNameLst>
                                          <p:attrName>style.visibility</p:attrName>
                                        </p:attrNameLst>
                                      </p:cBhvr>
                                      <p:to>
                                        <p:strVal val="visible"/>
                                      </p:to>
                                    </p:set>
                                    <p:anim calcmode="lin" valueType="num">
                                      <p:cBhvr>
                                        <p:cTn id="19" dur="500" fill="hold"/>
                                        <p:tgtEl>
                                          <p:spTgt spid="83976"/>
                                        </p:tgtEl>
                                        <p:attrNameLst>
                                          <p:attrName>ppt_w</p:attrName>
                                        </p:attrNameLst>
                                      </p:cBhvr>
                                      <p:tavLst>
                                        <p:tav tm="0">
                                          <p:val>
                                            <p:fltVal val="0"/>
                                          </p:val>
                                        </p:tav>
                                        <p:tav tm="100000">
                                          <p:val>
                                            <p:strVal val="#ppt_w"/>
                                          </p:val>
                                        </p:tav>
                                      </p:tavLst>
                                    </p:anim>
                                    <p:anim calcmode="lin" valueType="num">
                                      <p:cBhvr>
                                        <p:cTn id="20" dur="500" fill="hold"/>
                                        <p:tgtEl>
                                          <p:spTgt spid="8397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83978"/>
                                        </p:tgtEl>
                                        <p:attrNameLst>
                                          <p:attrName>style.visibility</p:attrName>
                                        </p:attrNameLst>
                                      </p:cBhvr>
                                      <p:to>
                                        <p:strVal val="visible"/>
                                      </p:to>
                                    </p:set>
                                    <p:anim calcmode="lin" valueType="num">
                                      <p:cBhvr>
                                        <p:cTn id="23" dur="500" fill="hold"/>
                                        <p:tgtEl>
                                          <p:spTgt spid="83978"/>
                                        </p:tgtEl>
                                        <p:attrNameLst>
                                          <p:attrName>ppt_w</p:attrName>
                                        </p:attrNameLst>
                                      </p:cBhvr>
                                      <p:tavLst>
                                        <p:tav tm="0">
                                          <p:val>
                                            <p:fltVal val="0"/>
                                          </p:val>
                                        </p:tav>
                                        <p:tav tm="100000">
                                          <p:val>
                                            <p:strVal val="#ppt_w"/>
                                          </p:val>
                                        </p:tav>
                                      </p:tavLst>
                                    </p:anim>
                                    <p:anim calcmode="lin" valueType="num">
                                      <p:cBhvr>
                                        <p:cTn id="24" dur="500" fill="hold"/>
                                        <p:tgtEl>
                                          <p:spTgt spid="83978"/>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83982"/>
                                        </p:tgtEl>
                                        <p:attrNameLst>
                                          <p:attrName>style.visibility</p:attrName>
                                        </p:attrNameLst>
                                      </p:cBhvr>
                                      <p:to>
                                        <p:strVal val="visible"/>
                                      </p:to>
                                    </p:set>
                                    <p:anim calcmode="lin" valueType="num">
                                      <p:cBhvr>
                                        <p:cTn id="27" dur="500" fill="hold"/>
                                        <p:tgtEl>
                                          <p:spTgt spid="83982"/>
                                        </p:tgtEl>
                                        <p:attrNameLst>
                                          <p:attrName>ppt_w</p:attrName>
                                        </p:attrNameLst>
                                      </p:cBhvr>
                                      <p:tavLst>
                                        <p:tav tm="0">
                                          <p:val>
                                            <p:fltVal val="0"/>
                                          </p:val>
                                        </p:tav>
                                        <p:tav tm="100000">
                                          <p:val>
                                            <p:strVal val="#ppt_w"/>
                                          </p:val>
                                        </p:tav>
                                      </p:tavLst>
                                    </p:anim>
                                    <p:anim calcmode="lin" valueType="num">
                                      <p:cBhvr>
                                        <p:cTn id="28" dur="500" fill="hold"/>
                                        <p:tgtEl>
                                          <p:spTgt spid="83982"/>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83979"/>
                                        </p:tgtEl>
                                        <p:attrNameLst>
                                          <p:attrName>style.visibility</p:attrName>
                                        </p:attrNameLst>
                                      </p:cBhvr>
                                      <p:to>
                                        <p:strVal val="visible"/>
                                      </p:to>
                                    </p:set>
                                    <p:anim calcmode="lin" valueType="num">
                                      <p:cBhvr>
                                        <p:cTn id="31" dur="500" fill="hold"/>
                                        <p:tgtEl>
                                          <p:spTgt spid="83979"/>
                                        </p:tgtEl>
                                        <p:attrNameLst>
                                          <p:attrName>ppt_w</p:attrName>
                                        </p:attrNameLst>
                                      </p:cBhvr>
                                      <p:tavLst>
                                        <p:tav tm="0">
                                          <p:val>
                                            <p:fltVal val="0"/>
                                          </p:val>
                                        </p:tav>
                                        <p:tav tm="100000">
                                          <p:val>
                                            <p:strVal val="#ppt_w"/>
                                          </p:val>
                                        </p:tav>
                                      </p:tavLst>
                                    </p:anim>
                                    <p:anim calcmode="lin" valueType="num">
                                      <p:cBhvr>
                                        <p:cTn id="32" dur="500" fill="hold"/>
                                        <p:tgtEl>
                                          <p:spTgt spid="8397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83980"/>
                                        </p:tgtEl>
                                        <p:attrNameLst>
                                          <p:attrName>style.visibility</p:attrName>
                                        </p:attrNameLst>
                                      </p:cBhvr>
                                      <p:to>
                                        <p:strVal val="visible"/>
                                      </p:to>
                                    </p:set>
                                    <p:anim calcmode="lin" valueType="num">
                                      <p:cBhvr>
                                        <p:cTn id="35" dur="500" fill="hold"/>
                                        <p:tgtEl>
                                          <p:spTgt spid="83980"/>
                                        </p:tgtEl>
                                        <p:attrNameLst>
                                          <p:attrName>ppt_w</p:attrName>
                                        </p:attrNameLst>
                                      </p:cBhvr>
                                      <p:tavLst>
                                        <p:tav tm="0">
                                          <p:val>
                                            <p:fltVal val="0"/>
                                          </p:val>
                                        </p:tav>
                                        <p:tav tm="100000">
                                          <p:val>
                                            <p:strVal val="#ppt_w"/>
                                          </p:val>
                                        </p:tav>
                                      </p:tavLst>
                                    </p:anim>
                                    <p:anim calcmode="lin" valueType="num">
                                      <p:cBhvr>
                                        <p:cTn id="36" dur="500" fill="hold"/>
                                        <p:tgtEl>
                                          <p:spTgt spid="83980"/>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83981"/>
                                        </p:tgtEl>
                                        <p:attrNameLst>
                                          <p:attrName>style.visibility</p:attrName>
                                        </p:attrNameLst>
                                      </p:cBhvr>
                                      <p:to>
                                        <p:strVal val="visible"/>
                                      </p:to>
                                    </p:set>
                                    <p:anim calcmode="lin" valueType="num">
                                      <p:cBhvr>
                                        <p:cTn id="39" dur="500" fill="hold"/>
                                        <p:tgtEl>
                                          <p:spTgt spid="83981"/>
                                        </p:tgtEl>
                                        <p:attrNameLst>
                                          <p:attrName>ppt_w</p:attrName>
                                        </p:attrNameLst>
                                      </p:cBhvr>
                                      <p:tavLst>
                                        <p:tav tm="0">
                                          <p:val>
                                            <p:fltVal val="0"/>
                                          </p:val>
                                        </p:tav>
                                        <p:tav tm="100000">
                                          <p:val>
                                            <p:strVal val="#ppt_w"/>
                                          </p:val>
                                        </p:tav>
                                      </p:tavLst>
                                    </p:anim>
                                    <p:anim calcmode="lin" valueType="num">
                                      <p:cBhvr>
                                        <p:cTn id="40" dur="500" fill="hold"/>
                                        <p:tgtEl>
                                          <p:spTgt spid="83981"/>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83983"/>
                                        </p:tgtEl>
                                        <p:attrNameLst>
                                          <p:attrName>style.visibility</p:attrName>
                                        </p:attrNameLst>
                                      </p:cBhvr>
                                      <p:to>
                                        <p:strVal val="visible"/>
                                      </p:to>
                                    </p:set>
                                    <p:anim calcmode="lin" valueType="num">
                                      <p:cBhvr>
                                        <p:cTn id="43" dur="500" fill="hold"/>
                                        <p:tgtEl>
                                          <p:spTgt spid="83983"/>
                                        </p:tgtEl>
                                        <p:attrNameLst>
                                          <p:attrName>ppt_w</p:attrName>
                                        </p:attrNameLst>
                                      </p:cBhvr>
                                      <p:tavLst>
                                        <p:tav tm="0">
                                          <p:val>
                                            <p:fltVal val="0"/>
                                          </p:val>
                                        </p:tav>
                                        <p:tav tm="100000">
                                          <p:val>
                                            <p:strVal val="#ppt_w"/>
                                          </p:val>
                                        </p:tav>
                                      </p:tavLst>
                                    </p:anim>
                                    <p:anim calcmode="lin" valueType="num">
                                      <p:cBhvr>
                                        <p:cTn id="44" dur="500" fill="hold"/>
                                        <p:tgtEl>
                                          <p:spTgt spid="83983"/>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83984"/>
                                        </p:tgtEl>
                                        <p:attrNameLst>
                                          <p:attrName>style.visibility</p:attrName>
                                        </p:attrNameLst>
                                      </p:cBhvr>
                                      <p:to>
                                        <p:strVal val="visible"/>
                                      </p:to>
                                    </p:set>
                                    <p:anim calcmode="lin" valueType="num">
                                      <p:cBhvr>
                                        <p:cTn id="47" dur="500" fill="hold"/>
                                        <p:tgtEl>
                                          <p:spTgt spid="83984"/>
                                        </p:tgtEl>
                                        <p:attrNameLst>
                                          <p:attrName>ppt_w</p:attrName>
                                        </p:attrNameLst>
                                      </p:cBhvr>
                                      <p:tavLst>
                                        <p:tav tm="0">
                                          <p:val>
                                            <p:fltVal val="0"/>
                                          </p:val>
                                        </p:tav>
                                        <p:tav tm="100000">
                                          <p:val>
                                            <p:strVal val="#ppt_w"/>
                                          </p:val>
                                        </p:tav>
                                      </p:tavLst>
                                    </p:anim>
                                    <p:anim calcmode="lin" valueType="num">
                                      <p:cBhvr>
                                        <p:cTn id="48" dur="500" fill="hold"/>
                                        <p:tgtEl>
                                          <p:spTgt spid="83984"/>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2" presetClass="entr" presetSubtype="4" fill="hold" grpId="0" nodeType="clickEffect">
                                  <p:stCondLst>
                                    <p:cond delay="0"/>
                                  </p:stCondLst>
                                  <p:childTnLst>
                                    <p:set>
                                      <p:cBhvr>
                                        <p:cTn id="52" dur="1" fill="hold">
                                          <p:stCondLst>
                                            <p:cond delay="0"/>
                                          </p:stCondLst>
                                        </p:cTn>
                                        <p:tgtEl>
                                          <p:spTgt spid="83985"/>
                                        </p:tgtEl>
                                        <p:attrNameLst>
                                          <p:attrName>style.visibility</p:attrName>
                                        </p:attrNameLst>
                                      </p:cBhvr>
                                      <p:to>
                                        <p:strVal val="visible"/>
                                      </p:to>
                                    </p:set>
                                    <p:animEffect transition="in" filter="slide(fromBottom)">
                                      <p:cBhvr>
                                        <p:cTn id="53" dur="500"/>
                                        <p:tgtEl>
                                          <p:spTgt spid="83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4" grpId="0" animBg="1"/>
      <p:bldP spid="83975" grpId="0" animBg="1"/>
      <p:bldP spid="83976" grpId="0" animBg="1"/>
      <p:bldP spid="83977" grpId="0" animBg="1"/>
      <p:bldP spid="83978" grpId="0" animBg="1"/>
      <p:bldP spid="83979" grpId="0" animBg="1"/>
      <p:bldP spid="83980" grpId="0" animBg="1"/>
      <p:bldP spid="83981" grpId="0" animBg="1"/>
      <p:bldP spid="83982" grpId="0"/>
      <p:bldP spid="83983" grpId="0"/>
      <p:bldP spid="83984" grpId="0"/>
      <p:bldP spid="83985"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516E960-FFBF-47FB-B44D-AD4A208ED470}"/>
              </a:ext>
            </a:extLst>
          </p:cNvPr>
          <p:cNvSpPr>
            <a:spLocks noGrp="1" noChangeArrowheads="1"/>
          </p:cNvSpPr>
          <p:nvPr>
            <p:ph type="title"/>
          </p:nvPr>
        </p:nvSpPr>
        <p:spPr>
          <a:xfrm>
            <a:off x="684213" y="476250"/>
            <a:ext cx="8229600" cy="647700"/>
          </a:xfrm>
        </p:spPr>
        <p:txBody>
          <a:bodyPr/>
          <a:lstStyle/>
          <a:p>
            <a:pPr eaLnBrk="1" hangingPunct="1"/>
            <a:r>
              <a:rPr lang="en-US" altLang="zh-CN" sz="1800" b="1"/>
              <a:t>“</a:t>
            </a:r>
            <a:r>
              <a:rPr lang="zh-CN" altLang="en-US" sz="1800" b="1"/>
              <a:t>胖”防火墙的优点与缺点</a:t>
            </a:r>
          </a:p>
        </p:txBody>
      </p:sp>
      <p:sp>
        <p:nvSpPr>
          <p:cNvPr id="84995" name="Rectangle 3">
            <a:extLst>
              <a:ext uri="{FF2B5EF4-FFF2-40B4-BE49-F238E27FC236}">
                <a16:creationId xmlns:a16="http://schemas.microsoft.com/office/drawing/2014/main" id="{9E08A6F8-4002-44E8-9255-0E10B27A48FD}"/>
              </a:ext>
            </a:extLst>
          </p:cNvPr>
          <p:cNvSpPr>
            <a:spLocks noGrp="1" noChangeArrowheads="1"/>
          </p:cNvSpPr>
          <p:nvPr>
            <p:ph type="body" idx="1"/>
          </p:nvPr>
        </p:nvSpPr>
        <p:spPr>
          <a:xfrm>
            <a:off x="2484438" y="1557338"/>
            <a:ext cx="4762500" cy="1468437"/>
          </a:xfrm>
        </p:spPr>
        <p:txBody>
          <a:bodyPr/>
          <a:lstStyle/>
          <a:p>
            <a:pPr eaLnBrk="1" hangingPunct="1">
              <a:lnSpc>
                <a:spcPct val="90000"/>
              </a:lnSpc>
              <a:buFontTx/>
              <a:buNone/>
            </a:pPr>
            <a:r>
              <a:rPr lang="zh-CN" altLang="en-US" sz="1400"/>
              <a:t>优点：</a:t>
            </a:r>
          </a:p>
          <a:p>
            <a:pPr eaLnBrk="1" hangingPunct="1">
              <a:lnSpc>
                <a:spcPct val="90000"/>
              </a:lnSpc>
              <a:buFontTx/>
              <a:buNone/>
            </a:pPr>
            <a:r>
              <a:rPr lang="en-US" altLang="zh-CN" sz="1400"/>
              <a:t>1</a:t>
            </a:r>
            <a:r>
              <a:rPr lang="zh-CN" altLang="en-US" sz="1400"/>
              <a:t>、功能全</a:t>
            </a:r>
          </a:p>
          <a:p>
            <a:pPr eaLnBrk="1" hangingPunct="1">
              <a:lnSpc>
                <a:spcPct val="90000"/>
              </a:lnSpc>
              <a:buFontTx/>
              <a:buNone/>
            </a:pPr>
            <a:r>
              <a:rPr lang="en-US" altLang="zh-CN" sz="1400"/>
              <a:t>2</a:t>
            </a:r>
            <a:r>
              <a:rPr lang="zh-CN" altLang="en-US" sz="1400"/>
              <a:t>、控制力度细</a:t>
            </a:r>
          </a:p>
          <a:p>
            <a:pPr eaLnBrk="1" hangingPunct="1">
              <a:lnSpc>
                <a:spcPct val="90000"/>
              </a:lnSpc>
              <a:buFontTx/>
              <a:buNone/>
            </a:pPr>
            <a:r>
              <a:rPr lang="en-US" altLang="zh-CN" sz="1400"/>
              <a:t>3</a:t>
            </a:r>
            <a:r>
              <a:rPr lang="zh-CN" altLang="en-US" sz="1400"/>
              <a:t>、协作能力强</a:t>
            </a:r>
          </a:p>
          <a:p>
            <a:pPr eaLnBrk="1" hangingPunct="1">
              <a:lnSpc>
                <a:spcPct val="90000"/>
              </a:lnSpc>
              <a:buFontTx/>
              <a:buNone/>
            </a:pPr>
            <a:r>
              <a:rPr lang="en-US" altLang="zh-CN" sz="1400"/>
              <a:t>4</a:t>
            </a:r>
            <a:r>
              <a:rPr lang="zh-CN" altLang="en-US" sz="1400"/>
              <a:t>、降低采购和管理成本</a:t>
            </a:r>
          </a:p>
        </p:txBody>
      </p:sp>
      <p:sp>
        <p:nvSpPr>
          <p:cNvPr id="87044" name="Rectangle 4">
            <a:extLst>
              <a:ext uri="{FF2B5EF4-FFF2-40B4-BE49-F238E27FC236}">
                <a16:creationId xmlns:a16="http://schemas.microsoft.com/office/drawing/2014/main" id="{75920F22-3269-4CC6-BBC1-8C34F5F875D6}"/>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防火墙的“胖”与“瘦”</a:t>
            </a:r>
          </a:p>
        </p:txBody>
      </p:sp>
      <p:sp>
        <p:nvSpPr>
          <p:cNvPr id="84997" name="Rectangle 5">
            <a:extLst>
              <a:ext uri="{FF2B5EF4-FFF2-40B4-BE49-F238E27FC236}">
                <a16:creationId xmlns:a16="http://schemas.microsoft.com/office/drawing/2014/main" id="{3BBBE458-4465-4AEA-9259-42D7ADDB5052}"/>
              </a:ext>
            </a:extLst>
          </p:cNvPr>
          <p:cNvSpPr>
            <a:spLocks noChangeArrowheads="1"/>
          </p:cNvSpPr>
          <p:nvPr/>
        </p:nvSpPr>
        <p:spPr bwMode="auto">
          <a:xfrm>
            <a:off x="2627313" y="3860800"/>
            <a:ext cx="4762500" cy="146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zh-CN" altLang="en-US" sz="1400"/>
              <a:t>缺点：</a:t>
            </a:r>
          </a:p>
          <a:p>
            <a:pPr eaLnBrk="1" hangingPunct="1">
              <a:lnSpc>
                <a:spcPct val="90000"/>
              </a:lnSpc>
              <a:buFontTx/>
              <a:buNone/>
            </a:pPr>
            <a:r>
              <a:rPr lang="en-US" altLang="zh-CN" sz="1400"/>
              <a:t>1</a:t>
            </a:r>
            <a:r>
              <a:rPr lang="zh-CN" altLang="en-US" sz="1400"/>
              <a:t>、性能低</a:t>
            </a:r>
          </a:p>
          <a:p>
            <a:pPr eaLnBrk="1" hangingPunct="1">
              <a:lnSpc>
                <a:spcPct val="90000"/>
              </a:lnSpc>
              <a:buFontTx/>
              <a:buNone/>
            </a:pPr>
            <a:r>
              <a:rPr lang="en-US" altLang="zh-CN" sz="1400"/>
              <a:t>2</a:t>
            </a:r>
            <a:r>
              <a:rPr lang="zh-CN" altLang="en-US" sz="1400"/>
              <a:t>、自身安全性差</a:t>
            </a:r>
          </a:p>
          <a:p>
            <a:pPr eaLnBrk="1" hangingPunct="1">
              <a:lnSpc>
                <a:spcPct val="90000"/>
              </a:lnSpc>
              <a:buFontTx/>
              <a:buNone/>
            </a:pPr>
            <a:r>
              <a:rPr lang="en-US" altLang="zh-CN" sz="1400"/>
              <a:t>3</a:t>
            </a:r>
            <a:r>
              <a:rPr lang="zh-CN" altLang="en-US" sz="1400"/>
              <a:t>、专业性不强</a:t>
            </a:r>
          </a:p>
          <a:p>
            <a:pPr eaLnBrk="1" hangingPunct="1">
              <a:lnSpc>
                <a:spcPct val="90000"/>
              </a:lnSpc>
              <a:buFontTx/>
              <a:buNone/>
            </a:pPr>
            <a:r>
              <a:rPr lang="en-US" altLang="zh-CN" sz="1400"/>
              <a:t>4</a:t>
            </a:r>
            <a:r>
              <a:rPr lang="zh-CN" altLang="en-US" sz="1400"/>
              <a:t>、稳定性差，系统越大</a:t>
            </a:r>
            <a:r>
              <a:rPr lang="en-US" altLang="zh-CN" sz="1400"/>
              <a:t>BUG</a:t>
            </a:r>
            <a:r>
              <a:rPr lang="zh-CN" altLang="en-US" sz="1400"/>
              <a:t>越多</a:t>
            </a:r>
          </a:p>
          <a:p>
            <a:pPr eaLnBrk="1" hangingPunct="1">
              <a:lnSpc>
                <a:spcPct val="90000"/>
              </a:lnSpc>
              <a:buFontTx/>
              <a:buNone/>
            </a:pPr>
            <a:r>
              <a:rPr lang="en-US" altLang="zh-CN" sz="1400"/>
              <a:t>5</a:t>
            </a:r>
            <a:r>
              <a:rPr lang="zh-CN" altLang="en-US" sz="1400"/>
              <a:t>、配置复杂，不合理的配置会带来更大的安全隐患</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slide(fromBottom)">
                                      <p:cBhvr>
                                        <p:cTn id="7" dur="500"/>
                                        <p:tgtEl>
                                          <p:spTgt spid="849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Effect transition="in" filter="slide(fromBottom)">
                                      <p:cBhvr>
                                        <p:cTn id="12" dur="500"/>
                                        <p:tgtEl>
                                          <p:spTgt spid="849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Effect transition="in" filter="slide(fromBottom)">
                                      <p:cBhvr>
                                        <p:cTn id="17" dur="500"/>
                                        <p:tgtEl>
                                          <p:spTgt spid="8499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84995">
                                            <p:txEl>
                                              <p:pRg st="3" end="3"/>
                                            </p:txEl>
                                          </p:spTgt>
                                        </p:tgtEl>
                                        <p:attrNameLst>
                                          <p:attrName>style.visibility</p:attrName>
                                        </p:attrNameLst>
                                      </p:cBhvr>
                                      <p:to>
                                        <p:strVal val="visible"/>
                                      </p:to>
                                    </p:set>
                                    <p:animEffect transition="in" filter="slide(fromBottom)">
                                      <p:cBhvr>
                                        <p:cTn id="22" dur="500"/>
                                        <p:tgtEl>
                                          <p:spTgt spid="8499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84995">
                                            <p:txEl>
                                              <p:pRg st="4" end="4"/>
                                            </p:txEl>
                                          </p:spTgt>
                                        </p:tgtEl>
                                        <p:attrNameLst>
                                          <p:attrName>style.visibility</p:attrName>
                                        </p:attrNameLst>
                                      </p:cBhvr>
                                      <p:to>
                                        <p:strVal val="visible"/>
                                      </p:to>
                                    </p:set>
                                    <p:animEffect transition="in" filter="slide(fromBottom)">
                                      <p:cBhvr>
                                        <p:cTn id="27" dur="500"/>
                                        <p:tgtEl>
                                          <p:spTgt spid="8499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84997"/>
                                        </p:tgtEl>
                                        <p:attrNameLst>
                                          <p:attrName>style.visibility</p:attrName>
                                        </p:attrNameLst>
                                      </p:cBhvr>
                                      <p:to>
                                        <p:strVal val="visible"/>
                                      </p:to>
                                    </p:set>
                                    <p:animEffect transition="in" filter="slide(fromBottom)">
                                      <p:cBhvr>
                                        <p:cTn id="32" dur="5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499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78F019F8-023F-4C20-8DCE-C1CCB99ED7CA}"/>
              </a:ext>
            </a:extLst>
          </p:cNvPr>
          <p:cNvSpPr>
            <a:spLocks noGrp="1" noChangeArrowheads="1"/>
          </p:cNvSpPr>
          <p:nvPr>
            <p:ph type="title"/>
          </p:nvPr>
        </p:nvSpPr>
        <p:spPr>
          <a:xfrm>
            <a:off x="684213" y="476250"/>
            <a:ext cx="8229600" cy="647700"/>
          </a:xfrm>
        </p:spPr>
        <p:txBody>
          <a:bodyPr/>
          <a:lstStyle/>
          <a:p>
            <a:pPr eaLnBrk="1" hangingPunct="1"/>
            <a:r>
              <a:rPr lang="en-US" altLang="zh-CN" sz="1800" b="1"/>
              <a:t>“</a:t>
            </a:r>
            <a:r>
              <a:rPr lang="zh-CN" altLang="en-US" sz="1800" b="1"/>
              <a:t>瘦”防火墙的优点与缺点</a:t>
            </a:r>
          </a:p>
        </p:txBody>
      </p:sp>
      <p:sp>
        <p:nvSpPr>
          <p:cNvPr id="86019" name="Rectangle 3">
            <a:extLst>
              <a:ext uri="{FF2B5EF4-FFF2-40B4-BE49-F238E27FC236}">
                <a16:creationId xmlns:a16="http://schemas.microsoft.com/office/drawing/2014/main" id="{5AB71FD9-3238-48BC-8AD2-3678405AC240}"/>
              </a:ext>
            </a:extLst>
          </p:cNvPr>
          <p:cNvSpPr>
            <a:spLocks noGrp="1" noChangeArrowheads="1"/>
          </p:cNvSpPr>
          <p:nvPr>
            <p:ph type="body" idx="1"/>
          </p:nvPr>
        </p:nvSpPr>
        <p:spPr>
          <a:xfrm>
            <a:off x="684213" y="1557338"/>
            <a:ext cx="4762500" cy="1468437"/>
          </a:xfrm>
        </p:spPr>
        <p:txBody>
          <a:bodyPr/>
          <a:lstStyle/>
          <a:p>
            <a:pPr eaLnBrk="1" hangingPunct="1">
              <a:lnSpc>
                <a:spcPct val="90000"/>
              </a:lnSpc>
              <a:buFontTx/>
              <a:buNone/>
            </a:pPr>
            <a:r>
              <a:rPr lang="zh-CN" altLang="en-US" sz="1400"/>
              <a:t>优点：</a:t>
            </a:r>
          </a:p>
          <a:p>
            <a:pPr eaLnBrk="1" hangingPunct="1">
              <a:lnSpc>
                <a:spcPct val="90000"/>
              </a:lnSpc>
              <a:buFontTx/>
              <a:buNone/>
            </a:pPr>
            <a:r>
              <a:rPr lang="en-US" altLang="zh-CN" sz="1400"/>
              <a:t>1</a:t>
            </a:r>
            <a:r>
              <a:rPr lang="zh-CN" altLang="en-US" sz="1400"/>
              <a:t>、性能高</a:t>
            </a:r>
          </a:p>
          <a:p>
            <a:pPr eaLnBrk="1" hangingPunct="1">
              <a:lnSpc>
                <a:spcPct val="90000"/>
              </a:lnSpc>
              <a:buFontTx/>
              <a:buNone/>
            </a:pPr>
            <a:r>
              <a:rPr lang="en-US" altLang="zh-CN" sz="1400"/>
              <a:t>2</a:t>
            </a:r>
            <a:r>
              <a:rPr lang="zh-CN" altLang="en-US" sz="1400"/>
              <a:t>、注重核心功能，专业性强</a:t>
            </a:r>
          </a:p>
          <a:p>
            <a:pPr eaLnBrk="1" hangingPunct="1">
              <a:lnSpc>
                <a:spcPct val="90000"/>
              </a:lnSpc>
              <a:buFontTx/>
              <a:buNone/>
            </a:pPr>
            <a:r>
              <a:rPr lang="en-US" altLang="zh-CN" sz="1400"/>
              <a:t>3</a:t>
            </a:r>
            <a:r>
              <a:rPr lang="zh-CN" altLang="en-US" sz="1400"/>
              <a:t>、整体安全性高</a:t>
            </a:r>
          </a:p>
          <a:p>
            <a:pPr eaLnBrk="1" hangingPunct="1">
              <a:lnSpc>
                <a:spcPct val="90000"/>
              </a:lnSpc>
              <a:buFontTx/>
              <a:buNone/>
            </a:pPr>
            <a:r>
              <a:rPr lang="en-US" altLang="zh-CN" sz="1400"/>
              <a:t>4</a:t>
            </a:r>
            <a:r>
              <a:rPr lang="zh-CN" altLang="en-US" sz="1400"/>
              <a:t>、配置简单，简化对管理员的专业要求</a:t>
            </a:r>
          </a:p>
        </p:txBody>
      </p:sp>
      <p:sp>
        <p:nvSpPr>
          <p:cNvPr id="88068" name="Rectangle 4">
            <a:extLst>
              <a:ext uri="{FF2B5EF4-FFF2-40B4-BE49-F238E27FC236}">
                <a16:creationId xmlns:a16="http://schemas.microsoft.com/office/drawing/2014/main" id="{877D0EFC-C72D-43B5-95F4-7AA1FB5E9CB1}"/>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防火墙的“胖”与“瘦”</a:t>
            </a:r>
          </a:p>
        </p:txBody>
      </p:sp>
      <p:sp>
        <p:nvSpPr>
          <p:cNvPr id="86021" name="Rectangle 5">
            <a:extLst>
              <a:ext uri="{FF2B5EF4-FFF2-40B4-BE49-F238E27FC236}">
                <a16:creationId xmlns:a16="http://schemas.microsoft.com/office/drawing/2014/main" id="{4CA1F77A-A8D3-44A6-A6AE-A349126FFAD7}"/>
              </a:ext>
            </a:extLst>
          </p:cNvPr>
          <p:cNvSpPr>
            <a:spLocks noChangeArrowheads="1"/>
          </p:cNvSpPr>
          <p:nvPr/>
        </p:nvSpPr>
        <p:spPr bwMode="auto">
          <a:xfrm>
            <a:off x="5148263" y="1557338"/>
            <a:ext cx="3816350" cy="146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FontTx/>
              <a:buNone/>
            </a:pPr>
            <a:r>
              <a:rPr lang="zh-CN" altLang="en-US" sz="1400"/>
              <a:t>缺点：</a:t>
            </a:r>
          </a:p>
          <a:p>
            <a:pPr eaLnBrk="1" hangingPunct="1">
              <a:lnSpc>
                <a:spcPct val="90000"/>
              </a:lnSpc>
              <a:buFontTx/>
              <a:buNone/>
            </a:pPr>
            <a:r>
              <a:rPr lang="zh-CN" altLang="en-US" sz="1400"/>
              <a:t>　　功能单一</a:t>
            </a:r>
          </a:p>
          <a:p>
            <a:pPr eaLnBrk="1" hangingPunct="1">
              <a:lnSpc>
                <a:spcPct val="90000"/>
              </a:lnSpc>
              <a:buFontTx/>
              <a:buNone/>
            </a:pPr>
            <a:endParaRPr lang="en-US" altLang="zh-CN" sz="1400"/>
          </a:p>
        </p:txBody>
      </p:sp>
      <p:sp>
        <p:nvSpPr>
          <p:cNvPr id="86022" name="Text Box 6">
            <a:extLst>
              <a:ext uri="{FF2B5EF4-FFF2-40B4-BE49-F238E27FC236}">
                <a16:creationId xmlns:a16="http://schemas.microsoft.com/office/drawing/2014/main" id="{898E68C4-9F66-4E6E-AB78-99BDE0D61264}"/>
              </a:ext>
            </a:extLst>
          </p:cNvPr>
          <p:cNvSpPr txBox="1">
            <a:spLocks noChangeArrowheads="1"/>
          </p:cNvSpPr>
          <p:nvPr/>
        </p:nvSpPr>
        <p:spPr bwMode="auto">
          <a:xfrm>
            <a:off x="3636963" y="4725988"/>
            <a:ext cx="1347787"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访问控制</a:t>
            </a:r>
          </a:p>
        </p:txBody>
      </p:sp>
      <p:sp>
        <p:nvSpPr>
          <p:cNvPr id="86023" name="Text Box 7">
            <a:extLst>
              <a:ext uri="{FF2B5EF4-FFF2-40B4-BE49-F238E27FC236}">
                <a16:creationId xmlns:a16="http://schemas.microsoft.com/office/drawing/2014/main" id="{840B6F58-7664-44CE-92F0-A8EB28EFE2E4}"/>
              </a:ext>
            </a:extLst>
          </p:cNvPr>
          <p:cNvSpPr txBox="1">
            <a:spLocks noChangeArrowheads="1"/>
          </p:cNvSpPr>
          <p:nvPr/>
        </p:nvSpPr>
        <p:spPr bwMode="auto">
          <a:xfrm>
            <a:off x="3492500" y="3357563"/>
            <a:ext cx="1347788"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病毒防护</a:t>
            </a:r>
          </a:p>
        </p:txBody>
      </p:sp>
      <p:sp>
        <p:nvSpPr>
          <p:cNvPr id="86024" name="Text Box 8">
            <a:extLst>
              <a:ext uri="{FF2B5EF4-FFF2-40B4-BE49-F238E27FC236}">
                <a16:creationId xmlns:a16="http://schemas.microsoft.com/office/drawing/2014/main" id="{6B3EDA17-22BC-489B-88C2-5E0B346D2C96}"/>
              </a:ext>
            </a:extLst>
          </p:cNvPr>
          <p:cNvSpPr txBox="1">
            <a:spLocks noChangeArrowheads="1"/>
          </p:cNvSpPr>
          <p:nvPr/>
        </p:nvSpPr>
        <p:spPr bwMode="auto">
          <a:xfrm>
            <a:off x="6300788" y="3357563"/>
            <a:ext cx="1347787"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入侵检测</a:t>
            </a:r>
          </a:p>
        </p:txBody>
      </p:sp>
      <p:sp>
        <p:nvSpPr>
          <p:cNvPr id="86025" name="Text Box 9">
            <a:extLst>
              <a:ext uri="{FF2B5EF4-FFF2-40B4-BE49-F238E27FC236}">
                <a16:creationId xmlns:a16="http://schemas.microsoft.com/office/drawing/2014/main" id="{6258BEFD-F952-4198-88DB-F6F4208CF4FA}"/>
              </a:ext>
            </a:extLst>
          </p:cNvPr>
          <p:cNvSpPr txBox="1">
            <a:spLocks noChangeArrowheads="1"/>
          </p:cNvSpPr>
          <p:nvPr/>
        </p:nvSpPr>
        <p:spPr bwMode="auto">
          <a:xfrm>
            <a:off x="611188" y="4652963"/>
            <a:ext cx="1347787"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交换路由</a:t>
            </a:r>
          </a:p>
        </p:txBody>
      </p:sp>
      <p:sp>
        <p:nvSpPr>
          <p:cNvPr id="86026" name="Text Box 10">
            <a:extLst>
              <a:ext uri="{FF2B5EF4-FFF2-40B4-BE49-F238E27FC236}">
                <a16:creationId xmlns:a16="http://schemas.microsoft.com/office/drawing/2014/main" id="{0FC12B47-F064-4DB4-8282-C6785BC8FE88}"/>
              </a:ext>
            </a:extLst>
          </p:cNvPr>
          <p:cNvSpPr txBox="1">
            <a:spLocks noChangeArrowheads="1"/>
          </p:cNvSpPr>
          <p:nvPr/>
        </p:nvSpPr>
        <p:spPr bwMode="auto">
          <a:xfrm>
            <a:off x="611188" y="3357563"/>
            <a:ext cx="1347787" cy="379412"/>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信息审计</a:t>
            </a:r>
          </a:p>
        </p:txBody>
      </p:sp>
      <p:sp>
        <p:nvSpPr>
          <p:cNvPr id="86027" name="Text Box 11">
            <a:extLst>
              <a:ext uri="{FF2B5EF4-FFF2-40B4-BE49-F238E27FC236}">
                <a16:creationId xmlns:a16="http://schemas.microsoft.com/office/drawing/2014/main" id="{9D348D52-9C66-41C2-90AF-2BF188D7399C}"/>
              </a:ext>
            </a:extLst>
          </p:cNvPr>
          <p:cNvSpPr txBox="1">
            <a:spLocks noChangeArrowheads="1"/>
          </p:cNvSpPr>
          <p:nvPr/>
        </p:nvSpPr>
        <p:spPr bwMode="auto">
          <a:xfrm>
            <a:off x="611188" y="5876925"/>
            <a:ext cx="1347787" cy="379413"/>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内容过滤</a:t>
            </a:r>
          </a:p>
        </p:txBody>
      </p:sp>
      <p:sp>
        <p:nvSpPr>
          <p:cNvPr id="86028" name="Text Box 12">
            <a:extLst>
              <a:ext uri="{FF2B5EF4-FFF2-40B4-BE49-F238E27FC236}">
                <a16:creationId xmlns:a16="http://schemas.microsoft.com/office/drawing/2014/main" id="{1DCB20D4-9554-447C-A766-14207A0E9A4A}"/>
              </a:ext>
            </a:extLst>
          </p:cNvPr>
          <p:cNvSpPr txBox="1">
            <a:spLocks noChangeArrowheads="1"/>
          </p:cNvSpPr>
          <p:nvPr/>
        </p:nvSpPr>
        <p:spPr bwMode="auto">
          <a:xfrm>
            <a:off x="3492500" y="5876925"/>
            <a:ext cx="1347788" cy="379413"/>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传输加密</a:t>
            </a:r>
          </a:p>
        </p:txBody>
      </p:sp>
      <p:sp>
        <p:nvSpPr>
          <p:cNvPr id="86029" name="Text Box 13">
            <a:extLst>
              <a:ext uri="{FF2B5EF4-FFF2-40B4-BE49-F238E27FC236}">
                <a16:creationId xmlns:a16="http://schemas.microsoft.com/office/drawing/2014/main" id="{81B563A4-FC96-40A0-B2EB-9CF1572E9C9B}"/>
              </a:ext>
            </a:extLst>
          </p:cNvPr>
          <p:cNvSpPr txBox="1">
            <a:spLocks noChangeArrowheads="1"/>
          </p:cNvSpPr>
          <p:nvPr/>
        </p:nvSpPr>
        <p:spPr bwMode="auto">
          <a:xfrm>
            <a:off x="6300788" y="5876925"/>
            <a:ext cx="1347787" cy="379413"/>
          </a:xfrm>
          <a:prstGeom prst="rect">
            <a:avLst/>
          </a:prstGeom>
          <a:noFill/>
          <a:ln w="12700"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chorCtr="1">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t>其他</a:t>
            </a:r>
          </a:p>
        </p:txBody>
      </p:sp>
      <p:sp>
        <p:nvSpPr>
          <p:cNvPr id="86031" name="Rectangle 15">
            <a:extLst>
              <a:ext uri="{FF2B5EF4-FFF2-40B4-BE49-F238E27FC236}">
                <a16:creationId xmlns:a16="http://schemas.microsoft.com/office/drawing/2014/main" id="{C55EE693-3483-41EB-8500-98FD155E1C7F}"/>
              </a:ext>
            </a:extLst>
          </p:cNvPr>
          <p:cNvSpPr>
            <a:spLocks noChangeArrowheads="1"/>
          </p:cNvSpPr>
          <p:nvPr/>
        </p:nvSpPr>
        <p:spPr bwMode="auto">
          <a:xfrm>
            <a:off x="5075238" y="4548188"/>
            <a:ext cx="692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a:solidFill>
                  <a:srgbClr val="FF3300"/>
                </a:solidFill>
              </a:rPr>
              <a:t>＝</a:t>
            </a:r>
          </a:p>
        </p:txBody>
      </p:sp>
      <p:sp>
        <p:nvSpPr>
          <p:cNvPr id="86032" name="Text Box 16">
            <a:extLst>
              <a:ext uri="{FF2B5EF4-FFF2-40B4-BE49-F238E27FC236}">
                <a16:creationId xmlns:a16="http://schemas.microsoft.com/office/drawing/2014/main" id="{4FA57C58-7EEF-4B26-9CE4-11174C4B071C}"/>
              </a:ext>
            </a:extLst>
          </p:cNvPr>
          <p:cNvSpPr txBox="1">
            <a:spLocks noChangeArrowheads="1"/>
          </p:cNvSpPr>
          <p:nvPr/>
        </p:nvSpPr>
        <p:spPr bwMode="auto">
          <a:xfrm>
            <a:off x="5795963" y="4581525"/>
            <a:ext cx="18161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b="1"/>
              <a:t>瘦防火墙</a:t>
            </a:r>
          </a:p>
        </p:txBody>
      </p:sp>
      <p:sp>
        <p:nvSpPr>
          <p:cNvPr id="86033" name="Line 17">
            <a:extLst>
              <a:ext uri="{FF2B5EF4-FFF2-40B4-BE49-F238E27FC236}">
                <a16:creationId xmlns:a16="http://schemas.microsoft.com/office/drawing/2014/main" id="{AD8C1C0F-12F9-4403-A148-03A8DC214F56}"/>
              </a:ext>
            </a:extLst>
          </p:cNvPr>
          <p:cNvSpPr>
            <a:spLocks noChangeShapeType="1"/>
          </p:cNvSpPr>
          <p:nvPr/>
        </p:nvSpPr>
        <p:spPr bwMode="auto">
          <a:xfrm flipH="1" flipV="1">
            <a:off x="1979613" y="3789363"/>
            <a:ext cx="1512887" cy="935037"/>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4" name="Line 18">
            <a:extLst>
              <a:ext uri="{FF2B5EF4-FFF2-40B4-BE49-F238E27FC236}">
                <a16:creationId xmlns:a16="http://schemas.microsoft.com/office/drawing/2014/main" id="{0B325A3F-7D46-4B25-821B-D101430BD5E2}"/>
              </a:ext>
            </a:extLst>
          </p:cNvPr>
          <p:cNvSpPr>
            <a:spLocks noChangeShapeType="1"/>
          </p:cNvSpPr>
          <p:nvPr/>
        </p:nvSpPr>
        <p:spPr bwMode="auto">
          <a:xfrm flipV="1">
            <a:off x="4356100" y="3860800"/>
            <a:ext cx="0" cy="792163"/>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5" name="Line 19">
            <a:extLst>
              <a:ext uri="{FF2B5EF4-FFF2-40B4-BE49-F238E27FC236}">
                <a16:creationId xmlns:a16="http://schemas.microsoft.com/office/drawing/2014/main" id="{377C8251-26D3-45E5-B3DA-8DD7884D27F2}"/>
              </a:ext>
            </a:extLst>
          </p:cNvPr>
          <p:cNvSpPr>
            <a:spLocks noChangeShapeType="1"/>
          </p:cNvSpPr>
          <p:nvPr/>
        </p:nvSpPr>
        <p:spPr bwMode="auto">
          <a:xfrm flipV="1">
            <a:off x="5076825" y="3860800"/>
            <a:ext cx="1582738" cy="792163"/>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6" name="Line 20">
            <a:extLst>
              <a:ext uri="{FF2B5EF4-FFF2-40B4-BE49-F238E27FC236}">
                <a16:creationId xmlns:a16="http://schemas.microsoft.com/office/drawing/2014/main" id="{8B783565-1EC8-4738-8E33-2C082B413C2D}"/>
              </a:ext>
            </a:extLst>
          </p:cNvPr>
          <p:cNvSpPr>
            <a:spLocks noChangeShapeType="1"/>
          </p:cNvSpPr>
          <p:nvPr/>
        </p:nvSpPr>
        <p:spPr bwMode="auto">
          <a:xfrm flipH="1">
            <a:off x="2051050" y="4941888"/>
            <a:ext cx="1441450" cy="0"/>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7" name="Line 21">
            <a:extLst>
              <a:ext uri="{FF2B5EF4-FFF2-40B4-BE49-F238E27FC236}">
                <a16:creationId xmlns:a16="http://schemas.microsoft.com/office/drawing/2014/main" id="{D251DB37-728E-459C-939E-32473E57CE93}"/>
              </a:ext>
            </a:extLst>
          </p:cNvPr>
          <p:cNvSpPr>
            <a:spLocks noChangeShapeType="1"/>
          </p:cNvSpPr>
          <p:nvPr/>
        </p:nvSpPr>
        <p:spPr bwMode="auto">
          <a:xfrm flipH="1">
            <a:off x="1979613" y="5229225"/>
            <a:ext cx="1584325" cy="720725"/>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8" name="Line 22">
            <a:extLst>
              <a:ext uri="{FF2B5EF4-FFF2-40B4-BE49-F238E27FC236}">
                <a16:creationId xmlns:a16="http://schemas.microsoft.com/office/drawing/2014/main" id="{78DAF06E-E6EC-4E97-83DD-165476F0F60F}"/>
              </a:ext>
            </a:extLst>
          </p:cNvPr>
          <p:cNvSpPr>
            <a:spLocks noChangeShapeType="1"/>
          </p:cNvSpPr>
          <p:nvPr/>
        </p:nvSpPr>
        <p:spPr bwMode="auto">
          <a:xfrm>
            <a:off x="4356100" y="5229225"/>
            <a:ext cx="0" cy="504825"/>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39" name="Line 23">
            <a:extLst>
              <a:ext uri="{FF2B5EF4-FFF2-40B4-BE49-F238E27FC236}">
                <a16:creationId xmlns:a16="http://schemas.microsoft.com/office/drawing/2014/main" id="{E95936B2-8A37-456F-8755-2DC952D515C8}"/>
              </a:ext>
            </a:extLst>
          </p:cNvPr>
          <p:cNvSpPr>
            <a:spLocks noChangeShapeType="1"/>
          </p:cNvSpPr>
          <p:nvPr/>
        </p:nvSpPr>
        <p:spPr bwMode="auto">
          <a:xfrm>
            <a:off x="5003800" y="5229225"/>
            <a:ext cx="1728788" cy="576263"/>
          </a:xfrm>
          <a:prstGeom prst="line">
            <a:avLst/>
          </a:prstGeom>
          <a:noFill/>
          <a:ln w="57150" cmpd="thinThick">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40" name="Text Box 24">
            <a:extLst>
              <a:ext uri="{FF2B5EF4-FFF2-40B4-BE49-F238E27FC236}">
                <a16:creationId xmlns:a16="http://schemas.microsoft.com/office/drawing/2014/main" id="{99E9B33C-3E0C-4161-9CBD-ED0EE3E46B7C}"/>
              </a:ext>
            </a:extLst>
          </p:cNvPr>
          <p:cNvSpPr txBox="1">
            <a:spLocks noChangeArrowheads="1"/>
          </p:cNvSpPr>
          <p:nvPr/>
        </p:nvSpPr>
        <p:spPr bwMode="auto">
          <a:xfrm>
            <a:off x="1979613" y="5013325"/>
            <a:ext cx="8953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400"/>
              <a:t>互相联动</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6022"/>
                                        </p:tgtEl>
                                        <p:attrNameLst>
                                          <p:attrName>style.visibility</p:attrName>
                                        </p:attrNameLst>
                                      </p:cBhvr>
                                      <p:to>
                                        <p:strVal val="visible"/>
                                      </p:to>
                                    </p:set>
                                    <p:anim calcmode="lin" valueType="num">
                                      <p:cBhvr>
                                        <p:cTn id="7" dur="500" fill="hold"/>
                                        <p:tgtEl>
                                          <p:spTgt spid="86022"/>
                                        </p:tgtEl>
                                        <p:attrNameLst>
                                          <p:attrName>ppt_w</p:attrName>
                                        </p:attrNameLst>
                                      </p:cBhvr>
                                      <p:tavLst>
                                        <p:tav tm="0">
                                          <p:val>
                                            <p:fltVal val="0"/>
                                          </p:val>
                                        </p:tav>
                                        <p:tav tm="100000">
                                          <p:val>
                                            <p:strVal val="#ppt_w"/>
                                          </p:val>
                                        </p:tav>
                                      </p:tavLst>
                                    </p:anim>
                                    <p:anim calcmode="lin" valueType="num">
                                      <p:cBhvr>
                                        <p:cTn id="8" dur="500" fill="hold"/>
                                        <p:tgtEl>
                                          <p:spTgt spid="86022"/>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6031"/>
                                        </p:tgtEl>
                                        <p:attrNameLst>
                                          <p:attrName>style.visibility</p:attrName>
                                        </p:attrNameLst>
                                      </p:cBhvr>
                                      <p:to>
                                        <p:strVal val="visible"/>
                                      </p:to>
                                    </p:set>
                                    <p:anim calcmode="lin" valueType="num">
                                      <p:cBhvr>
                                        <p:cTn id="11" dur="500" fill="hold"/>
                                        <p:tgtEl>
                                          <p:spTgt spid="86031"/>
                                        </p:tgtEl>
                                        <p:attrNameLst>
                                          <p:attrName>ppt_w</p:attrName>
                                        </p:attrNameLst>
                                      </p:cBhvr>
                                      <p:tavLst>
                                        <p:tav tm="0">
                                          <p:val>
                                            <p:fltVal val="0"/>
                                          </p:val>
                                        </p:tav>
                                        <p:tav tm="100000">
                                          <p:val>
                                            <p:strVal val="#ppt_w"/>
                                          </p:val>
                                        </p:tav>
                                      </p:tavLst>
                                    </p:anim>
                                    <p:anim calcmode="lin" valueType="num">
                                      <p:cBhvr>
                                        <p:cTn id="12" dur="500" fill="hold"/>
                                        <p:tgtEl>
                                          <p:spTgt spid="8603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86032"/>
                                        </p:tgtEl>
                                        <p:attrNameLst>
                                          <p:attrName>style.visibility</p:attrName>
                                        </p:attrNameLst>
                                      </p:cBhvr>
                                      <p:to>
                                        <p:strVal val="visible"/>
                                      </p:to>
                                    </p:set>
                                    <p:anim calcmode="lin" valueType="num">
                                      <p:cBhvr>
                                        <p:cTn id="15" dur="500" fill="hold"/>
                                        <p:tgtEl>
                                          <p:spTgt spid="86032"/>
                                        </p:tgtEl>
                                        <p:attrNameLst>
                                          <p:attrName>ppt_w</p:attrName>
                                        </p:attrNameLst>
                                      </p:cBhvr>
                                      <p:tavLst>
                                        <p:tav tm="0">
                                          <p:val>
                                            <p:fltVal val="0"/>
                                          </p:val>
                                        </p:tav>
                                        <p:tav tm="100000">
                                          <p:val>
                                            <p:strVal val="#ppt_w"/>
                                          </p:val>
                                        </p:tav>
                                      </p:tavLst>
                                    </p:anim>
                                    <p:anim calcmode="lin" valueType="num">
                                      <p:cBhvr>
                                        <p:cTn id="16" dur="500" fill="hold"/>
                                        <p:tgtEl>
                                          <p:spTgt spid="86032"/>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86026"/>
                                        </p:tgtEl>
                                        <p:attrNameLst>
                                          <p:attrName>style.visibility</p:attrName>
                                        </p:attrNameLst>
                                      </p:cBhvr>
                                      <p:to>
                                        <p:strVal val="visible"/>
                                      </p:to>
                                    </p:set>
                                    <p:anim calcmode="lin" valueType="num">
                                      <p:cBhvr>
                                        <p:cTn id="21" dur="500" fill="hold"/>
                                        <p:tgtEl>
                                          <p:spTgt spid="86026"/>
                                        </p:tgtEl>
                                        <p:attrNameLst>
                                          <p:attrName>ppt_w</p:attrName>
                                        </p:attrNameLst>
                                      </p:cBhvr>
                                      <p:tavLst>
                                        <p:tav tm="0">
                                          <p:val>
                                            <p:fltVal val="0"/>
                                          </p:val>
                                        </p:tav>
                                        <p:tav tm="100000">
                                          <p:val>
                                            <p:strVal val="#ppt_w"/>
                                          </p:val>
                                        </p:tav>
                                      </p:tavLst>
                                    </p:anim>
                                    <p:anim calcmode="lin" valueType="num">
                                      <p:cBhvr>
                                        <p:cTn id="22" dur="500" fill="hold"/>
                                        <p:tgtEl>
                                          <p:spTgt spid="86026"/>
                                        </p:tgtEl>
                                        <p:attrNameLst>
                                          <p:attrName>ppt_h</p:attrName>
                                        </p:attrNameLst>
                                      </p:cBhvr>
                                      <p:tavLst>
                                        <p:tav tm="0">
                                          <p:val>
                                            <p:fltVal val="0"/>
                                          </p:val>
                                        </p:tav>
                                        <p:tav tm="100000">
                                          <p:val>
                                            <p:strVal val="#ppt_h"/>
                                          </p:val>
                                        </p:tav>
                                      </p:tavLst>
                                    </p:anim>
                                  </p:childTnLst>
                                </p:cTn>
                              </p:par>
                              <p:par>
                                <p:cTn id="23" presetID="23" presetClass="entr" presetSubtype="16" fill="hold" grpId="0" nodeType="withEffect">
                                  <p:stCondLst>
                                    <p:cond delay="0"/>
                                  </p:stCondLst>
                                  <p:childTnLst>
                                    <p:set>
                                      <p:cBhvr>
                                        <p:cTn id="24" dur="1" fill="hold">
                                          <p:stCondLst>
                                            <p:cond delay="0"/>
                                          </p:stCondLst>
                                        </p:cTn>
                                        <p:tgtEl>
                                          <p:spTgt spid="86023"/>
                                        </p:tgtEl>
                                        <p:attrNameLst>
                                          <p:attrName>style.visibility</p:attrName>
                                        </p:attrNameLst>
                                      </p:cBhvr>
                                      <p:to>
                                        <p:strVal val="visible"/>
                                      </p:to>
                                    </p:set>
                                    <p:anim calcmode="lin" valueType="num">
                                      <p:cBhvr>
                                        <p:cTn id="25" dur="500" fill="hold"/>
                                        <p:tgtEl>
                                          <p:spTgt spid="86023"/>
                                        </p:tgtEl>
                                        <p:attrNameLst>
                                          <p:attrName>ppt_w</p:attrName>
                                        </p:attrNameLst>
                                      </p:cBhvr>
                                      <p:tavLst>
                                        <p:tav tm="0">
                                          <p:val>
                                            <p:fltVal val="0"/>
                                          </p:val>
                                        </p:tav>
                                        <p:tav tm="100000">
                                          <p:val>
                                            <p:strVal val="#ppt_w"/>
                                          </p:val>
                                        </p:tav>
                                      </p:tavLst>
                                    </p:anim>
                                    <p:anim calcmode="lin" valueType="num">
                                      <p:cBhvr>
                                        <p:cTn id="26" dur="500" fill="hold"/>
                                        <p:tgtEl>
                                          <p:spTgt spid="86023"/>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86024"/>
                                        </p:tgtEl>
                                        <p:attrNameLst>
                                          <p:attrName>style.visibility</p:attrName>
                                        </p:attrNameLst>
                                      </p:cBhvr>
                                      <p:to>
                                        <p:strVal val="visible"/>
                                      </p:to>
                                    </p:set>
                                    <p:anim calcmode="lin" valueType="num">
                                      <p:cBhvr>
                                        <p:cTn id="29" dur="500" fill="hold"/>
                                        <p:tgtEl>
                                          <p:spTgt spid="86024"/>
                                        </p:tgtEl>
                                        <p:attrNameLst>
                                          <p:attrName>ppt_w</p:attrName>
                                        </p:attrNameLst>
                                      </p:cBhvr>
                                      <p:tavLst>
                                        <p:tav tm="0">
                                          <p:val>
                                            <p:fltVal val="0"/>
                                          </p:val>
                                        </p:tav>
                                        <p:tav tm="100000">
                                          <p:val>
                                            <p:strVal val="#ppt_w"/>
                                          </p:val>
                                        </p:tav>
                                      </p:tavLst>
                                    </p:anim>
                                    <p:anim calcmode="lin" valueType="num">
                                      <p:cBhvr>
                                        <p:cTn id="30" dur="500" fill="hold"/>
                                        <p:tgtEl>
                                          <p:spTgt spid="86024"/>
                                        </p:tgtEl>
                                        <p:attrNameLst>
                                          <p:attrName>ppt_h</p:attrName>
                                        </p:attrNameLst>
                                      </p:cBhvr>
                                      <p:tavLst>
                                        <p:tav tm="0">
                                          <p:val>
                                            <p:fltVal val="0"/>
                                          </p:val>
                                        </p:tav>
                                        <p:tav tm="100000">
                                          <p:val>
                                            <p:strVal val="#ppt_h"/>
                                          </p:val>
                                        </p:tav>
                                      </p:tavLst>
                                    </p:anim>
                                  </p:childTnLst>
                                </p:cTn>
                              </p:par>
                              <p:par>
                                <p:cTn id="31" presetID="23" presetClass="entr" presetSubtype="16" fill="hold" grpId="0" nodeType="withEffect">
                                  <p:stCondLst>
                                    <p:cond delay="0"/>
                                  </p:stCondLst>
                                  <p:childTnLst>
                                    <p:set>
                                      <p:cBhvr>
                                        <p:cTn id="32" dur="1" fill="hold">
                                          <p:stCondLst>
                                            <p:cond delay="0"/>
                                          </p:stCondLst>
                                        </p:cTn>
                                        <p:tgtEl>
                                          <p:spTgt spid="86025"/>
                                        </p:tgtEl>
                                        <p:attrNameLst>
                                          <p:attrName>style.visibility</p:attrName>
                                        </p:attrNameLst>
                                      </p:cBhvr>
                                      <p:to>
                                        <p:strVal val="visible"/>
                                      </p:to>
                                    </p:set>
                                    <p:anim calcmode="lin" valueType="num">
                                      <p:cBhvr>
                                        <p:cTn id="33" dur="500" fill="hold"/>
                                        <p:tgtEl>
                                          <p:spTgt spid="86025"/>
                                        </p:tgtEl>
                                        <p:attrNameLst>
                                          <p:attrName>ppt_w</p:attrName>
                                        </p:attrNameLst>
                                      </p:cBhvr>
                                      <p:tavLst>
                                        <p:tav tm="0">
                                          <p:val>
                                            <p:fltVal val="0"/>
                                          </p:val>
                                        </p:tav>
                                        <p:tav tm="100000">
                                          <p:val>
                                            <p:strVal val="#ppt_w"/>
                                          </p:val>
                                        </p:tav>
                                      </p:tavLst>
                                    </p:anim>
                                    <p:anim calcmode="lin" valueType="num">
                                      <p:cBhvr>
                                        <p:cTn id="34" dur="500" fill="hold"/>
                                        <p:tgtEl>
                                          <p:spTgt spid="86025"/>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86027"/>
                                        </p:tgtEl>
                                        <p:attrNameLst>
                                          <p:attrName>style.visibility</p:attrName>
                                        </p:attrNameLst>
                                      </p:cBhvr>
                                      <p:to>
                                        <p:strVal val="visible"/>
                                      </p:to>
                                    </p:set>
                                    <p:anim calcmode="lin" valueType="num">
                                      <p:cBhvr>
                                        <p:cTn id="37" dur="500" fill="hold"/>
                                        <p:tgtEl>
                                          <p:spTgt spid="86027"/>
                                        </p:tgtEl>
                                        <p:attrNameLst>
                                          <p:attrName>ppt_w</p:attrName>
                                        </p:attrNameLst>
                                      </p:cBhvr>
                                      <p:tavLst>
                                        <p:tav tm="0">
                                          <p:val>
                                            <p:fltVal val="0"/>
                                          </p:val>
                                        </p:tav>
                                        <p:tav tm="100000">
                                          <p:val>
                                            <p:strVal val="#ppt_w"/>
                                          </p:val>
                                        </p:tav>
                                      </p:tavLst>
                                    </p:anim>
                                    <p:anim calcmode="lin" valueType="num">
                                      <p:cBhvr>
                                        <p:cTn id="38" dur="500" fill="hold"/>
                                        <p:tgtEl>
                                          <p:spTgt spid="86027"/>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86028"/>
                                        </p:tgtEl>
                                        <p:attrNameLst>
                                          <p:attrName>style.visibility</p:attrName>
                                        </p:attrNameLst>
                                      </p:cBhvr>
                                      <p:to>
                                        <p:strVal val="visible"/>
                                      </p:to>
                                    </p:set>
                                    <p:anim calcmode="lin" valueType="num">
                                      <p:cBhvr>
                                        <p:cTn id="41" dur="500" fill="hold"/>
                                        <p:tgtEl>
                                          <p:spTgt spid="86028"/>
                                        </p:tgtEl>
                                        <p:attrNameLst>
                                          <p:attrName>ppt_w</p:attrName>
                                        </p:attrNameLst>
                                      </p:cBhvr>
                                      <p:tavLst>
                                        <p:tav tm="0">
                                          <p:val>
                                            <p:fltVal val="0"/>
                                          </p:val>
                                        </p:tav>
                                        <p:tav tm="100000">
                                          <p:val>
                                            <p:strVal val="#ppt_w"/>
                                          </p:val>
                                        </p:tav>
                                      </p:tavLst>
                                    </p:anim>
                                    <p:anim calcmode="lin" valueType="num">
                                      <p:cBhvr>
                                        <p:cTn id="42" dur="500" fill="hold"/>
                                        <p:tgtEl>
                                          <p:spTgt spid="86028"/>
                                        </p:tgtEl>
                                        <p:attrNameLst>
                                          <p:attrName>ppt_h</p:attrName>
                                        </p:attrNameLst>
                                      </p:cBhvr>
                                      <p:tavLst>
                                        <p:tav tm="0">
                                          <p:val>
                                            <p:fltVal val="0"/>
                                          </p:val>
                                        </p:tav>
                                        <p:tav tm="100000">
                                          <p:val>
                                            <p:strVal val="#ppt_h"/>
                                          </p:val>
                                        </p:tav>
                                      </p:tavLst>
                                    </p:anim>
                                  </p:childTnLst>
                                </p:cTn>
                              </p:par>
                              <p:par>
                                <p:cTn id="43" presetID="23" presetClass="entr" presetSubtype="16" fill="hold" grpId="0" nodeType="withEffect">
                                  <p:stCondLst>
                                    <p:cond delay="0"/>
                                  </p:stCondLst>
                                  <p:childTnLst>
                                    <p:set>
                                      <p:cBhvr>
                                        <p:cTn id="44" dur="1" fill="hold">
                                          <p:stCondLst>
                                            <p:cond delay="0"/>
                                          </p:stCondLst>
                                        </p:cTn>
                                        <p:tgtEl>
                                          <p:spTgt spid="86029"/>
                                        </p:tgtEl>
                                        <p:attrNameLst>
                                          <p:attrName>style.visibility</p:attrName>
                                        </p:attrNameLst>
                                      </p:cBhvr>
                                      <p:to>
                                        <p:strVal val="visible"/>
                                      </p:to>
                                    </p:set>
                                    <p:anim calcmode="lin" valueType="num">
                                      <p:cBhvr>
                                        <p:cTn id="45" dur="500" fill="hold"/>
                                        <p:tgtEl>
                                          <p:spTgt spid="86029"/>
                                        </p:tgtEl>
                                        <p:attrNameLst>
                                          <p:attrName>ppt_w</p:attrName>
                                        </p:attrNameLst>
                                      </p:cBhvr>
                                      <p:tavLst>
                                        <p:tav tm="0">
                                          <p:val>
                                            <p:fltVal val="0"/>
                                          </p:val>
                                        </p:tav>
                                        <p:tav tm="100000">
                                          <p:val>
                                            <p:strVal val="#ppt_w"/>
                                          </p:val>
                                        </p:tav>
                                      </p:tavLst>
                                    </p:anim>
                                    <p:anim calcmode="lin" valueType="num">
                                      <p:cBhvr>
                                        <p:cTn id="46" dur="500" fill="hold"/>
                                        <p:tgtEl>
                                          <p:spTgt spid="86029"/>
                                        </p:tgtEl>
                                        <p:attrNameLst>
                                          <p:attrName>ppt_h</p:attrName>
                                        </p:attrNameLst>
                                      </p:cBhvr>
                                      <p:tavLst>
                                        <p:tav tm="0">
                                          <p:val>
                                            <p:fltVal val="0"/>
                                          </p:val>
                                        </p:tav>
                                        <p:tav tm="100000">
                                          <p:val>
                                            <p:strVal val="#ppt_h"/>
                                          </p:val>
                                        </p:tav>
                                      </p:tavLst>
                                    </p:anim>
                                  </p:childTnLst>
                                </p:cTn>
                              </p:par>
                            </p:childTnLst>
                          </p:cTn>
                        </p:par>
                        <p:par>
                          <p:cTn id="47" fill="hold" nodeType="afterGroup">
                            <p:stCondLst>
                              <p:cond delay="500"/>
                            </p:stCondLst>
                            <p:childTnLst>
                              <p:par>
                                <p:cTn id="48" presetID="22" presetClass="entr" presetSubtype="4" fill="hold" nodeType="afterEffect">
                                  <p:stCondLst>
                                    <p:cond delay="0"/>
                                  </p:stCondLst>
                                  <p:childTnLst>
                                    <p:set>
                                      <p:cBhvr>
                                        <p:cTn id="49" dur="1" fill="hold">
                                          <p:stCondLst>
                                            <p:cond delay="0"/>
                                          </p:stCondLst>
                                        </p:cTn>
                                        <p:tgtEl>
                                          <p:spTgt spid="86035"/>
                                        </p:tgtEl>
                                        <p:attrNameLst>
                                          <p:attrName>style.visibility</p:attrName>
                                        </p:attrNameLst>
                                      </p:cBhvr>
                                      <p:to>
                                        <p:strVal val="visible"/>
                                      </p:to>
                                    </p:set>
                                    <p:animEffect transition="in" filter="wipe(down)">
                                      <p:cBhvr>
                                        <p:cTn id="50" dur="500"/>
                                        <p:tgtEl>
                                          <p:spTgt spid="86035"/>
                                        </p:tgtEl>
                                      </p:cBhvr>
                                    </p:animEffect>
                                  </p:childTnLst>
                                </p:cTn>
                              </p:par>
                              <p:par>
                                <p:cTn id="51" presetID="22" presetClass="entr" presetSubtype="4" fill="hold" nodeType="withEffect">
                                  <p:stCondLst>
                                    <p:cond delay="0"/>
                                  </p:stCondLst>
                                  <p:childTnLst>
                                    <p:set>
                                      <p:cBhvr>
                                        <p:cTn id="52" dur="1" fill="hold">
                                          <p:stCondLst>
                                            <p:cond delay="0"/>
                                          </p:stCondLst>
                                        </p:cTn>
                                        <p:tgtEl>
                                          <p:spTgt spid="86034"/>
                                        </p:tgtEl>
                                        <p:attrNameLst>
                                          <p:attrName>style.visibility</p:attrName>
                                        </p:attrNameLst>
                                      </p:cBhvr>
                                      <p:to>
                                        <p:strVal val="visible"/>
                                      </p:to>
                                    </p:set>
                                    <p:animEffect transition="in" filter="wipe(down)">
                                      <p:cBhvr>
                                        <p:cTn id="53" dur="500"/>
                                        <p:tgtEl>
                                          <p:spTgt spid="86034"/>
                                        </p:tgtEl>
                                      </p:cBhvr>
                                    </p:animEffect>
                                  </p:childTnLst>
                                </p:cTn>
                              </p:par>
                              <p:par>
                                <p:cTn id="54" presetID="22" presetClass="entr" presetSubtype="4" fill="hold" nodeType="withEffect">
                                  <p:stCondLst>
                                    <p:cond delay="0"/>
                                  </p:stCondLst>
                                  <p:childTnLst>
                                    <p:set>
                                      <p:cBhvr>
                                        <p:cTn id="55" dur="1" fill="hold">
                                          <p:stCondLst>
                                            <p:cond delay="0"/>
                                          </p:stCondLst>
                                        </p:cTn>
                                        <p:tgtEl>
                                          <p:spTgt spid="86033"/>
                                        </p:tgtEl>
                                        <p:attrNameLst>
                                          <p:attrName>style.visibility</p:attrName>
                                        </p:attrNameLst>
                                      </p:cBhvr>
                                      <p:to>
                                        <p:strVal val="visible"/>
                                      </p:to>
                                    </p:set>
                                    <p:animEffect transition="in" filter="wipe(down)">
                                      <p:cBhvr>
                                        <p:cTn id="56" dur="500"/>
                                        <p:tgtEl>
                                          <p:spTgt spid="86033"/>
                                        </p:tgtEl>
                                      </p:cBhvr>
                                    </p:animEffect>
                                  </p:childTnLst>
                                </p:cTn>
                              </p:par>
                              <p:par>
                                <p:cTn id="57" presetID="22" presetClass="entr" presetSubtype="2" fill="hold" nodeType="withEffect">
                                  <p:stCondLst>
                                    <p:cond delay="0"/>
                                  </p:stCondLst>
                                  <p:childTnLst>
                                    <p:set>
                                      <p:cBhvr>
                                        <p:cTn id="58" dur="1" fill="hold">
                                          <p:stCondLst>
                                            <p:cond delay="0"/>
                                          </p:stCondLst>
                                        </p:cTn>
                                        <p:tgtEl>
                                          <p:spTgt spid="86036"/>
                                        </p:tgtEl>
                                        <p:attrNameLst>
                                          <p:attrName>style.visibility</p:attrName>
                                        </p:attrNameLst>
                                      </p:cBhvr>
                                      <p:to>
                                        <p:strVal val="visible"/>
                                      </p:to>
                                    </p:set>
                                    <p:animEffect transition="in" filter="wipe(right)">
                                      <p:cBhvr>
                                        <p:cTn id="59" dur="500"/>
                                        <p:tgtEl>
                                          <p:spTgt spid="86036"/>
                                        </p:tgtEl>
                                      </p:cBhvr>
                                    </p:animEffect>
                                  </p:childTnLst>
                                </p:cTn>
                              </p:par>
                              <p:par>
                                <p:cTn id="60" presetID="22" presetClass="entr" presetSubtype="1" fill="hold" nodeType="withEffect">
                                  <p:stCondLst>
                                    <p:cond delay="0"/>
                                  </p:stCondLst>
                                  <p:childTnLst>
                                    <p:set>
                                      <p:cBhvr>
                                        <p:cTn id="61" dur="1" fill="hold">
                                          <p:stCondLst>
                                            <p:cond delay="0"/>
                                          </p:stCondLst>
                                        </p:cTn>
                                        <p:tgtEl>
                                          <p:spTgt spid="86037"/>
                                        </p:tgtEl>
                                        <p:attrNameLst>
                                          <p:attrName>style.visibility</p:attrName>
                                        </p:attrNameLst>
                                      </p:cBhvr>
                                      <p:to>
                                        <p:strVal val="visible"/>
                                      </p:to>
                                    </p:set>
                                    <p:animEffect transition="in" filter="wipe(up)">
                                      <p:cBhvr>
                                        <p:cTn id="62" dur="500"/>
                                        <p:tgtEl>
                                          <p:spTgt spid="86037"/>
                                        </p:tgtEl>
                                      </p:cBhvr>
                                    </p:animEffect>
                                  </p:childTnLst>
                                </p:cTn>
                              </p:par>
                              <p:par>
                                <p:cTn id="63" presetID="22" presetClass="entr" presetSubtype="1" fill="hold" nodeType="withEffect">
                                  <p:stCondLst>
                                    <p:cond delay="0"/>
                                  </p:stCondLst>
                                  <p:childTnLst>
                                    <p:set>
                                      <p:cBhvr>
                                        <p:cTn id="64" dur="1" fill="hold">
                                          <p:stCondLst>
                                            <p:cond delay="0"/>
                                          </p:stCondLst>
                                        </p:cTn>
                                        <p:tgtEl>
                                          <p:spTgt spid="86038"/>
                                        </p:tgtEl>
                                        <p:attrNameLst>
                                          <p:attrName>style.visibility</p:attrName>
                                        </p:attrNameLst>
                                      </p:cBhvr>
                                      <p:to>
                                        <p:strVal val="visible"/>
                                      </p:to>
                                    </p:set>
                                    <p:animEffect transition="in" filter="wipe(up)">
                                      <p:cBhvr>
                                        <p:cTn id="65" dur="500"/>
                                        <p:tgtEl>
                                          <p:spTgt spid="86038"/>
                                        </p:tgtEl>
                                      </p:cBhvr>
                                    </p:animEffect>
                                  </p:childTnLst>
                                </p:cTn>
                              </p:par>
                              <p:par>
                                <p:cTn id="66" presetID="22" presetClass="entr" presetSubtype="1" fill="hold" nodeType="withEffect">
                                  <p:stCondLst>
                                    <p:cond delay="0"/>
                                  </p:stCondLst>
                                  <p:childTnLst>
                                    <p:set>
                                      <p:cBhvr>
                                        <p:cTn id="67" dur="1" fill="hold">
                                          <p:stCondLst>
                                            <p:cond delay="0"/>
                                          </p:stCondLst>
                                        </p:cTn>
                                        <p:tgtEl>
                                          <p:spTgt spid="86039"/>
                                        </p:tgtEl>
                                        <p:attrNameLst>
                                          <p:attrName>style.visibility</p:attrName>
                                        </p:attrNameLst>
                                      </p:cBhvr>
                                      <p:to>
                                        <p:strVal val="visible"/>
                                      </p:to>
                                    </p:set>
                                    <p:animEffect transition="in" filter="wipe(up)">
                                      <p:cBhvr>
                                        <p:cTn id="68" dur="500"/>
                                        <p:tgtEl>
                                          <p:spTgt spid="86039"/>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86040"/>
                                        </p:tgtEl>
                                        <p:attrNameLst>
                                          <p:attrName>style.visibility</p:attrName>
                                        </p:attrNameLst>
                                      </p:cBhvr>
                                      <p:to>
                                        <p:strVal val="visible"/>
                                      </p:to>
                                    </p:set>
                                    <p:animEffect transition="in" filter="wipe(right)">
                                      <p:cBhvr>
                                        <p:cTn id="71" dur="500"/>
                                        <p:tgtEl>
                                          <p:spTgt spid="8604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2" presetClass="entr" presetSubtype="4" fill="hold" grpId="0" nodeType="clickEffect">
                                  <p:stCondLst>
                                    <p:cond delay="0"/>
                                  </p:stCondLst>
                                  <p:childTnLst>
                                    <p:set>
                                      <p:cBhvr>
                                        <p:cTn id="75" dur="1" fill="hold">
                                          <p:stCondLst>
                                            <p:cond delay="0"/>
                                          </p:stCondLst>
                                        </p:cTn>
                                        <p:tgtEl>
                                          <p:spTgt spid="86019">
                                            <p:txEl>
                                              <p:pRg st="0" end="0"/>
                                            </p:txEl>
                                          </p:spTgt>
                                        </p:tgtEl>
                                        <p:attrNameLst>
                                          <p:attrName>style.visibility</p:attrName>
                                        </p:attrNameLst>
                                      </p:cBhvr>
                                      <p:to>
                                        <p:strVal val="visible"/>
                                      </p:to>
                                    </p:set>
                                    <p:animEffect transition="in" filter="slide(fromBottom)">
                                      <p:cBhvr>
                                        <p:cTn id="76" dur="500"/>
                                        <p:tgtEl>
                                          <p:spTgt spid="86019">
                                            <p:txEl>
                                              <p:pRg st="0" end="0"/>
                                            </p:txEl>
                                          </p:spTgt>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2" presetClass="entr" presetSubtype="4" fill="hold" grpId="0" nodeType="clickEffect">
                                  <p:stCondLst>
                                    <p:cond delay="0"/>
                                  </p:stCondLst>
                                  <p:childTnLst>
                                    <p:set>
                                      <p:cBhvr>
                                        <p:cTn id="80" dur="1" fill="hold">
                                          <p:stCondLst>
                                            <p:cond delay="0"/>
                                          </p:stCondLst>
                                        </p:cTn>
                                        <p:tgtEl>
                                          <p:spTgt spid="86019">
                                            <p:txEl>
                                              <p:pRg st="1" end="1"/>
                                            </p:txEl>
                                          </p:spTgt>
                                        </p:tgtEl>
                                        <p:attrNameLst>
                                          <p:attrName>style.visibility</p:attrName>
                                        </p:attrNameLst>
                                      </p:cBhvr>
                                      <p:to>
                                        <p:strVal val="visible"/>
                                      </p:to>
                                    </p:set>
                                    <p:animEffect transition="in" filter="slide(fromBottom)">
                                      <p:cBhvr>
                                        <p:cTn id="81" dur="500"/>
                                        <p:tgtEl>
                                          <p:spTgt spid="86019">
                                            <p:txEl>
                                              <p:pRg st="1" end="1"/>
                                            </p:txEl>
                                          </p:spTgt>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2" presetClass="entr" presetSubtype="4" fill="hold" grpId="0" nodeType="clickEffect">
                                  <p:stCondLst>
                                    <p:cond delay="0"/>
                                  </p:stCondLst>
                                  <p:childTnLst>
                                    <p:set>
                                      <p:cBhvr>
                                        <p:cTn id="85" dur="1" fill="hold">
                                          <p:stCondLst>
                                            <p:cond delay="0"/>
                                          </p:stCondLst>
                                        </p:cTn>
                                        <p:tgtEl>
                                          <p:spTgt spid="86019">
                                            <p:txEl>
                                              <p:pRg st="2" end="2"/>
                                            </p:txEl>
                                          </p:spTgt>
                                        </p:tgtEl>
                                        <p:attrNameLst>
                                          <p:attrName>style.visibility</p:attrName>
                                        </p:attrNameLst>
                                      </p:cBhvr>
                                      <p:to>
                                        <p:strVal val="visible"/>
                                      </p:to>
                                    </p:set>
                                    <p:animEffect transition="in" filter="slide(fromBottom)">
                                      <p:cBhvr>
                                        <p:cTn id="86" dur="500"/>
                                        <p:tgtEl>
                                          <p:spTgt spid="86019">
                                            <p:txEl>
                                              <p:pRg st="2" end="2"/>
                                            </p:txEl>
                                          </p:spTgt>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4" fill="hold" grpId="0" nodeType="clickEffect">
                                  <p:stCondLst>
                                    <p:cond delay="0"/>
                                  </p:stCondLst>
                                  <p:childTnLst>
                                    <p:set>
                                      <p:cBhvr>
                                        <p:cTn id="90" dur="1" fill="hold">
                                          <p:stCondLst>
                                            <p:cond delay="0"/>
                                          </p:stCondLst>
                                        </p:cTn>
                                        <p:tgtEl>
                                          <p:spTgt spid="86019">
                                            <p:txEl>
                                              <p:pRg st="3" end="3"/>
                                            </p:txEl>
                                          </p:spTgt>
                                        </p:tgtEl>
                                        <p:attrNameLst>
                                          <p:attrName>style.visibility</p:attrName>
                                        </p:attrNameLst>
                                      </p:cBhvr>
                                      <p:to>
                                        <p:strVal val="visible"/>
                                      </p:to>
                                    </p:set>
                                    <p:animEffect transition="in" filter="slide(fromBottom)">
                                      <p:cBhvr>
                                        <p:cTn id="91" dur="500"/>
                                        <p:tgtEl>
                                          <p:spTgt spid="86019">
                                            <p:txEl>
                                              <p:pRg st="3" end="3"/>
                                            </p:txEl>
                                          </p:spTgt>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2" presetClass="entr" presetSubtype="4" fill="hold" grpId="0" nodeType="clickEffect">
                                  <p:stCondLst>
                                    <p:cond delay="0"/>
                                  </p:stCondLst>
                                  <p:childTnLst>
                                    <p:set>
                                      <p:cBhvr>
                                        <p:cTn id="95" dur="1" fill="hold">
                                          <p:stCondLst>
                                            <p:cond delay="0"/>
                                          </p:stCondLst>
                                        </p:cTn>
                                        <p:tgtEl>
                                          <p:spTgt spid="86019">
                                            <p:txEl>
                                              <p:pRg st="4" end="4"/>
                                            </p:txEl>
                                          </p:spTgt>
                                        </p:tgtEl>
                                        <p:attrNameLst>
                                          <p:attrName>style.visibility</p:attrName>
                                        </p:attrNameLst>
                                      </p:cBhvr>
                                      <p:to>
                                        <p:strVal val="visible"/>
                                      </p:to>
                                    </p:set>
                                    <p:animEffect transition="in" filter="slide(fromBottom)">
                                      <p:cBhvr>
                                        <p:cTn id="96" dur="500"/>
                                        <p:tgtEl>
                                          <p:spTgt spid="86019">
                                            <p:txEl>
                                              <p:pRg st="4" end="4"/>
                                            </p:txEl>
                                          </p:spTgt>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2" presetClass="entr" presetSubtype="4" fill="hold" grpId="0" nodeType="clickEffect">
                                  <p:stCondLst>
                                    <p:cond delay="0"/>
                                  </p:stCondLst>
                                  <p:childTnLst>
                                    <p:set>
                                      <p:cBhvr>
                                        <p:cTn id="100" dur="1" fill="hold">
                                          <p:stCondLst>
                                            <p:cond delay="0"/>
                                          </p:stCondLst>
                                        </p:cTn>
                                        <p:tgtEl>
                                          <p:spTgt spid="86021"/>
                                        </p:tgtEl>
                                        <p:attrNameLst>
                                          <p:attrName>style.visibility</p:attrName>
                                        </p:attrNameLst>
                                      </p:cBhvr>
                                      <p:to>
                                        <p:strVal val="visible"/>
                                      </p:to>
                                    </p:set>
                                    <p:animEffect transition="in" filter="slide(fromBottom)">
                                      <p:cBhvr>
                                        <p:cTn id="101"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P spid="86021" grpId="0"/>
      <p:bldP spid="86022" grpId="0" animBg="1"/>
      <p:bldP spid="86023" grpId="0" animBg="1"/>
      <p:bldP spid="86024" grpId="0" animBg="1"/>
      <p:bldP spid="86025" grpId="0" animBg="1"/>
      <p:bldP spid="86026" grpId="0" animBg="1"/>
      <p:bldP spid="86027" grpId="0" animBg="1"/>
      <p:bldP spid="86028" grpId="0" animBg="1"/>
      <p:bldP spid="86029" grpId="0" animBg="1"/>
      <p:bldP spid="86031" grpId="0"/>
      <p:bldP spid="86032" grpId="0"/>
      <p:bldP spid="86040" grpId="0"/>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F535CF1-5C8B-4D14-955F-0BD4B28922AE}"/>
              </a:ext>
            </a:extLst>
          </p:cNvPr>
          <p:cNvSpPr>
            <a:spLocks noGrp="1" noChangeArrowheads="1"/>
          </p:cNvSpPr>
          <p:nvPr>
            <p:ph type="title"/>
          </p:nvPr>
        </p:nvSpPr>
        <p:spPr>
          <a:xfrm>
            <a:off x="684213" y="476250"/>
            <a:ext cx="8229600" cy="647700"/>
          </a:xfrm>
        </p:spPr>
        <p:txBody>
          <a:bodyPr/>
          <a:lstStyle/>
          <a:p>
            <a:pPr eaLnBrk="1" hangingPunct="1"/>
            <a:r>
              <a:rPr lang="zh-CN" altLang="en-US" sz="1800" b="1"/>
              <a:t>用户的价值取向</a:t>
            </a:r>
          </a:p>
        </p:txBody>
      </p:sp>
      <p:sp>
        <p:nvSpPr>
          <p:cNvPr id="89091" name="Rectangle 4">
            <a:extLst>
              <a:ext uri="{FF2B5EF4-FFF2-40B4-BE49-F238E27FC236}">
                <a16:creationId xmlns:a16="http://schemas.microsoft.com/office/drawing/2014/main" id="{73EC7919-4BA3-43D2-9CE6-5F150CE1B409}"/>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防火墙的“胖”与“瘦”</a:t>
            </a:r>
          </a:p>
        </p:txBody>
      </p:sp>
      <p:sp>
        <p:nvSpPr>
          <p:cNvPr id="87065" name="Text Box 25">
            <a:extLst>
              <a:ext uri="{FF2B5EF4-FFF2-40B4-BE49-F238E27FC236}">
                <a16:creationId xmlns:a16="http://schemas.microsoft.com/office/drawing/2014/main" id="{7010D6BA-C309-4E35-968D-18126308F758}"/>
              </a:ext>
            </a:extLst>
          </p:cNvPr>
          <p:cNvSpPr txBox="1">
            <a:spLocks noChangeArrowheads="1"/>
          </p:cNvSpPr>
          <p:nvPr/>
        </p:nvSpPr>
        <p:spPr bwMode="auto">
          <a:xfrm>
            <a:off x="611188" y="1484313"/>
            <a:ext cx="804227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a:t>　　“胖”防火墙追求的是一站式服务，适应中小型企业，尤其是低端用户。他们出于经济</a:t>
            </a:r>
          </a:p>
          <a:p>
            <a:pPr eaLnBrk="1" hangingPunct="1">
              <a:spcBef>
                <a:spcPct val="0"/>
              </a:spcBef>
              <a:buFontTx/>
              <a:buNone/>
            </a:pPr>
            <a:r>
              <a:rPr lang="zh-CN" altLang="en-US" sz="1600"/>
              <a:t>上的考虑以及管理上的成本，更主要是出于安全的实际需求，希望一个设备可以实现</a:t>
            </a:r>
          </a:p>
          <a:p>
            <a:pPr eaLnBrk="1" hangingPunct="1">
              <a:spcBef>
                <a:spcPct val="0"/>
              </a:spcBef>
              <a:buFontTx/>
              <a:buNone/>
            </a:pPr>
            <a:r>
              <a:rPr lang="zh-CN" altLang="en-US" sz="1600"/>
              <a:t>小型网络的整体安全防护。所以对功能全的“胖”防火墙感兴趣。</a:t>
            </a:r>
          </a:p>
        </p:txBody>
      </p:sp>
      <p:sp>
        <p:nvSpPr>
          <p:cNvPr id="87066" name="Text Box 26">
            <a:extLst>
              <a:ext uri="{FF2B5EF4-FFF2-40B4-BE49-F238E27FC236}">
                <a16:creationId xmlns:a16="http://schemas.microsoft.com/office/drawing/2014/main" id="{3E9AE9C7-6CE7-4420-BDD3-6FAB33E65B02}"/>
              </a:ext>
            </a:extLst>
          </p:cNvPr>
          <p:cNvSpPr txBox="1">
            <a:spLocks noChangeArrowheads="1"/>
          </p:cNvSpPr>
          <p:nvPr/>
        </p:nvSpPr>
        <p:spPr bwMode="auto">
          <a:xfrm>
            <a:off x="539750" y="3130550"/>
            <a:ext cx="81089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a:t>　　大型用户倾向使用独立安全设备，发挥每种产品最大效果。安全需求广泛，专业性要</a:t>
            </a:r>
          </a:p>
          <a:p>
            <a:pPr eaLnBrk="1" hangingPunct="1">
              <a:spcBef>
                <a:spcPct val="0"/>
              </a:spcBef>
              <a:buFontTx/>
              <a:buNone/>
            </a:pPr>
            <a:r>
              <a:rPr lang="zh-CN" altLang="en-US" sz="1600"/>
              <a:t>求强，安全投入较大，自身安全管理能力较高。他们在设计安全解决方案时，通常会考虑</a:t>
            </a:r>
          </a:p>
          <a:p>
            <a:pPr eaLnBrk="1" hangingPunct="1">
              <a:spcBef>
                <a:spcPct val="0"/>
              </a:spcBef>
              <a:buFontTx/>
              <a:buNone/>
            </a:pPr>
            <a:r>
              <a:rPr lang="zh-CN" altLang="en-US" sz="1600"/>
              <a:t>以安全管理为核心，以多种安全产品的联动为基础，如防火墙与</a:t>
            </a:r>
            <a:r>
              <a:rPr lang="en-US" altLang="zh-CN" sz="1600"/>
              <a:t>IDS</a:t>
            </a:r>
            <a:r>
              <a:rPr lang="zh-CN" altLang="en-US" sz="1600"/>
              <a:t>和防病毒全面互动形</a:t>
            </a:r>
          </a:p>
          <a:p>
            <a:pPr eaLnBrk="1" hangingPunct="1">
              <a:spcBef>
                <a:spcPct val="0"/>
              </a:spcBef>
              <a:buFontTx/>
              <a:buNone/>
            </a:pPr>
            <a:r>
              <a:rPr lang="zh-CN" altLang="en-US" sz="1600"/>
              <a:t>成动态防御体系。</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7065"/>
                                        </p:tgtEl>
                                        <p:attrNameLst>
                                          <p:attrName>style.visibility</p:attrName>
                                        </p:attrNameLst>
                                      </p:cBhvr>
                                      <p:to>
                                        <p:strVal val="visible"/>
                                      </p:to>
                                    </p:set>
                                    <p:animEffect transition="in" filter="slide(fromBottom)">
                                      <p:cBhvr>
                                        <p:cTn id="7" dur="500"/>
                                        <p:tgtEl>
                                          <p:spTgt spid="8706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7066"/>
                                        </p:tgtEl>
                                        <p:attrNameLst>
                                          <p:attrName>style.visibility</p:attrName>
                                        </p:attrNameLst>
                                      </p:cBhvr>
                                      <p:to>
                                        <p:strVal val="visible"/>
                                      </p:to>
                                    </p:set>
                                    <p:animEffect transition="in" filter="slide(fromBottom)">
                                      <p:cBhvr>
                                        <p:cTn id="12" dur="500"/>
                                        <p:tgtEl>
                                          <p:spTgt spid="87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5" grpId="0"/>
      <p:bldP spid="87066"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2737FFBD-A465-402B-AF32-819DD55642EF}"/>
              </a:ext>
            </a:extLst>
          </p:cNvPr>
          <p:cNvSpPr>
            <a:spLocks noGrp="1" noChangeArrowheads="1"/>
          </p:cNvSpPr>
          <p:nvPr>
            <p:ph type="title"/>
          </p:nvPr>
        </p:nvSpPr>
        <p:spPr>
          <a:xfrm>
            <a:off x="684213" y="476250"/>
            <a:ext cx="8229600" cy="647700"/>
          </a:xfrm>
        </p:spPr>
        <p:txBody>
          <a:bodyPr/>
          <a:lstStyle/>
          <a:p>
            <a:pPr eaLnBrk="1" hangingPunct="1"/>
            <a:r>
              <a:rPr lang="zh-CN" altLang="en-US" sz="1800" b="1"/>
              <a:t>防火墙：胖瘦总相宜</a:t>
            </a:r>
          </a:p>
        </p:txBody>
      </p:sp>
      <p:sp>
        <p:nvSpPr>
          <p:cNvPr id="90115" name="Rectangle 3">
            <a:extLst>
              <a:ext uri="{FF2B5EF4-FFF2-40B4-BE49-F238E27FC236}">
                <a16:creationId xmlns:a16="http://schemas.microsoft.com/office/drawing/2014/main" id="{53878DF0-DBDB-422C-A1DB-3B55FE6FD5C6}"/>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防火墙的“胖”与“瘦”</a:t>
            </a:r>
          </a:p>
        </p:txBody>
      </p:sp>
      <p:sp>
        <p:nvSpPr>
          <p:cNvPr id="88068" name="Text Box 4">
            <a:extLst>
              <a:ext uri="{FF2B5EF4-FFF2-40B4-BE49-F238E27FC236}">
                <a16:creationId xmlns:a16="http://schemas.microsoft.com/office/drawing/2014/main" id="{B97B6408-EEAF-43C4-8F98-219F9F12B0A9}"/>
              </a:ext>
            </a:extLst>
          </p:cNvPr>
          <p:cNvSpPr txBox="1">
            <a:spLocks noChangeArrowheads="1"/>
          </p:cNvSpPr>
          <p:nvPr/>
        </p:nvSpPr>
        <p:spPr bwMode="auto">
          <a:xfrm>
            <a:off x="539750" y="1916113"/>
            <a:ext cx="8355013" cy="253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t>1</a:t>
            </a:r>
            <a:r>
              <a:rPr lang="zh-CN" altLang="en-US" sz="1600"/>
              <a:t>、“胖、瘦”防火墙没有好坏之分，只有需求上的差别。</a:t>
            </a:r>
          </a:p>
          <a:p>
            <a:pPr eaLnBrk="1" hangingPunct="1">
              <a:spcBef>
                <a:spcPct val="0"/>
              </a:spcBef>
              <a:buFontTx/>
              <a:buNone/>
            </a:pPr>
            <a:endParaRPr lang="zh-CN" altLang="en-US" sz="1600"/>
          </a:p>
          <a:p>
            <a:pPr eaLnBrk="1" hangingPunct="1">
              <a:spcBef>
                <a:spcPct val="0"/>
              </a:spcBef>
              <a:buFontTx/>
              <a:buNone/>
            </a:pPr>
            <a:r>
              <a:rPr lang="en-US" altLang="zh-CN" sz="1600"/>
              <a:t>2</a:t>
            </a:r>
            <a:r>
              <a:rPr lang="zh-CN" altLang="en-US" sz="1600"/>
              <a:t>、随着安全需求的细化、硬件计算能力的增加，胖防火墙和瘦防火墙之间的界限也会逐渐</a:t>
            </a:r>
          </a:p>
          <a:p>
            <a:pPr eaLnBrk="1" hangingPunct="1">
              <a:spcBef>
                <a:spcPct val="0"/>
              </a:spcBef>
              <a:buFontTx/>
              <a:buNone/>
            </a:pPr>
            <a:r>
              <a:rPr lang="zh-CN" altLang="en-US" sz="1600"/>
              <a:t>走向统一。</a:t>
            </a:r>
          </a:p>
          <a:p>
            <a:pPr eaLnBrk="1" hangingPunct="1">
              <a:spcBef>
                <a:spcPct val="0"/>
              </a:spcBef>
              <a:buFontTx/>
              <a:buNone/>
            </a:pPr>
            <a:endParaRPr lang="zh-CN" altLang="en-US" sz="1600"/>
          </a:p>
          <a:p>
            <a:pPr eaLnBrk="1" hangingPunct="1">
              <a:spcBef>
                <a:spcPct val="0"/>
              </a:spcBef>
              <a:buFontTx/>
              <a:buNone/>
            </a:pPr>
            <a:r>
              <a:rPr lang="en-US" altLang="zh-CN" sz="1600"/>
              <a:t>3</a:t>
            </a:r>
            <a:r>
              <a:rPr lang="zh-CN" altLang="en-US" sz="1600"/>
              <a:t>、硬件处理能力的大幅度提高（</a:t>
            </a:r>
            <a:r>
              <a:rPr lang="en-US" altLang="zh-CN" sz="1600"/>
              <a:t>ASIS</a:t>
            </a:r>
            <a:r>
              <a:rPr lang="zh-CN" altLang="en-US" sz="1600"/>
              <a:t>芯片、</a:t>
            </a:r>
            <a:r>
              <a:rPr lang="en-US" altLang="zh-CN" sz="1600"/>
              <a:t>NP</a:t>
            </a:r>
            <a:r>
              <a:rPr lang="zh-CN" altLang="en-US" sz="1600"/>
              <a:t>等）使得防火墙可以集成更多的功能模块。</a:t>
            </a:r>
          </a:p>
          <a:p>
            <a:pPr eaLnBrk="1" hangingPunct="1">
              <a:spcBef>
                <a:spcPct val="0"/>
              </a:spcBef>
              <a:buFontTx/>
              <a:buNone/>
            </a:pPr>
            <a:endParaRPr lang="zh-CN" altLang="en-US" sz="1600"/>
          </a:p>
          <a:p>
            <a:pPr eaLnBrk="1" hangingPunct="1">
              <a:spcBef>
                <a:spcPct val="0"/>
              </a:spcBef>
              <a:buFontTx/>
              <a:buNone/>
            </a:pPr>
            <a:r>
              <a:rPr lang="en-US" altLang="zh-CN" sz="1600"/>
              <a:t>4</a:t>
            </a:r>
            <a:r>
              <a:rPr lang="zh-CN" altLang="en-US" sz="1600"/>
              <a:t>、安全标准技术的推进，使不同安全产品之间的联动变得更加容易，这样功能更简单性能</a:t>
            </a:r>
          </a:p>
          <a:p>
            <a:pPr eaLnBrk="1" hangingPunct="1">
              <a:spcBef>
                <a:spcPct val="0"/>
              </a:spcBef>
              <a:buFontTx/>
              <a:buNone/>
            </a:pPr>
            <a:r>
              <a:rPr lang="zh-CN" altLang="en-US" sz="1600"/>
              <a:t>更高且支持标准联动协议的专业防火墙更适应市场需要。</a:t>
            </a:r>
          </a:p>
          <a:p>
            <a:pPr eaLnBrk="1" hangingPunct="1">
              <a:spcBef>
                <a:spcPct val="0"/>
              </a:spcBef>
              <a:buFontTx/>
              <a:buNone/>
            </a:pPr>
            <a:endParaRPr lang="en-US" altLang="zh-CN" sz="1600"/>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8068"/>
                                        </p:tgtEl>
                                        <p:attrNameLst>
                                          <p:attrName>style.visibility</p:attrName>
                                        </p:attrNameLst>
                                      </p:cBhvr>
                                      <p:to>
                                        <p:strVal val="visible"/>
                                      </p:to>
                                    </p:set>
                                    <p:animEffect transition="in" filter="slide(fromBottom)">
                                      <p:cBhvr>
                                        <p:cTn id="7" dur="5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CBD496A6-DFB8-4EB9-B621-69590457FCF3}"/>
              </a:ext>
            </a:extLst>
          </p:cNvPr>
          <p:cNvSpPr>
            <a:spLocks noGrp="1" noChangeArrowheads="1"/>
          </p:cNvSpPr>
          <p:nvPr>
            <p:ph type="title"/>
          </p:nvPr>
        </p:nvSpPr>
        <p:spPr>
          <a:xfrm>
            <a:off x="684213" y="549275"/>
            <a:ext cx="8229600" cy="647700"/>
          </a:xfrm>
        </p:spPr>
        <p:txBody>
          <a:bodyPr/>
          <a:lstStyle/>
          <a:p>
            <a:pPr eaLnBrk="1" hangingPunct="1"/>
            <a:r>
              <a:rPr lang="zh-CN" altLang="en-US" sz="1800" b="1"/>
              <a:t>构建联动一体的安全体系 </a:t>
            </a:r>
          </a:p>
        </p:txBody>
      </p:sp>
      <p:sp>
        <p:nvSpPr>
          <p:cNvPr id="91139" name="Rectangle 3">
            <a:extLst>
              <a:ext uri="{FF2B5EF4-FFF2-40B4-BE49-F238E27FC236}">
                <a16:creationId xmlns:a16="http://schemas.microsoft.com/office/drawing/2014/main" id="{04B7C9D0-B8C6-482D-859E-AAC302D17BCD}"/>
              </a:ext>
            </a:extLst>
          </p:cNvPr>
          <p:cNvSpPr>
            <a:spLocks noChangeArrowheads="1"/>
          </p:cNvSpPr>
          <p:nvPr/>
        </p:nvSpPr>
        <p:spPr bwMode="auto">
          <a:xfrm>
            <a:off x="323850" y="188913"/>
            <a:ext cx="7343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防火墙的“胖”与“瘦”</a:t>
            </a:r>
          </a:p>
        </p:txBody>
      </p:sp>
      <p:sp>
        <p:nvSpPr>
          <p:cNvPr id="89092" name="Text Box 4">
            <a:extLst>
              <a:ext uri="{FF2B5EF4-FFF2-40B4-BE49-F238E27FC236}">
                <a16:creationId xmlns:a16="http://schemas.microsoft.com/office/drawing/2014/main" id="{14A82B87-E1BA-4A69-946F-38C861E363FB}"/>
              </a:ext>
            </a:extLst>
          </p:cNvPr>
          <p:cNvSpPr txBox="1">
            <a:spLocks noChangeArrowheads="1"/>
          </p:cNvSpPr>
          <p:nvPr/>
        </p:nvSpPr>
        <p:spPr bwMode="auto">
          <a:xfrm>
            <a:off x="539750" y="1916113"/>
            <a:ext cx="81788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a:t>　　无论是“胖”防火墙的集成，还是“瘦”防火墙的联动，安全产品正在朝着体系化的结构</a:t>
            </a:r>
          </a:p>
          <a:p>
            <a:pPr eaLnBrk="1" hangingPunct="1">
              <a:spcBef>
                <a:spcPct val="0"/>
              </a:spcBef>
              <a:buFontTx/>
              <a:buNone/>
            </a:pPr>
            <a:r>
              <a:rPr lang="zh-CN" altLang="en-US" sz="1600"/>
              <a:t>发展，所谓“胖瘦”不过是这种体系结构的两种表现方式，“胖”将这种体系表现在一个产品中</a:t>
            </a:r>
          </a:p>
          <a:p>
            <a:pPr eaLnBrk="1" hangingPunct="1">
              <a:spcBef>
                <a:spcPct val="0"/>
              </a:spcBef>
              <a:buFontTx/>
              <a:buNone/>
            </a:pPr>
            <a:r>
              <a:rPr lang="zh-CN" altLang="en-US" sz="1600"/>
              <a:t>而“瘦”将这种体系表现在一组产品或是说一个方案中。 </a:t>
            </a:r>
          </a:p>
        </p:txBody>
      </p:sp>
      <p:sp>
        <p:nvSpPr>
          <p:cNvPr id="89093" name="Text Box 5">
            <a:extLst>
              <a:ext uri="{FF2B5EF4-FFF2-40B4-BE49-F238E27FC236}">
                <a16:creationId xmlns:a16="http://schemas.microsoft.com/office/drawing/2014/main" id="{A186EDE9-0BB3-4704-9DB8-840B84D9EAD2}"/>
              </a:ext>
            </a:extLst>
          </p:cNvPr>
          <p:cNvSpPr txBox="1">
            <a:spLocks noChangeArrowheads="1"/>
          </p:cNvSpPr>
          <p:nvPr/>
        </p:nvSpPr>
        <p:spPr bwMode="auto">
          <a:xfrm>
            <a:off x="611188" y="3644900"/>
            <a:ext cx="79629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a:t>　　体系化的结构需要非常完善的安全管理，也就是说，通过安全管理中心产品</a:t>
            </a:r>
            <a:r>
              <a:rPr lang="en-US" altLang="zh-CN" sz="1600"/>
              <a:t>,</a:t>
            </a:r>
            <a:r>
              <a:rPr lang="zh-CN" altLang="en-US" sz="1600"/>
              <a:t>整合系</a:t>
            </a:r>
          </a:p>
          <a:p>
            <a:pPr eaLnBrk="1" hangingPunct="1">
              <a:spcBef>
                <a:spcPct val="0"/>
              </a:spcBef>
              <a:buFontTx/>
              <a:buNone/>
            </a:pPr>
            <a:r>
              <a:rPr lang="zh-CN" altLang="en-US" sz="1600"/>
              <a:t>列安全产品，构架成联动和一体的产品体系</a:t>
            </a:r>
            <a:r>
              <a:rPr lang="en-US" altLang="zh-CN" sz="1600"/>
              <a:t>,</a:t>
            </a:r>
            <a:r>
              <a:rPr lang="zh-CN" altLang="en-US" sz="1600"/>
              <a:t>实现对用户、资源和策略的统一管理，确保</a:t>
            </a:r>
          </a:p>
          <a:p>
            <a:pPr eaLnBrk="1" hangingPunct="1">
              <a:spcBef>
                <a:spcPct val="0"/>
              </a:spcBef>
              <a:buFontTx/>
              <a:buNone/>
            </a:pPr>
            <a:r>
              <a:rPr lang="zh-CN" altLang="en-US" sz="1600"/>
              <a:t>整体解决方案的安全一致性，是构建网络安全系统的大趋势。 </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9092"/>
                                        </p:tgtEl>
                                        <p:attrNameLst>
                                          <p:attrName>style.visibility</p:attrName>
                                        </p:attrNameLst>
                                      </p:cBhvr>
                                      <p:to>
                                        <p:strVal val="visible"/>
                                      </p:to>
                                    </p:set>
                                    <p:animEffect transition="in" filter="slide(fromBottom)">
                                      <p:cBhvr>
                                        <p:cTn id="7" dur="500"/>
                                        <p:tgtEl>
                                          <p:spTgt spid="890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89093"/>
                                        </p:tgtEl>
                                        <p:attrNameLst>
                                          <p:attrName>style.visibility</p:attrName>
                                        </p:attrNameLst>
                                      </p:cBhvr>
                                      <p:to>
                                        <p:strVal val="visible"/>
                                      </p:to>
                                    </p:set>
                                    <p:animEffect transition="in" filter="slide(fromBottom)">
                                      <p:cBhvr>
                                        <p:cTn id="12" dur="500"/>
                                        <p:tgtEl>
                                          <p:spTgt spid="89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p:bldP spid="8909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a:extLst>
              <a:ext uri="{FF2B5EF4-FFF2-40B4-BE49-F238E27FC236}">
                <a16:creationId xmlns:a16="http://schemas.microsoft.com/office/drawing/2014/main" id="{F7047045-A25D-43BF-9256-16110B7FFC60}"/>
              </a:ext>
            </a:extLst>
          </p:cNvPr>
          <p:cNvSpPr>
            <a:spLocks noChangeArrowheads="1"/>
          </p:cNvSpPr>
          <p:nvPr/>
        </p:nvSpPr>
        <p:spPr bwMode="auto">
          <a:xfrm>
            <a:off x="260847" y="0"/>
            <a:ext cx="79216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dirty="0"/>
              <a:t>防火墙简介</a:t>
            </a:r>
          </a:p>
        </p:txBody>
      </p:sp>
      <p:pic>
        <p:nvPicPr>
          <p:cNvPr id="2" name="图片 1">
            <a:extLst>
              <a:ext uri="{FF2B5EF4-FFF2-40B4-BE49-F238E27FC236}">
                <a16:creationId xmlns:a16="http://schemas.microsoft.com/office/drawing/2014/main" id="{D431C121-E688-41E1-9E30-ADC0E3138AA8}"/>
              </a:ext>
            </a:extLst>
          </p:cNvPr>
          <p:cNvPicPr>
            <a:picLocks noChangeAspect="1"/>
          </p:cNvPicPr>
          <p:nvPr/>
        </p:nvPicPr>
        <p:blipFill>
          <a:blip r:embed="rId3"/>
          <a:stretch>
            <a:fillRect/>
          </a:stretch>
        </p:blipFill>
        <p:spPr>
          <a:xfrm>
            <a:off x="107504" y="579871"/>
            <a:ext cx="9036496" cy="6273225"/>
          </a:xfrm>
          <a:prstGeom prst="rect">
            <a:avLst/>
          </a:prstGeom>
        </p:spPr>
      </p:pic>
    </p:spTree>
    <p:extLst>
      <p:ext uri="{BB962C8B-B14F-4D97-AF65-F5344CB8AC3E}">
        <p14:creationId xmlns:p14="http://schemas.microsoft.com/office/powerpoint/2010/main" val="2463798608"/>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3513</TotalTime>
  <Words>6618</Words>
  <Application>Microsoft Office PowerPoint</Application>
  <PresentationFormat>全屏显示(4:3)</PresentationFormat>
  <Paragraphs>1003</Paragraphs>
  <Slides>85</Slides>
  <Notes>24</Notes>
  <HiddenSlides>39</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85</vt:i4>
      </vt:variant>
    </vt:vector>
  </HeadingPairs>
  <TitlesOfParts>
    <vt:vector size="92" baseType="lpstr">
      <vt:lpstr>宋体</vt:lpstr>
      <vt:lpstr>微软雅黑</vt:lpstr>
      <vt:lpstr>Arial</vt:lpstr>
      <vt:lpstr>Tahoma</vt:lpstr>
      <vt:lpstr>Times New Roman</vt:lpstr>
      <vt:lpstr>Wingdings</vt:lpstr>
      <vt:lpstr>默认设计模板</vt:lpstr>
      <vt:lpstr>第十二章 防火墙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入侵检测与防火墙比较</vt:lpstr>
      <vt:lpstr>PowerPoint 演示文稿</vt:lpstr>
      <vt:lpstr>单机防火墙&amp;网络防火墙</vt:lpstr>
      <vt:lpstr>软件防火墙&amp;硬件防火墙</vt:lpstr>
      <vt:lpstr>防火墙的硬件技术</vt:lpstr>
      <vt:lpstr>防火墙的硬件技术</vt:lpstr>
      <vt:lpstr>基于Intel x86系列架构的防火墙</vt:lpstr>
      <vt:lpstr>基于Intel x86系列架构的防火墙</vt:lpstr>
      <vt:lpstr>基于专用集成电路 （ASIC）技术的防火墙</vt:lpstr>
      <vt:lpstr>PowerPoint 演示文稿</vt:lpstr>
      <vt:lpstr>基于网络处理器（NP）技术的防火墙</vt:lpstr>
      <vt:lpstr>PowerPoint 演示文稿</vt:lpstr>
      <vt:lpstr>PowerPoint 演示文稿</vt:lpstr>
      <vt:lpstr>PowerPoint 演示文稿</vt:lpstr>
      <vt:lpstr>PowerPoint 演示文稿</vt:lpstr>
      <vt:lpstr>PowerPoint 演示文稿</vt:lpstr>
      <vt:lpstr>PowerPoint 演示文稿</vt:lpstr>
      <vt:lpstr>简单包过滤防火墙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应用级防火墙</vt:lpstr>
      <vt:lpstr>核检测防火墙的工作原理</vt:lpstr>
      <vt:lpstr>防火墙核心技术比较</vt:lpstr>
      <vt:lpstr>PowerPoint 演示文稿</vt:lpstr>
      <vt:lpstr>防火墙的三种工作模式</vt:lpstr>
      <vt:lpstr>路由模式</vt:lpstr>
      <vt:lpstr>透明模式</vt:lpstr>
      <vt:lpstr>混合模式</vt:lpstr>
      <vt:lpstr>PowerPoint 演示文稿</vt:lpstr>
      <vt:lpstr>PowerPoint 演示文稿</vt:lpstr>
      <vt:lpstr>PowerPoint 演示文稿</vt:lpstr>
      <vt:lpstr>防火墙的功能</vt:lpstr>
      <vt:lpstr>访问控制</vt:lpstr>
      <vt:lpstr>透明代理</vt:lpstr>
      <vt:lpstr>身份认证</vt:lpstr>
      <vt:lpstr>URL过滤</vt:lpstr>
      <vt:lpstr>地址绑定</vt:lpstr>
      <vt:lpstr>正向NAT转换</vt:lpstr>
      <vt:lpstr>反向NAT转换</vt:lpstr>
      <vt:lpstr>流量控制</vt:lpstr>
      <vt:lpstr>日志审记</vt:lpstr>
      <vt:lpstr>入侵检测</vt:lpstr>
      <vt:lpstr>与IDS联动</vt:lpstr>
      <vt:lpstr>与防病毒网关联动</vt:lpstr>
      <vt:lpstr>VLAN支持</vt:lpstr>
      <vt:lpstr>VPN功能</vt:lpstr>
      <vt:lpstr>双机热备</vt:lpstr>
      <vt:lpstr>PowerPoint 演示文稿</vt:lpstr>
      <vt:lpstr>常见的防火墙性能指标</vt:lpstr>
      <vt:lpstr>最大位转发率</vt:lpstr>
      <vt:lpstr>吞吐量</vt:lpstr>
      <vt:lpstr>延迟</vt:lpstr>
      <vt:lpstr>丢包率</vt:lpstr>
      <vt:lpstr>背靠背 </vt:lpstr>
      <vt:lpstr>最大并发连接数</vt:lpstr>
      <vt:lpstr>最大并发连接建立数率</vt:lpstr>
      <vt:lpstr>PowerPoint 演示文稿</vt:lpstr>
      <vt:lpstr>“胖”防火墙的优点与缺点</vt:lpstr>
      <vt:lpstr>“瘦”防火墙的优点与缺点</vt:lpstr>
      <vt:lpstr>用户的价值取向</vt:lpstr>
      <vt:lpstr>防火墙：胖瘦总相宜</vt:lpstr>
      <vt:lpstr>构建联动一体的安全体系 </vt:lpstr>
    </vt:vector>
  </TitlesOfParts>
  <Company>www.ftpdown.com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防火墙基本技术和原理</dc:title>
  <dc:creator>FtpDown</dc:creator>
  <cp:lastModifiedBy>He Gaofeng</cp:lastModifiedBy>
  <cp:revision>594</cp:revision>
  <dcterms:created xsi:type="dcterms:W3CDTF">2005-08-16T04:26:12Z</dcterms:created>
  <dcterms:modified xsi:type="dcterms:W3CDTF">2025-06-15T07:28:31Z</dcterms:modified>
</cp:coreProperties>
</file>